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8288000" cy="10287000"/>
  <p:notesSz cx="6858000" cy="9144000"/>
  <p:embeddedFontLst>
    <p:embeddedFont>
      <p:font typeface="Agrandir" panose="020B0604020202020204" charset="0"/>
      <p:regular r:id="rId16"/>
    </p:embeddedFont>
    <p:embeddedFont>
      <p:font typeface="Agrandir Bold" panose="020B0604020202020204" charset="0"/>
      <p:regular r:id="rId17"/>
    </p:embeddedFont>
    <p:embeddedFont>
      <p:font typeface="Agrandir Thi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38660" y="1"/>
            <a:ext cx="13212491" cy="10287000"/>
          </a:xfrm>
          <a:custGeom>
            <a:avLst/>
            <a:gdLst/>
            <a:ahLst/>
            <a:cxnLst/>
            <a:rect l="l" t="t" r="r" b="b"/>
            <a:pathLst>
              <a:path w="13212491" h="13212491">
                <a:moveTo>
                  <a:pt x="0" y="0"/>
                </a:moveTo>
                <a:lnTo>
                  <a:pt x="13212490" y="0"/>
                </a:lnTo>
                <a:lnTo>
                  <a:pt x="13212490" y="13212491"/>
                </a:lnTo>
                <a:lnTo>
                  <a:pt x="0" y="13212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t="-10314" b="-181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559946" y="6746319"/>
            <a:ext cx="3529941" cy="3265329"/>
          </a:xfrm>
          <a:custGeom>
            <a:avLst/>
            <a:gdLst/>
            <a:ahLst/>
            <a:cxnLst/>
            <a:rect l="l" t="t" r="r" b="b"/>
            <a:pathLst>
              <a:path w="3529941" h="3265329">
                <a:moveTo>
                  <a:pt x="0" y="0"/>
                </a:moveTo>
                <a:lnTo>
                  <a:pt x="3529941" y="0"/>
                </a:lnTo>
                <a:lnTo>
                  <a:pt x="3529941" y="3265328"/>
                </a:lnTo>
                <a:lnTo>
                  <a:pt x="0" y="3265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889" t="-63901" r="-77456" b="-980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43764" y="2192592"/>
            <a:ext cx="16229942" cy="2187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9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Emotional Intelligence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3765" y="5775125"/>
            <a:ext cx="13358036" cy="3394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44"/>
              </a:lnSpc>
              <a:spcBef>
                <a:spcPct val="0"/>
              </a:spcBef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Building Your Skills As a Leader:  Emotional Intelligence 101</a:t>
            </a:r>
          </a:p>
          <a:p>
            <a:pPr marL="0" lvl="0" indent="0" algn="ctr">
              <a:lnSpc>
                <a:spcPts val="6844"/>
              </a:lnSpc>
              <a:spcBef>
                <a:spcPct val="0"/>
              </a:spcBef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Heidi Carl, Assistant Vice Provost and Executive Director, Purdue University</a:t>
            </a:r>
          </a:p>
          <a:p>
            <a:pPr marL="0" lvl="0" indent="0" algn="ctr">
              <a:lnSpc>
                <a:spcPts val="6844"/>
              </a:lnSpc>
              <a:spcBef>
                <a:spcPct val="0"/>
              </a:spcBef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NASFAA National Chair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9252B-5B7B-E939-9A6F-75229D3C4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7D7096-403B-A8EB-7F8A-C482E318ED19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497F9A2-5F6D-957A-EB7F-E97484227C88}"/>
              </a:ext>
            </a:extLst>
          </p:cNvPr>
          <p:cNvSpPr txBox="1"/>
          <p:nvPr/>
        </p:nvSpPr>
        <p:spPr>
          <a:xfrm>
            <a:off x="1028699" y="167651"/>
            <a:ext cx="12915901" cy="2205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Being a Leader with </a:t>
            </a:r>
          </a:p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Emotional Intelligence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24A558E-ECDB-19C0-830F-E2BB7152653E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21B7F3B-64C0-EA18-32FD-59B3503551A9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95118DF-FCA9-0F39-454A-A57C38A1F04B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194EF5-A387-D7BF-37B2-68387A9321D0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D18CFE8-B843-11D8-C5C8-569FE643FD4D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6252BE2-34E2-FCDD-3C63-6A52AC9B4776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9251155-19D8-D2B5-C60E-16A34B1008DF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1165601-D655-4228-0E59-C126F5DC4A5A}"/>
              </a:ext>
            </a:extLst>
          </p:cNvPr>
          <p:cNvSpPr txBox="1"/>
          <p:nvPr/>
        </p:nvSpPr>
        <p:spPr>
          <a:xfrm>
            <a:off x="457201" y="3098649"/>
            <a:ext cx="9753599" cy="5257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36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How do they do this?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By having integrity and acting as a role model in both actions and words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By having confidence in the abilities of individuals and enabling them to achieve to their potential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By being empathetic to the needs and personalities of individuals and tailoring recognition and feedback to meet these needs and temperament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FD97B-5284-72A8-FA51-69394CAF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397" y="2857500"/>
            <a:ext cx="578145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20457-5EBB-DCC9-D13B-528D8251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A1BFCB-AB17-8133-91FF-1D14081A4928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065472B-25B6-0040-4DD2-0008A1B3A7F7}"/>
              </a:ext>
            </a:extLst>
          </p:cNvPr>
          <p:cNvSpPr txBox="1"/>
          <p:nvPr/>
        </p:nvSpPr>
        <p:spPr>
          <a:xfrm>
            <a:off x="1028699" y="167651"/>
            <a:ext cx="12915901" cy="1051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What does an EI leader look like?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8ECD3BA-5A05-2DBE-63F8-0E7F690216D4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1740A5F-16F0-75A8-C0F6-03E35A7D18C1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3A2A79A-EAC8-59C1-DB38-AA9EEA3154EB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E7958B1-4461-EEB5-09CC-F3EC683C0C25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5426AD6-643F-1C28-2D50-30FEB7556677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27A027E-2235-D88D-04D5-0FD7B32C7E63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0F27EEF2-2E5D-4493-8EE2-C86C144E2EBD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47AB989-6FA3-EFA7-634C-F47233CFBB98}"/>
              </a:ext>
            </a:extLst>
          </p:cNvPr>
          <p:cNvSpPr txBox="1"/>
          <p:nvPr/>
        </p:nvSpPr>
        <p:spPr>
          <a:xfrm>
            <a:off x="542320" y="1652736"/>
            <a:ext cx="17373599" cy="6835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36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From Korn Ferry study: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They listen more than they talk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They emphasize the how and why, instead of simply telling people what to do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They engage team members and recognize their contributions, rather than continually criticizing and correcting their mistakes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They resolve disagreements openly and deal with people’s emotions during conflict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They understand what energizes and engages people on their teams-and create environments that foster that energy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36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They encourage team members to stay five years or more in the organization, because they feel engaged and able to do their job effectively.</a:t>
            </a:r>
          </a:p>
        </p:txBody>
      </p:sp>
    </p:spTree>
    <p:extLst>
      <p:ext uri="{BB962C8B-B14F-4D97-AF65-F5344CB8AC3E}">
        <p14:creationId xmlns:p14="http://schemas.microsoft.com/office/powerpoint/2010/main" val="109757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851F-3F03-884C-0A80-22D6C5BD2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6EBD115-1340-DE67-F278-741E6077C815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29027A9-2B28-11BE-3E52-C7C01D2EE332}"/>
              </a:ext>
            </a:extLst>
          </p:cNvPr>
          <p:cNvSpPr txBox="1"/>
          <p:nvPr/>
        </p:nvSpPr>
        <p:spPr>
          <a:xfrm>
            <a:off x="1028699" y="167651"/>
            <a:ext cx="12915901" cy="1051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EI Assessment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539A0AA-312F-57B1-7D73-021D14115464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FFB51E0-DC74-7862-6A78-AEB6B020C265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B0E7061-059E-CA87-DC36-479A1BBDC1AA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822623A-E25E-5C26-126A-37F33984232E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11C6C1-22D8-3BA5-2FAA-6C73DED01B30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956C80F-4375-7EBC-43BD-B0F478EF1D6A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05031BB3-4765-3E92-EC1B-3B3149F24ABD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9FFE3A3-016B-C4A5-6775-26F3D9D248FD}"/>
              </a:ext>
            </a:extLst>
          </p:cNvPr>
          <p:cNvSpPr txBox="1"/>
          <p:nvPr/>
        </p:nvSpPr>
        <p:spPr>
          <a:xfrm>
            <a:off x="228600" y="3238619"/>
            <a:ext cx="17525999" cy="428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ctr">
              <a:lnSpc>
                <a:spcPts val="4079"/>
              </a:lnSpc>
              <a:buFont typeface="Arial"/>
              <a:buChar char="•"/>
            </a:pPr>
            <a:r>
              <a:rPr lang="en-US" sz="6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Take the Emotional Intelligence Assessment</a:t>
            </a:r>
          </a:p>
          <a:p>
            <a:pPr marL="259080" lvl="1" algn="ctr">
              <a:lnSpc>
                <a:spcPts val="4079"/>
              </a:lnSpc>
            </a:pPr>
            <a:r>
              <a:rPr lang="en-US" sz="6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</a:p>
          <a:p>
            <a:pPr marL="259080" lvl="1" algn="ctr">
              <a:lnSpc>
                <a:spcPts val="4079"/>
              </a:lnSpc>
            </a:pPr>
            <a:r>
              <a:rPr lang="en-US" sz="6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to learn more about where you are </a:t>
            </a:r>
          </a:p>
          <a:p>
            <a:pPr marL="259080" lvl="1" algn="ctr">
              <a:lnSpc>
                <a:spcPts val="4079"/>
              </a:lnSpc>
            </a:pPr>
            <a:endParaRPr lang="en-US" sz="6000" b="1" dirty="0">
              <a:solidFill>
                <a:srgbClr val="004AAD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259080" lvl="1" algn="ctr">
              <a:lnSpc>
                <a:spcPts val="4079"/>
              </a:lnSpc>
            </a:pPr>
            <a:r>
              <a:rPr lang="en-US" sz="6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on your EI journey?</a:t>
            </a:r>
          </a:p>
          <a:p>
            <a:pPr marL="518160" lvl="1" indent="-259080" algn="ctr">
              <a:lnSpc>
                <a:spcPts val="4079"/>
              </a:lnSpc>
              <a:buFont typeface="Arial"/>
              <a:buChar char="•"/>
            </a:pPr>
            <a:endParaRPr lang="en-US" sz="6000" b="1" dirty="0">
              <a:solidFill>
                <a:srgbClr val="004AAD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259080" lvl="1" algn="ctr">
              <a:lnSpc>
                <a:spcPts val="4079"/>
              </a:lnSpc>
            </a:pPr>
            <a:endParaRPr lang="en-US" sz="6000" b="1" dirty="0">
              <a:solidFill>
                <a:srgbClr val="004AAD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518160" lvl="1" indent="-259080" algn="ctr">
              <a:lnSpc>
                <a:spcPts val="4079"/>
              </a:lnSpc>
              <a:buFont typeface="Arial"/>
              <a:buChar char="•"/>
            </a:pPr>
            <a:r>
              <a:rPr lang="en-US" sz="6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What did you learn?</a:t>
            </a:r>
          </a:p>
        </p:txBody>
      </p:sp>
    </p:spTree>
    <p:extLst>
      <p:ext uri="{BB962C8B-B14F-4D97-AF65-F5344CB8AC3E}">
        <p14:creationId xmlns:p14="http://schemas.microsoft.com/office/powerpoint/2010/main" val="48500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A61B0-39B1-95D9-6102-0AC3CD01C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80A970-9645-01EE-8950-B1F9B7065A39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8A74FCD-4CE8-E872-13B1-65CC3B573D20}"/>
              </a:ext>
            </a:extLst>
          </p:cNvPr>
          <p:cNvSpPr txBox="1"/>
          <p:nvPr/>
        </p:nvSpPr>
        <p:spPr>
          <a:xfrm>
            <a:off x="1028699" y="167651"/>
            <a:ext cx="12915901" cy="1051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Final Thoughts?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893151-7766-EC0A-EB4A-B3DE51EA2F0D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AC975C8-57D3-9418-88CD-8C6B80FB8EF5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B46C310-46E6-C746-E888-37753B63B3B2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DB1942F-E04B-72BF-89D2-7AD68420DB29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3263CBE-E22F-314D-1D92-D88151DB54B1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9D08491-FC57-51DF-2493-90B0BDAAFFB5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6DB3FF04-328B-B244-2C4C-C9EB4D5DF442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4000236-0312-8FFB-1EF0-A8EF07345E11}"/>
              </a:ext>
            </a:extLst>
          </p:cNvPr>
          <p:cNvSpPr txBox="1"/>
          <p:nvPr/>
        </p:nvSpPr>
        <p:spPr>
          <a:xfrm>
            <a:off x="304801" y="3005861"/>
            <a:ext cx="10668000" cy="1652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4079"/>
              </a:lnSpc>
              <a:buFont typeface="Arial"/>
              <a:buChar char="•"/>
            </a:pPr>
            <a:r>
              <a:rPr lang="en-US" sz="6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Any questions? Thoughts?</a:t>
            </a:r>
          </a:p>
          <a:p>
            <a:pPr marL="518160" lvl="1" indent="-259080">
              <a:lnSpc>
                <a:spcPts val="4079"/>
              </a:lnSpc>
              <a:buFont typeface="Arial"/>
              <a:buChar char="•"/>
            </a:pPr>
            <a:endParaRPr lang="en-US" sz="6000" b="1" dirty="0">
              <a:solidFill>
                <a:srgbClr val="004AAD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518160" lvl="1" indent="-259080">
              <a:lnSpc>
                <a:spcPts val="4079"/>
              </a:lnSpc>
              <a:buFont typeface="Arial"/>
              <a:buChar char="•"/>
            </a:pPr>
            <a:r>
              <a:rPr lang="en-US" sz="6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carlh@purdue.edu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F81F0-ACF3-C75D-7F7B-141DA906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1" y="2863096"/>
            <a:ext cx="5943600" cy="44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5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09591" y="0"/>
            <a:ext cx="10268818" cy="10287000"/>
          </a:xfrm>
          <a:custGeom>
            <a:avLst/>
            <a:gdLst/>
            <a:ahLst/>
            <a:cxnLst/>
            <a:rect l="l" t="t" r="r" b="b"/>
            <a:pathLst>
              <a:path w="10268818" h="10287000">
                <a:moveTo>
                  <a:pt x="0" y="0"/>
                </a:moveTo>
                <a:lnTo>
                  <a:pt x="10268818" y="0"/>
                </a:lnTo>
                <a:lnTo>
                  <a:pt x="102688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06" t="-6270" r="-9181" b="-55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32103" y="228917"/>
            <a:ext cx="5702843" cy="128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399684"/>
            <a:ext cx="12534900" cy="108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What is Emotional Intelligence?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67573"/>
            <a:ext cx="15049500" cy="473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Emotional awareness, including the ability to identify your own emotions and those of others;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 ability to harness emotions and apply them to tasks like thinking, behavior and problem-solving;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 ability to manage emotions, including the ability to regulate your own emotions, and the ability to cheer up or calm down another person.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The ability to discriminate between different feelings and label them appropriately. </a:t>
            </a:r>
          </a:p>
        </p:txBody>
      </p:sp>
      <p:sp>
        <p:nvSpPr>
          <p:cNvPr id="5" name="Freeform 5"/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F8649-2045-F31D-DEB1-FD979B78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517239-AC0D-A50A-1CE0-74E93A2033D5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0C4C856-C574-D35B-D50F-0FA136AB2CE1}"/>
              </a:ext>
            </a:extLst>
          </p:cNvPr>
          <p:cNvSpPr txBox="1"/>
          <p:nvPr/>
        </p:nvSpPr>
        <p:spPr>
          <a:xfrm>
            <a:off x="1028700" y="167651"/>
            <a:ext cx="12534900" cy="2240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Emotional Intelligence begins with Self Awareness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39CD731-CDB6-B239-E0D1-43F65BEE3D4B}"/>
              </a:ext>
            </a:extLst>
          </p:cNvPr>
          <p:cNvSpPr txBox="1"/>
          <p:nvPr/>
        </p:nvSpPr>
        <p:spPr>
          <a:xfrm>
            <a:off x="1219200" y="2583688"/>
            <a:ext cx="14859000" cy="5789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Eight categories of emotions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Anger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Fear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Love					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Disgust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Shame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Sadness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Enjoyment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Surprise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What emotions can you think of and what category do they go with?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A969EB8-1A04-DAD5-923D-1996BB247F35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D6BCFB4-7F6C-FD0E-7216-0BA4C055A51B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31132F-2B7C-C08E-E24F-4CF25EBEA80B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1C35338-5173-8255-652B-44B8CF251E6E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EE3235B-BC9F-51F7-EF1D-5663E2C477F5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2B4CF50-4624-7A90-CEA9-ED0B5E9824F4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D64A9B2D-6D65-E741-EDF4-274FCB0AC185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A53C2-3BF5-049C-3B38-F37AD187F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888" y="2683296"/>
            <a:ext cx="5117912" cy="38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3E657-6141-0244-9CEE-9CC5FE85C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3F27C6-2435-74FE-1C49-2895A02B9BFB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ADACEA3-C7E0-9108-033E-670D04381D7A}"/>
              </a:ext>
            </a:extLst>
          </p:cNvPr>
          <p:cNvSpPr txBox="1"/>
          <p:nvPr/>
        </p:nvSpPr>
        <p:spPr>
          <a:xfrm>
            <a:off x="1028699" y="167651"/>
            <a:ext cx="12772975" cy="2185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After Self Awareness comes </a:t>
            </a:r>
          </a:p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Self Management or Self-regulation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E6D29B9-F458-D8A0-5AA4-681CAFD2BD2F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A3315BC-F2C6-11C1-D2FF-922D41BA0530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A4D000C-4B0D-5E5F-3970-B098657025BB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0380313-119E-F4DA-1B00-41661A5C5604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B65D987-3A58-77DC-395D-9CC7B8AC785E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8D9222E-E6CC-E380-5D03-B830ED0425EA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B3DFE2B1-9F26-1136-CD02-6A2B51C00191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34B78BF-CFD0-01C4-DEE8-43884D81FB12}"/>
              </a:ext>
            </a:extLst>
          </p:cNvPr>
          <p:cNvSpPr txBox="1"/>
          <p:nvPr/>
        </p:nvSpPr>
        <p:spPr>
          <a:xfrm>
            <a:off x="1028699" y="3098649"/>
            <a:ext cx="14859000" cy="473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I have this emotion now what do I do with it?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Emotional self control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Adaptability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Achievement orientation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Positive outlook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Striving toward goals for personal reasons, not a reward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endParaRPr lang="en-US" sz="4000" dirty="0">
              <a:solidFill>
                <a:srgbClr val="004AAD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Take time for mistake autopsy—this isn’t about blame but about thinking through what happened.</a:t>
            </a:r>
          </a:p>
        </p:txBody>
      </p:sp>
    </p:spTree>
    <p:extLst>
      <p:ext uri="{BB962C8B-B14F-4D97-AF65-F5344CB8AC3E}">
        <p14:creationId xmlns:p14="http://schemas.microsoft.com/office/powerpoint/2010/main" val="154354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8825-8C05-2956-D949-EA2AE48AE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5EB0F4-554C-304F-17D2-A9B9D10EA03C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E12C6C1-9709-6D26-5B98-E37F4F5C4699}"/>
              </a:ext>
            </a:extLst>
          </p:cNvPr>
          <p:cNvSpPr txBox="1"/>
          <p:nvPr/>
        </p:nvSpPr>
        <p:spPr>
          <a:xfrm>
            <a:off x="1028699" y="167651"/>
            <a:ext cx="12772975" cy="1051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Having Social Awareness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C8E97B9-7E75-5B5F-41A3-17FF7FFD8CDB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E694D81-141C-1A30-E044-0A33A372AE04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753932F-457B-236A-3A6B-5031A43F160D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F48B19A-4DA5-79EE-560B-C036B5B69AAE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A5C6293-D0D5-C484-B0C5-A0CAA99B92E6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76E0B15-8235-ACBE-1484-44D93B75E019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FA9FE223-9ADB-E703-F7A0-36D89B79B241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CBD9BE6-D4BB-7872-F9D8-465CDE35186D}"/>
              </a:ext>
            </a:extLst>
          </p:cNvPr>
          <p:cNvSpPr txBox="1"/>
          <p:nvPr/>
        </p:nvSpPr>
        <p:spPr>
          <a:xfrm>
            <a:off x="1028699" y="3098649"/>
            <a:ext cx="10798845" cy="3686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Empathy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Feeling with someone			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endParaRPr lang="en-US" sz="4000" dirty="0">
              <a:solidFill>
                <a:srgbClr val="004AAD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Organizational Awareness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Try to understand more about other areas of your organization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Build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32CF7-18B2-898D-17BA-094C7BCA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82" y="2335899"/>
            <a:ext cx="6248400" cy="52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01C11-99CD-AD6A-81EA-D4D19C70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3A7F6D-8C53-0CC8-FCA4-1E8484A2B672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7DE2E74-B996-C204-B50C-08455E99001E}"/>
              </a:ext>
            </a:extLst>
          </p:cNvPr>
          <p:cNvSpPr txBox="1"/>
          <p:nvPr/>
        </p:nvSpPr>
        <p:spPr>
          <a:xfrm>
            <a:off x="1028699" y="167651"/>
            <a:ext cx="12915901" cy="2205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How do you practice and show empathy?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B6A3DB6-2C77-A5DE-A26E-BEA58595866F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A6A05FB-801E-7D95-2B19-8EB184DAF010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83F14C7-2255-8C0D-0690-C60EE2D77020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8BBFAB5-7D3E-1009-F80F-4A4F317AFAE8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2F1023C-1A48-52C0-E142-68680147A9CC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AE49741-1B4B-60EF-1A25-C0B5AB9F211D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5B147D8-1733-C9D3-0DA5-A7FEF6A47C6A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32C0225-0A75-9A12-6AD7-88D21D078D2C}"/>
              </a:ext>
            </a:extLst>
          </p:cNvPr>
          <p:cNvSpPr txBox="1"/>
          <p:nvPr/>
        </p:nvSpPr>
        <p:spPr>
          <a:xfrm>
            <a:off x="533401" y="3098649"/>
            <a:ext cx="11294144" cy="421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Dr. Brene’ Brown’s four step approach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Perspective taking, or putting yourself in someone else’s shoes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Staying out of judgement and listening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Recognizing emotion in another person that you have maybe felt before</a:t>
            </a:r>
          </a:p>
          <a:p>
            <a:pPr marL="975360" lvl="2" indent="-259080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Communicating that you can recognize that emotion.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1E77A1-C388-5988-634E-39006928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583" y="1813801"/>
            <a:ext cx="5523455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1BB64-7941-B343-3309-47EA319F6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BE8C83-5BE1-06A3-D9DB-2BE46CDEBCC1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775A0E4-310C-847E-1884-AB531A067AAA}"/>
              </a:ext>
            </a:extLst>
          </p:cNvPr>
          <p:cNvSpPr txBox="1"/>
          <p:nvPr/>
        </p:nvSpPr>
        <p:spPr>
          <a:xfrm>
            <a:off x="1028699" y="167651"/>
            <a:ext cx="12915901" cy="1051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Relationship Management is Key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0FB11EC-EDA2-6507-E6A1-199B233DEDF7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6C3231B-A54E-818C-EF36-55858CE13806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4215AA9-93C8-2545-DCCC-3A588AC628C8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C85BA3E-5379-7101-7624-96D2676C009B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B62A26C-EB34-7C8A-05E3-249FC253C55C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C770DC-0AC5-E576-D072-458F8E494CA3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9547365-63F7-2430-4B33-3F631647AF26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FCA9612-9811-28AE-2B95-9679319B356B}"/>
              </a:ext>
            </a:extLst>
          </p:cNvPr>
          <p:cNvSpPr txBox="1"/>
          <p:nvPr/>
        </p:nvSpPr>
        <p:spPr>
          <a:xfrm>
            <a:off x="685799" y="2306355"/>
            <a:ext cx="11141745" cy="473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Influence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Conflict Management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Inspirational Leadership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Coaching and Mentoring—Find one and be one	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Teamwork—Trust drives teams</a:t>
            </a:r>
          </a:p>
          <a:p>
            <a:pPr marL="259080" lvl="1" algn="l">
              <a:lnSpc>
                <a:spcPts val="4079"/>
              </a:lnSpc>
            </a:pPr>
            <a:endParaRPr lang="en-US" sz="4000" dirty="0">
              <a:solidFill>
                <a:srgbClr val="004AAD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259080" lvl="1" algn="l">
              <a:lnSpc>
                <a:spcPts val="4079"/>
              </a:lnSpc>
            </a:pPr>
            <a:r>
              <a:rPr lang="en-US" sz="40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Ask yourself…would you want to work for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74494-C79E-9784-A9AD-8853296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189" y="2140789"/>
            <a:ext cx="4754011" cy="52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59886-A0CA-D0F2-F7CF-F10C71A95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B3EB07-2058-A48A-ED44-B53286FBEAB5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745C7E0-3188-1110-110C-F2C3913E14F6}"/>
              </a:ext>
            </a:extLst>
          </p:cNvPr>
          <p:cNvSpPr txBox="1"/>
          <p:nvPr/>
        </p:nvSpPr>
        <p:spPr>
          <a:xfrm>
            <a:off x="1028699" y="167651"/>
            <a:ext cx="12915901" cy="2205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Why is Emotional Intelligence Important?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D07E203-54B6-0BFD-1631-69C2458808F9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518DB9E-4E31-36E3-8F13-DB829E0D3DA3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D5DEF55-94C1-2023-8A81-4C212B6D72A0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6616630-8D3C-3F14-94C4-F3B59E37F662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4873EB2-598F-F60A-C3F0-8CD8AE1376AC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0C40039-3C98-C1C1-A2FD-040B1C1F178E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B63D8C19-2187-57F5-DFA1-7B7317B0AC15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3456C0C-067C-F53D-2F1E-3EB2B65FB702}"/>
              </a:ext>
            </a:extLst>
          </p:cNvPr>
          <p:cNvSpPr txBox="1"/>
          <p:nvPr/>
        </p:nvSpPr>
        <p:spPr>
          <a:xfrm>
            <a:off x="457200" y="3098649"/>
            <a:ext cx="17144999" cy="1611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800" b="1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Studies have shown that people with high Emotional Intelligence have greater mental health, job performance and leadership skills.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657466-4BB5-8FC3-9975-AEF3538E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495" y="4914900"/>
            <a:ext cx="9558105" cy="33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DF0F0-30DC-6166-C8FF-8D9348D8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14751C-CE80-C66A-D01C-7DD0F703F267}"/>
              </a:ext>
            </a:extLst>
          </p:cNvPr>
          <p:cNvSpPr/>
          <p:nvPr/>
        </p:nvSpPr>
        <p:spPr>
          <a:xfrm>
            <a:off x="15285083" y="8487940"/>
            <a:ext cx="3002918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r="-22088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E6B101-3C97-44D3-90E5-5D1E7107A3D5}"/>
              </a:ext>
            </a:extLst>
          </p:cNvPr>
          <p:cNvSpPr txBox="1"/>
          <p:nvPr/>
        </p:nvSpPr>
        <p:spPr>
          <a:xfrm>
            <a:off x="1028699" y="167651"/>
            <a:ext cx="12915901" cy="2205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Being a Leader with </a:t>
            </a:r>
          </a:p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4AAD"/>
                </a:solidFill>
                <a:latin typeface="Agrandir Bold"/>
                <a:ea typeface="Agrandir Bold"/>
                <a:cs typeface="Agrandir Bold"/>
                <a:sym typeface="Agrandir Bold"/>
              </a:rPr>
              <a:t>Emotional Intelligence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10717E-C7C1-65F6-B0DC-9B64BEDE1C18}"/>
              </a:ext>
            </a:extLst>
          </p:cNvPr>
          <p:cNvSpPr/>
          <p:nvPr/>
        </p:nvSpPr>
        <p:spPr>
          <a:xfrm>
            <a:off x="11827544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4EB35D5-FC4E-B05D-B907-09146AACC983}"/>
              </a:ext>
            </a:extLst>
          </p:cNvPr>
          <p:cNvSpPr/>
          <p:nvPr/>
        </p:nvSpPr>
        <p:spPr>
          <a:xfrm>
            <a:off x="8419976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E1A7BA-5959-1A70-78AF-9BC988ADA8A2}"/>
              </a:ext>
            </a:extLst>
          </p:cNvPr>
          <p:cNvSpPr/>
          <p:nvPr/>
        </p:nvSpPr>
        <p:spPr>
          <a:xfrm>
            <a:off x="5043877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C455D20-0EE8-CB67-9612-A96D18B56999}"/>
              </a:ext>
            </a:extLst>
          </p:cNvPr>
          <p:cNvSpPr/>
          <p:nvPr/>
        </p:nvSpPr>
        <p:spPr>
          <a:xfrm>
            <a:off x="1649625" y="8487940"/>
            <a:ext cx="366621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3" y="0"/>
                </a:lnTo>
                <a:lnTo>
                  <a:pt x="3666213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8EE96E5-2BB7-5DE2-AB87-82625092D33B}"/>
              </a:ext>
            </a:extLst>
          </p:cNvPr>
          <p:cNvSpPr/>
          <p:nvPr/>
        </p:nvSpPr>
        <p:spPr>
          <a:xfrm>
            <a:off x="0" y="8487940"/>
            <a:ext cx="1929203" cy="1799060"/>
          </a:xfrm>
          <a:custGeom>
            <a:avLst/>
            <a:gdLst/>
            <a:ahLst/>
            <a:cxnLst/>
            <a:rect l="l" t="t" r="r" b="b"/>
            <a:pathLst>
              <a:path w="3666213" h="1799060">
                <a:moveTo>
                  <a:pt x="0" y="0"/>
                </a:moveTo>
                <a:lnTo>
                  <a:pt x="3666212" y="0"/>
                </a:lnTo>
                <a:lnTo>
                  <a:pt x="3666212" y="1799060"/>
                </a:lnTo>
                <a:lnTo>
                  <a:pt x="0" y="17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8" t="-51133" b="-5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7B605D7-BBB4-0734-27BD-4F6274B94D08}"/>
              </a:ext>
            </a:extLst>
          </p:cNvPr>
          <p:cNvSpPr txBox="1"/>
          <p:nvPr/>
        </p:nvSpPr>
        <p:spPr>
          <a:xfrm>
            <a:off x="13792200" y="149216"/>
            <a:ext cx="4574070" cy="48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44"/>
              </a:lnSpc>
              <a:spcBef>
                <a:spcPct val="0"/>
              </a:spcBef>
            </a:pPr>
            <a:r>
              <a:rPr lang="en-US" sz="2889" dirty="0">
                <a:solidFill>
                  <a:srgbClr val="004AAD"/>
                </a:solidFill>
                <a:latin typeface="Agrandir Thin"/>
                <a:ea typeface="Agrandir Thin"/>
                <a:cs typeface="Agrandir Thin"/>
                <a:sym typeface="Agrandir Thin"/>
              </a:rPr>
              <a:t>ISFAA 2026 Conference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E204F92-E462-A00E-ACC9-F57BADADB6B7}"/>
              </a:ext>
            </a:extLst>
          </p:cNvPr>
          <p:cNvSpPr/>
          <p:nvPr/>
        </p:nvSpPr>
        <p:spPr>
          <a:xfrm flipV="1">
            <a:off x="13801675" y="694959"/>
            <a:ext cx="4135199" cy="38100"/>
          </a:xfrm>
          <a:prstGeom prst="line">
            <a:avLst/>
          </a:prstGeom>
          <a:ln w="476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9B92D53C-C859-F46C-16CD-01F98C120AEB}"/>
              </a:ext>
            </a:extLst>
          </p:cNvPr>
          <p:cNvSpPr txBox="1"/>
          <p:nvPr/>
        </p:nvSpPr>
        <p:spPr>
          <a:xfrm>
            <a:off x="457201" y="3098649"/>
            <a:ext cx="10515599" cy="4240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8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Leaders with EI are able to motive others to act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8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Leaders with EI are able to model the way for others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4800" dirty="0">
                <a:solidFill>
                  <a:srgbClr val="004AAD"/>
                </a:solidFill>
                <a:latin typeface="Agrandir"/>
                <a:ea typeface="Agrandir"/>
                <a:cs typeface="Agrandir"/>
                <a:sym typeface="Agrandir"/>
              </a:rPr>
              <a:t>Leaders with EI are able to encourage their heart and the hearts of others to reach their team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DD117-278D-BE4C-A93B-8C585030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2628900"/>
            <a:ext cx="6296876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622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Agrandir Bold</vt:lpstr>
      <vt:lpstr>Agrandir</vt:lpstr>
      <vt:lpstr>Agrandir Thin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ISFAA 2026 Presentation Slides</dc:title>
  <dc:creator>Heidi A Carl</dc:creator>
  <cp:lastModifiedBy>Heidi A Carl</cp:lastModifiedBy>
  <cp:revision>4</cp:revision>
  <dcterms:created xsi:type="dcterms:W3CDTF">2006-08-16T00:00:00Z</dcterms:created>
  <dcterms:modified xsi:type="dcterms:W3CDTF">2026-01-23T14:52:21Z</dcterms:modified>
  <dc:identifier>DAGplOknuLg</dc:identifier>
</cp:coreProperties>
</file>