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5" r:id="rId9"/>
    <p:sldId id="284" r:id="rId10"/>
    <p:sldId id="281" r:id="rId11"/>
    <p:sldId id="282" r:id="rId12"/>
  </p:sldIdLst>
  <p:sldSz cx="9144000" cy="6858000" type="screen4x3"/>
  <p:notesSz cx="6858000" cy="9296400"/>
  <p:embeddedFontLst>
    <p:embeddedFont>
      <p:font typeface="Questrial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Quattrocento" panose="020B060402020202020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4812E-3483-412A-A2A3-35B239A06F54}">
  <a:tblStyle styleId="{39B4812E-3483-412A-A2A3-35B239A06F5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BBC4-06DB-4674-8CF3-27D5633B5D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1B484-A1C5-4C50-9755-2ACD0AC4D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8075" y="696912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237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29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3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107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7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43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88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533BC5-6825-4ACC-9BD9-E8793A72F317}" type="slidenum">
              <a:rPr lang="en-US" altLang="en-US" sz="12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6613" cy="34861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477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58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68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800" b="1" i="0" u="none" strike="noStrike" cap="none" smtClean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 i="0" u="none" strike="noStrike" cap="none">
              <a:solidFill>
                <a:srgbClr val="4753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076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80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163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163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44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8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63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9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4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47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31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6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0" y="2032000"/>
            <a:ext cx="9144000" cy="231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smtClean="0"/>
              <a:t>Building High Performance Teams Through Diversity       and Inclusion</a:t>
            </a:r>
            <a:r>
              <a:rPr lang="en-US" sz="4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276600" y="42672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514600" y="4343400"/>
            <a:ext cx="4190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Toni Neely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763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LEVERAGE DIFFERENCES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457200" y="12192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revenue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productivity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Attract and retain the best and brightest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Competitive advantage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Decrease turnover rate 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Collaboration, Cooperation, Teamwork 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Extraordinary results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0" y="1752600"/>
            <a:ext cx="91440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6B7D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3276600" y="42672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2209800" y="4572000"/>
            <a:ext cx="51053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Toni </a:t>
            </a:r>
            <a:r>
              <a:rPr lang="en-US" sz="3200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Neely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latin typeface="Arial Narrow"/>
                <a:ea typeface="Arial Narrow"/>
                <a:cs typeface="Arial Narrow"/>
                <a:sym typeface="Arial Narrow"/>
              </a:rPr>
              <a:t>Toni.Neely@gmail.com</a:t>
            </a:r>
            <a:endParaRPr lang="en-US" sz="32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 OBJECTIVE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12192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define diversity, inclusion and other key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terms to help increase both the awareness and understanding of </a:t>
            </a:r>
            <a:r>
              <a:rPr lang="en-US" sz="3600" dirty="0" smtClean="0">
                <a:latin typeface="Arial Narrow"/>
                <a:ea typeface="Arial Narrow"/>
                <a:cs typeface="Arial Narrow"/>
                <a:sym typeface="Arial Narrow"/>
              </a:rPr>
              <a:t>how differences can and often times do create barriers in the workplace. </a:t>
            </a:r>
            <a:endParaRPr lang="en-US"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 </a:t>
            </a:r>
            <a:r>
              <a:rPr lang="en-US" sz="3600" dirty="0">
                <a:latin typeface="Arial Narrow"/>
                <a:ea typeface="Arial Narrow"/>
                <a:cs typeface="Arial Narrow"/>
                <a:sym typeface="Arial Narrow"/>
              </a:rPr>
              <a:t>&amp;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dirty="0"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nclusion is a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business </a:t>
            </a:r>
            <a:r>
              <a:rPr lang="en-US" sz="3600" dirty="0" smtClean="0">
                <a:latin typeface="Arial Narrow"/>
                <a:ea typeface="Arial Narrow"/>
                <a:cs typeface="Arial Narrow"/>
                <a:sym typeface="Arial Narrow"/>
              </a:rPr>
              <a:t>imperative</a:t>
            </a:r>
            <a:r>
              <a:rPr lang="en-US" sz="3600" b="0" i="0" u="none" strike="noStrike" cap="none" dirty="0" smtClean="0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3600" b="0" i="0" u="none" strike="noStrike" cap="none" dirty="0">
              <a:solidFill>
                <a:srgbClr val="6B7C7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20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  </a:t>
            </a:r>
            <a:endParaRPr lang="en-US" sz="40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0" i="0" u="none" strike="noStrike" cap="none" smtClean="0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acknowledge-ment of ALL human differences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Shape 15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648200" y="2613718"/>
            <a:ext cx="3810000" cy="292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6B7C7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959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INCLUSION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6600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Proactive behaviors that make others feel valued and respected </a:t>
            </a: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648200" y="2507456"/>
            <a:ext cx="3810000" cy="313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25146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762000" y="0"/>
            <a:ext cx="7772400" cy="66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9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LEVEL PLAYING FIELD INSTITUTE </a:t>
            </a:r>
            <a: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 dirty="0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VOLUNTARY TURNOVER BASED SOLELY ON PERCEPTIONS OF UNFAIR TREATMENT COST U.S. BUSINESSES AN ESTIMATED $64B A YEAR</a:t>
            </a:r>
            <a:b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br>
              <a:rPr lang="en-US" sz="3600" b="0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endParaRPr lang="en-US" sz="3600" b="0" i="0" u="none" strike="noStrike" cap="none" dirty="0">
              <a:solidFill>
                <a:srgbClr val="6B7D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381000" y="685800"/>
            <a:ext cx="8458200" cy="5791200"/>
          </a:xfrm>
          <a:prstGeom prst="rect">
            <a:avLst/>
          </a:prstGeom>
          <a:solidFill>
            <a:srgbClr val="EEDDFF">
              <a:alpha val="3647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KEY TERMS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533400" y="838200"/>
          <a:ext cx="8229600" cy="5481675"/>
        </p:xfrm>
        <a:graphic>
          <a:graphicData uri="http://schemas.openxmlformats.org/drawingml/2006/table">
            <a:tbl>
              <a:tblPr>
                <a:noFill/>
                <a:tableStyleId>{39B4812E-3483-412A-A2A3-35B239A06F54}</a:tableStyleId>
              </a:tblPr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AFFIRMATIVE ACTION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CONCEPT TO INCREASE REPRESENTATION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DIVERSITY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NOUN WHICH DESCRIBES DEMOGRAPHICS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INCLUSION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VERB WHICH SPEAKS TO PROACTIVE BEHAVIORS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CULTURAL COMPETENCIES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SKILLS REQUIRED TO CREATE INCLUSION &amp; LEVERAGE DIFFERENCES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ENGAGEMENT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PRODUCTIVITY AND $$$$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5" name="Oval 3"/>
          <p:cNvSpPr>
            <a:spLocks noChangeArrowheads="1"/>
          </p:cNvSpPr>
          <p:nvPr/>
        </p:nvSpPr>
        <p:spPr bwMode="auto">
          <a:xfrm>
            <a:off x="228600" y="762000"/>
            <a:ext cx="8763000" cy="5791200"/>
          </a:xfrm>
          <a:prstGeom prst="ellipse">
            <a:avLst/>
          </a:prstGeom>
          <a:solidFill>
            <a:srgbClr val="C3FFE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</a:rPr>
              <a:t>Management Status</a:t>
            </a:r>
          </a:p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1524000" y="1524000"/>
            <a:ext cx="6324600" cy="4191000"/>
          </a:xfrm>
          <a:prstGeom prst="ellipse">
            <a:avLst/>
          </a:prstGeom>
          <a:solidFill>
            <a:srgbClr val="EBFFB3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Religion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2667000" y="2209800"/>
            <a:ext cx="3962400" cy="2819400"/>
          </a:xfrm>
          <a:prstGeom prst="ellipse">
            <a:avLst/>
          </a:prstGeom>
          <a:solidFill>
            <a:srgbClr val="F2E1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352800" y="5105400"/>
            <a:ext cx="1779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Geographic Location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583363" y="2590800"/>
            <a:ext cx="9604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Income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2743200" y="1752600"/>
            <a:ext cx="1447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Military Experience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477000" y="3352800"/>
            <a:ext cx="1485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Religion/ Spirituality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2286000" y="4648200"/>
            <a:ext cx="152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Work </a:t>
            </a:r>
            <a:b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Background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1676400" y="2819400"/>
            <a:ext cx="10969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Parental Status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4876800" y="1752600"/>
            <a:ext cx="1797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Education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5715000" y="3352800"/>
            <a:ext cx="838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Age</a:t>
            </a: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5562600" y="3810000"/>
            <a:ext cx="1055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Race</a:t>
            </a: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2971800" y="2743200"/>
            <a:ext cx="1295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Ethnicity</a:t>
            </a: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3767138" y="4483100"/>
            <a:ext cx="11096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Gender</a:t>
            </a: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849813" y="4191000"/>
            <a:ext cx="11699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Physical Abilities</a:t>
            </a: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2514600" y="3276600"/>
            <a:ext cx="1676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Sexual Orientation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5761038" y="2057400"/>
            <a:ext cx="1325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Personal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Habits</a:t>
            </a: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2133600" y="2286000"/>
            <a:ext cx="8667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Marital Status</a:t>
            </a: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6553200" y="1828800"/>
            <a:ext cx="1724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Seniority</a:t>
            </a:r>
          </a:p>
        </p:txBody>
      </p:sp>
      <p:sp>
        <p:nvSpPr>
          <p:cNvPr id="19477" name="Oval 22"/>
          <p:cNvSpPr>
            <a:spLocks noChangeArrowheads="1"/>
          </p:cNvSpPr>
          <p:nvPr/>
        </p:nvSpPr>
        <p:spPr bwMode="auto">
          <a:xfrm>
            <a:off x="3733800" y="533400"/>
            <a:ext cx="18288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0"/>
          </a:p>
        </p:txBody>
      </p:sp>
      <p:sp>
        <p:nvSpPr>
          <p:cNvPr id="19478" name="Oval 23"/>
          <p:cNvSpPr>
            <a:spLocks noChangeArrowheads="1"/>
          </p:cNvSpPr>
          <p:nvPr/>
        </p:nvSpPr>
        <p:spPr bwMode="auto">
          <a:xfrm>
            <a:off x="3914775" y="1328738"/>
            <a:ext cx="1514475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0"/>
          </a:p>
        </p:txBody>
      </p:sp>
      <p:sp>
        <p:nvSpPr>
          <p:cNvPr id="19479" name="Oval 24"/>
          <p:cNvSpPr>
            <a:spLocks noChangeArrowheads="1"/>
          </p:cNvSpPr>
          <p:nvPr/>
        </p:nvSpPr>
        <p:spPr bwMode="auto">
          <a:xfrm>
            <a:off x="3962400" y="1981200"/>
            <a:ext cx="1371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0"/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3657600" y="5867400"/>
            <a:ext cx="2628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Functional Level/Classification</a:t>
            </a: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457200" y="2286000"/>
            <a:ext cx="152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Division/</a:t>
            </a:r>
            <a:b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Department        Unit/Group</a:t>
            </a:r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7162800" y="4648200"/>
            <a:ext cx="11747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Work Content/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Field</a:t>
            </a:r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1600200" y="1447800"/>
            <a:ext cx="1600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Management Status</a:t>
            </a:r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1600200" y="4267200"/>
            <a:ext cx="160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Appearance</a:t>
            </a:r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1600200" y="5334000"/>
            <a:ext cx="1219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Work Location</a:t>
            </a:r>
          </a:p>
        </p:txBody>
      </p:sp>
      <p:sp>
        <p:nvSpPr>
          <p:cNvPr id="19486" name="Rectangle 31"/>
          <p:cNvSpPr>
            <a:spLocks noChangeArrowheads="1"/>
          </p:cNvSpPr>
          <p:nvPr/>
        </p:nvSpPr>
        <p:spPr bwMode="auto">
          <a:xfrm>
            <a:off x="3429000" y="609600"/>
            <a:ext cx="2438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i="1">
                <a:latin typeface="Times New Roman" panose="02020603050405020304" pitchFamily="18" charset="0"/>
              </a:rPr>
              <a:t>Organizational</a:t>
            </a:r>
          </a:p>
        </p:txBody>
      </p:sp>
      <p:sp>
        <p:nvSpPr>
          <p:cNvPr id="19487" name="Rectangle 32"/>
          <p:cNvSpPr>
            <a:spLocks noChangeArrowheads="1"/>
          </p:cNvSpPr>
          <p:nvPr/>
        </p:nvSpPr>
        <p:spPr bwMode="auto">
          <a:xfrm>
            <a:off x="3810000" y="1371600"/>
            <a:ext cx="1743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i="1">
                <a:latin typeface="Times New Roman" panose="02020603050405020304" pitchFamily="18" charset="0"/>
              </a:rPr>
              <a:t>Personal/</a:t>
            </a:r>
            <a:br>
              <a:rPr lang="en-US" altLang="en-US" sz="1800" i="1">
                <a:latin typeface="Times New Roman" panose="02020603050405020304" pitchFamily="18" charset="0"/>
              </a:rPr>
            </a:br>
            <a:r>
              <a:rPr lang="en-US" altLang="en-US" sz="1800" i="1">
                <a:latin typeface="Times New Roman" panose="02020603050405020304" pitchFamily="18" charset="0"/>
              </a:rPr>
              <a:t>Cultural</a:t>
            </a:r>
          </a:p>
        </p:txBody>
      </p:sp>
      <p:sp>
        <p:nvSpPr>
          <p:cNvPr id="19488" name="Rectangle 33"/>
          <p:cNvSpPr>
            <a:spLocks noChangeArrowheads="1"/>
          </p:cNvSpPr>
          <p:nvPr/>
        </p:nvSpPr>
        <p:spPr bwMode="auto">
          <a:xfrm>
            <a:off x="3810000" y="2057400"/>
            <a:ext cx="1743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i="1">
                <a:latin typeface="Times New Roman" panose="02020603050405020304" pitchFamily="18" charset="0"/>
              </a:rPr>
              <a:t>Biological</a:t>
            </a:r>
          </a:p>
        </p:txBody>
      </p:sp>
      <p:sp>
        <p:nvSpPr>
          <p:cNvPr id="19489" name="Rectangle 34"/>
          <p:cNvSpPr>
            <a:spLocks noChangeArrowheads="1"/>
          </p:cNvSpPr>
          <p:nvPr/>
        </p:nvSpPr>
        <p:spPr bwMode="auto">
          <a:xfrm>
            <a:off x="457200" y="4038600"/>
            <a:ext cx="1174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Title</a:t>
            </a:r>
          </a:p>
        </p:txBody>
      </p:sp>
      <p:sp>
        <p:nvSpPr>
          <p:cNvPr id="19490" name="Rectangle 35"/>
          <p:cNvSpPr>
            <a:spLocks noChangeArrowheads="1"/>
          </p:cNvSpPr>
          <p:nvPr/>
        </p:nvSpPr>
        <p:spPr bwMode="auto">
          <a:xfrm>
            <a:off x="1295400" y="3352800"/>
            <a:ext cx="1581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Language</a:t>
            </a:r>
          </a:p>
        </p:txBody>
      </p:sp>
      <p:sp>
        <p:nvSpPr>
          <p:cNvPr id="19491" name="Rectangle 36"/>
          <p:cNvSpPr>
            <a:spLocks noChangeArrowheads="1"/>
          </p:cNvSpPr>
          <p:nvPr/>
        </p:nvSpPr>
        <p:spPr bwMode="auto">
          <a:xfrm>
            <a:off x="2819400" y="4038600"/>
            <a:ext cx="1581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Personality</a:t>
            </a:r>
          </a:p>
        </p:txBody>
      </p:sp>
      <p:sp>
        <p:nvSpPr>
          <p:cNvPr id="19492" name="Rectangle 37"/>
          <p:cNvSpPr>
            <a:spLocks noChangeArrowheads="1"/>
          </p:cNvSpPr>
          <p:nvPr/>
        </p:nvSpPr>
        <p:spPr bwMode="auto">
          <a:xfrm>
            <a:off x="4953000" y="2667000"/>
            <a:ext cx="15049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Thinking Style</a:t>
            </a:r>
          </a:p>
        </p:txBody>
      </p:sp>
      <p:sp>
        <p:nvSpPr>
          <p:cNvPr id="19493" name="Rectangle 38"/>
          <p:cNvSpPr>
            <a:spLocks noChangeArrowheads="1"/>
          </p:cNvSpPr>
          <p:nvPr/>
        </p:nvSpPr>
        <p:spPr bwMode="auto">
          <a:xfrm>
            <a:off x="1752600" y="3733800"/>
            <a:ext cx="914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Work </a:t>
            </a:r>
            <a:b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Style</a:t>
            </a:r>
          </a:p>
        </p:txBody>
      </p:sp>
      <p:sp>
        <p:nvSpPr>
          <p:cNvPr id="19494" name="Rectangle 39"/>
          <p:cNvSpPr>
            <a:spLocks noChangeArrowheads="1"/>
          </p:cNvSpPr>
          <p:nvPr/>
        </p:nvSpPr>
        <p:spPr bwMode="auto">
          <a:xfrm>
            <a:off x="7696200" y="3124200"/>
            <a:ext cx="152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Union Affiliation</a:t>
            </a:r>
          </a:p>
        </p:txBody>
      </p:sp>
      <p:sp>
        <p:nvSpPr>
          <p:cNvPr id="1917992" name="Rectangle 40"/>
          <p:cNvSpPr>
            <a:spLocks noChangeArrowheads="1"/>
          </p:cNvSpPr>
          <p:nvPr/>
        </p:nvSpPr>
        <p:spPr bwMode="auto">
          <a:xfrm>
            <a:off x="1181100" y="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0">
                <a:solidFill>
                  <a:schemeClr val="tx2"/>
                </a:solidFill>
                <a:latin typeface="Arial Narrow" pitchFamily="34" charset="0"/>
              </a:rPr>
              <a:t>Dimensions of Difference</a:t>
            </a:r>
          </a:p>
        </p:txBody>
      </p:sp>
      <p:sp>
        <p:nvSpPr>
          <p:cNvPr id="19496" name="Text Box 41"/>
          <p:cNvSpPr txBox="1">
            <a:spLocks noChangeArrowheads="1"/>
          </p:cNvSpPr>
          <p:nvPr/>
        </p:nvSpPr>
        <p:spPr bwMode="auto">
          <a:xfrm>
            <a:off x="7239000" y="6019800"/>
            <a:ext cx="2057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000" b="0">
                <a:latin typeface="Arial Narrow" panose="020B0606020202030204" pitchFamily="34" charset="0"/>
              </a:rPr>
              <a:t>Adapted from Workforce America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000" b="0">
                <a:latin typeface="Arial Narrow" panose="020B0606020202030204" pitchFamily="34" charset="0"/>
              </a:rPr>
              <a:t>Loden and Rosener</a:t>
            </a:r>
          </a:p>
        </p:txBody>
      </p:sp>
      <p:sp>
        <p:nvSpPr>
          <p:cNvPr id="19497" name="Rectangle 42"/>
          <p:cNvSpPr>
            <a:spLocks noChangeArrowheads="1"/>
          </p:cNvSpPr>
          <p:nvPr/>
        </p:nvSpPr>
        <p:spPr bwMode="auto">
          <a:xfrm>
            <a:off x="5715000" y="4283075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          </a:t>
            </a: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Socio-</a:t>
            </a:r>
            <a:b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     Economic</a:t>
            </a:r>
            <a:b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Background</a:t>
            </a:r>
          </a:p>
        </p:txBody>
      </p:sp>
      <p:sp>
        <p:nvSpPr>
          <p:cNvPr id="19498" name="Rectangle 43"/>
          <p:cNvSpPr>
            <a:spLocks noChangeArrowheads="1"/>
          </p:cNvSpPr>
          <p:nvPr/>
        </p:nvSpPr>
        <p:spPr bwMode="auto">
          <a:xfrm>
            <a:off x="6324600" y="2971800"/>
            <a:ext cx="152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Nationality</a:t>
            </a:r>
          </a:p>
        </p:txBody>
      </p:sp>
      <p:sp>
        <p:nvSpPr>
          <p:cNvPr id="19499" name="Rectangle 44"/>
          <p:cNvSpPr>
            <a:spLocks noChangeArrowheads="1"/>
          </p:cNvSpPr>
          <p:nvPr/>
        </p:nvSpPr>
        <p:spPr bwMode="auto">
          <a:xfrm>
            <a:off x="6781800" y="3992563"/>
            <a:ext cx="10048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Hobbies</a:t>
            </a:r>
          </a:p>
        </p:txBody>
      </p:sp>
      <p:sp>
        <p:nvSpPr>
          <p:cNvPr id="19500" name="Rectangle 45"/>
          <p:cNvSpPr>
            <a:spLocks noChangeArrowheads="1"/>
          </p:cNvSpPr>
          <p:nvPr/>
        </p:nvSpPr>
        <p:spPr bwMode="auto">
          <a:xfrm>
            <a:off x="5562600" y="1143000"/>
            <a:ext cx="1435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Employment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 Status</a:t>
            </a:r>
          </a:p>
        </p:txBody>
      </p:sp>
      <p:sp>
        <p:nvSpPr>
          <p:cNvPr id="19501" name="Rectangle 46"/>
          <p:cNvSpPr>
            <a:spLocks noChangeArrowheads="1"/>
          </p:cNvSpPr>
          <p:nvPr/>
        </p:nvSpPr>
        <p:spPr bwMode="auto">
          <a:xfrm>
            <a:off x="4953000" y="5089525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 Political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1195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2362200"/>
            <a:ext cx="9144000" cy="1904999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ctrTitle" idx="4294967295"/>
          </p:nvPr>
        </p:nvSpPr>
        <p:spPr>
          <a:xfrm>
            <a:off x="152400" y="2514600"/>
            <a:ext cx="89916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DON'T INTENTIONALLY INCLUDE, YOU WILL UNINTENTIONALLY EXCLUDE</a:t>
            </a:r>
            <a: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4000" b="0" i="0" u="none" strike="noStrike" cap="none">
              <a:solidFill>
                <a:srgbClr val="6B7C7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" y="0"/>
            <a:ext cx="1881186" cy="21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3733800"/>
            <a:ext cx="1904999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rm8.staticflickr.com/7423/13005183593_0f952e94c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46199"/>
            <a:ext cx="8293100" cy="51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" y="482600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</a:t>
            </a:r>
            <a:r>
              <a:rPr lang="en-US" sz="2400" dirty="0" smtClean="0"/>
              <a:t>THE BARON AND BARONESS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9593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231</Words>
  <Application>Microsoft Office PowerPoint</Application>
  <PresentationFormat>On-screen Show (4:3)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Questrial</vt:lpstr>
      <vt:lpstr>Calibri</vt:lpstr>
      <vt:lpstr>Times New Roman</vt:lpstr>
      <vt:lpstr>Noto Sans Symbols</vt:lpstr>
      <vt:lpstr>Arial</vt:lpstr>
      <vt:lpstr>Quattrocento</vt:lpstr>
      <vt:lpstr>Calibri Light</vt:lpstr>
      <vt:lpstr>Arial Narrow</vt:lpstr>
      <vt:lpstr>Retrospect</vt:lpstr>
      <vt:lpstr>PowerPoint Presentation</vt:lpstr>
      <vt:lpstr>PRESENTATION OBJECTIVE</vt:lpstr>
      <vt:lpstr>DIVERSITY  </vt:lpstr>
      <vt:lpstr>  INCLUSION</vt:lpstr>
      <vt:lpstr>  THE LEVEL PLAYING FIELD INSTITUTE    VOLUNTARY TURNOVER BASED SOLELY ON PERCEPTIONS OF UNFAIR TREATMENT COST U.S. BUSINESSES AN ESTIMATED $64B A YEAR    </vt:lpstr>
      <vt:lpstr>KEY TERMS</vt:lpstr>
      <vt:lpstr>PowerPoint Presentation</vt:lpstr>
      <vt:lpstr>IF YOU DON'T INTENTIONALLY INCLUDE, YOU WILL UNINTENTIONALLY EXCLUDE </vt:lpstr>
      <vt:lpstr>PowerPoint Presentation</vt:lpstr>
      <vt:lpstr>LEVERAGE DIFFERENCES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Neely</dc:creator>
  <cp:lastModifiedBy>Toni Neely</cp:lastModifiedBy>
  <cp:revision>23</cp:revision>
  <cp:lastPrinted>2016-03-01T19:20:34Z</cp:lastPrinted>
  <dcterms:modified xsi:type="dcterms:W3CDTF">2019-01-22T16:40:55Z</dcterms:modified>
</cp:coreProperties>
</file>