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notesSlides/notesSlide8.xml" ContentType="application/vnd.openxmlformats-officedocument.presentationml.notesSlide+xml"/>
  <Override PartName="/ppt/charts/chart3.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7" r:id="rId2"/>
    <p:sldId id="306" r:id="rId3"/>
    <p:sldId id="322" r:id="rId4"/>
    <p:sldId id="283" r:id="rId5"/>
    <p:sldId id="290" r:id="rId6"/>
    <p:sldId id="324" r:id="rId7"/>
    <p:sldId id="307" r:id="rId8"/>
    <p:sldId id="304" r:id="rId9"/>
    <p:sldId id="308" r:id="rId10"/>
    <p:sldId id="286" r:id="rId11"/>
    <p:sldId id="287" r:id="rId12"/>
    <p:sldId id="288" r:id="rId13"/>
    <p:sldId id="289" r:id="rId14"/>
    <p:sldId id="305" r:id="rId15"/>
    <p:sldId id="292" r:id="rId16"/>
    <p:sldId id="309" r:id="rId17"/>
    <p:sldId id="294" r:id="rId18"/>
    <p:sldId id="310" r:id="rId19"/>
    <p:sldId id="296" r:id="rId20"/>
    <p:sldId id="316" r:id="rId21"/>
    <p:sldId id="333" r:id="rId22"/>
    <p:sldId id="345" r:id="rId23"/>
    <p:sldId id="336" r:id="rId24"/>
    <p:sldId id="337" r:id="rId25"/>
    <p:sldId id="311" r:id="rId26"/>
    <p:sldId id="319" r:id="rId27"/>
    <p:sldId id="295" r:id="rId28"/>
    <p:sldId id="312" r:id="rId29"/>
    <p:sldId id="300" r:id="rId30"/>
    <p:sldId id="302" r:id="rId31"/>
    <p:sldId id="301" r:id="rId32"/>
    <p:sldId id="321" r:id="rId33"/>
    <p:sldId id="341" r:id="rId34"/>
    <p:sldId id="342" r:id="rId35"/>
    <p:sldId id="343" r:id="rId36"/>
    <p:sldId id="344" r:id="rId37"/>
    <p:sldId id="31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1"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sorterViewPr>
    <p:cViewPr varScale="1">
      <p:scale>
        <a:sx n="100" d="100"/>
        <a:sy n="100" d="100"/>
      </p:scale>
      <p:origin x="0" y="-275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en-US" sz="1800" dirty="0" smtClean="0"/>
              <a:t>Total Unmet Financial Need Academic Year </a:t>
            </a:r>
            <a:endParaRPr lang="en-US" sz="1800" dirty="0"/>
          </a:p>
        </c:rich>
      </c:tx>
      <c:overlay val="0"/>
    </c:title>
    <c:autoTitleDeleted val="0"/>
    <c:plotArea>
      <c:layout>
        <c:manualLayout>
          <c:layoutTarget val="inner"/>
          <c:xMode val="edge"/>
          <c:yMode val="edge"/>
          <c:x val="1.8433311064697228E-2"/>
          <c:y val="0.1329929980005613"/>
          <c:w val="0.95475460011392499"/>
          <c:h val="0.69236233444378026"/>
        </c:manualLayout>
      </c:layout>
      <c:barChart>
        <c:barDir val="col"/>
        <c:grouping val="clustered"/>
        <c:varyColors val="0"/>
        <c:ser>
          <c:idx val="0"/>
          <c:order val="0"/>
          <c:tx>
            <c:strRef>
              <c:f>Sheet1!$B$1</c:f>
              <c:strCache>
                <c:ptCount val="1"/>
                <c:pt idx="0">
                  <c:v>Retained IUPUI IN  </c:v>
                </c:pt>
              </c:strCache>
            </c:strRef>
          </c:tx>
          <c:spPr>
            <a:solidFill>
              <a:schemeClr val="bg1">
                <a:lumMod val="65000"/>
              </a:schemeClr>
            </a:solidFill>
          </c:spPr>
          <c:invertIfNegative val="0"/>
          <c:dLbls>
            <c:dLbl>
              <c:idx val="0"/>
              <c:layout>
                <c:manualLayout>
                  <c:x val="-1.5625E-2"/>
                  <c:y val="-5.7820212820469024E-3"/>
                </c:manualLayout>
              </c:layout>
              <c:tx>
                <c:rich>
                  <a:bodyPr/>
                  <a:lstStyle/>
                  <a:p>
                    <a:r>
                      <a:rPr lang="en-US" dirty="0"/>
                      <a:t> </a:t>
                    </a:r>
                    <a:r>
                      <a:rPr lang="en-US" dirty="0" smtClean="0"/>
                      <a:t>$3,821 (n=1,952) </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2EA1-4F63-97BE-3CF5FA34B3E7}"/>
                </c:ext>
                <c:ext xmlns:c15="http://schemas.microsoft.com/office/drawing/2012/chart" uri="{CE6537A1-D6FC-4f65-9D91-7224C49458BB}"/>
              </c:extLst>
            </c:dLbl>
            <c:dLbl>
              <c:idx val="1"/>
              <c:tx>
                <c:rich>
                  <a:bodyPr/>
                  <a:lstStyle/>
                  <a:p>
                    <a:r>
                      <a:rPr lang="en-US" dirty="0"/>
                      <a:t> </a:t>
                    </a:r>
                    <a:r>
                      <a:rPr lang="en-US" dirty="0" smtClean="0"/>
                      <a:t>$3,224</a:t>
                    </a:r>
                  </a:p>
                  <a:p>
                    <a:r>
                      <a:rPr lang="en-US" dirty="0" smtClean="0"/>
                      <a:t>(n=2,128) </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2EA1-4F63-97BE-3CF5FA34B3E7}"/>
                </c:ext>
                <c:ext xmlns:c15="http://schemas.microsoft.com/office/drawing/2012/chart" uri="{CE6537A1-D6FC-4f65-9D91-7224C49458BB}"/>
              </c:extLst>
            </c:dLbl>
            <c:dLbl>
              <c:idx val="2"/>
              <c:tx>
                <c:rich>
                  <a:bodyPr/>
                  <a:lstStyle/>
                  <a:p>
                    <a:r>
                      <a:rPr lang="en-US" dirty="0"/>
                      <a:t> $</a:t>
                    </a:r>
                    <a:r>
                      <a:rPr lang="en-US" dirty="0" smtClean="0"/>
                      <a:t>3,049</a:t>
                    </a:r>
                  </a:p>
                  <a:p>
                    <a:r>
                      <a:rPr lang="en-US" dirty="0" smtClean="0"/>
                      <a:t>(n=2,365) </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2EA1-4F63-97BE-3CF5FA34B3E7}"/>
                </c:ext>
                <c:ext xmlns:c15="http://schemas.microsoft.com/office/drawing/2012/chart" uri="{CE6537A1-D6FC-4f65-9D91-7224C49458BB}"/>
              </c:extLst>
            </c:dLbl>
            <c:dLbl>
              <c:idx val="3"/>
              <c:tx>
                <c:rich>
                  <a:bodyPr/>
                  <a:lstStyle/>
                  <a:p>
                    <a:r>
                      <a:rPr lang="en-US" dirty="0"/>
                      <a:t> $</a:t>
                    </a:r>
                    <a:r>
                      <a:rPr lang="en-US" dirty="0" smtClean="0"/>
                      <a:t>3,219</a:t>
                    </a:r>
                  </a:p>
                  <a:p>
                    <a:r>
                      <a:rPr lang="en-US" dirty="0" smtClean="0"/>
                      <a:t>(n=2123) </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2EA1-4F63-97BE-3CF5FA34B3E7}"/>
                </c:ext>
                <c:ext xmlns:c15="http://schemas.microsoft.com/office/drawing/2012/chart" uri="{CE6537A1-D6FC-4f65-9D91-7224C49458BB}"/>
              </c:extLst>
            </c:dLbl>
            <c:dLbl>
              <c:idx val="4"/>
              <c:tx>
                <c:rich>
                  <a:bodyPr/>
                  <a:lstStyle/>
                  <a:p>
                    <a:r>
                      <a:rPr lang="en-US"/>
                      <a:t> $</a:t>
                    </a:r>
                    <a:r>
                      <a:rPr lang="en-US" smtClean="0"/>
                      <a:t>3,465</a:t>
                    </a:r>
                  </a:p>
                  <a:p>
                    <a:r>
                      <a:rPr lang="en-US" smtClean="0"/>
                      <a:t>(2,177) </a:t>
                    </a:r>
                    <a:endParaRPr lang="en-US"/>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2EA1-4F63-97BE-3CF5FA34B3E7}"/>
                </c:ex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Sheet1!$A$2:$A$4</c:f>
              <c:numCache>
                <c:formatCode>General</c:formatCode>
                <c:ptCount val="3"/>
                <c:pt idx="0">
                  <c:v>2014</c:v>
                </c:pt>
                <c:pt idx="1">
                  <c:v>2015</c:v>
                </c:pt>
                <c:pt idx="2">
                  <c:v>2016</c:v>
                </c:pt>
              </c:numCache>
            </c:numRef>
          </c:cat>
          <c:val>
            <c:numRef>
              <c:f>Sheet1!$B$2:$B$4</c:f>
              <c:numCache>
                <c:formatCode>_("$"* #,##0_);_("$"* \(#,##0\);_("$"* "-"_);_(@_)</c:formatCode>
                <c:ptCount val="3"/>
                <c:pt idx="0">
                  <c:v>3224</c:v>
                </c:pt>
                <c:pt idx="1">
                  <c:v>3048</c:v>
                </c:pt>
                <c:pt idx="2">
                  <c:v>2998</c:v>
                </c:pt>
              </c:numCache>
            </c:numRef>
          </c:val>
          <c:extLst xmlns:c16r2="http://schemas.microsoft.com/office/drawing/2015/06/chart">
            <c:ext xmlns:c16="http://schemas.microsoft.com/office/drawing/2014/chart" uri="{C3380CC4-5D6E-409C-BE32-E72D297353CC}">
              <c16:uniqueId val="{00000005-2EA1-4F63-97BE-3CF5FA34B3E7}"/>
            </c:ext>
          </c:extLst>
        </c:ser>
        <c:ser>
          <c:idx val="1"/>
          <c:order val="1"/>
          <c:tx>
            <c:strRef>
              <c:f>Sheet1!$C$1</c:f>
              <c:strCache>
                <c:ptCount val="1"/>
                <c:pt idx="0">
                  <c:v>Not Retained IUPUI IN</c:v>
                </c:pt>
              </c:strCache>
            </c:strRef>
          </c:tx>
          <c:spPr>
            <a:solidFill>
              <a:srgbClr val="690304"/>
            </a:solidFill>
          </c:spPr>
          <c:invertIfNegative val="0"/>
          <c:dLbls>
            <c:dLbl>
              <c:idx val="0"/>
              <c:tx>
                <c:rich>
                  <a:bodyPr/>
                  <a:lstStyle/>
                  <a:p>
                    <a:r>
                      <a:rPr lang="en-US" dirty="0"/>
                      <a:t> </a:t>
                    </a:r>
                    <a:r>
                      <a:rPr lang="en-US" dirty="0" smtClean="0"/>
                      <a:t>$6,761 (n=985) </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2EA1-4F63-97BE-3CF5FA34B3E7}"/>
                </c:ext>
                <c:ext xmlns:c15="http://schemas.microsoft.com/office/drawing/2012/chart" uri="{CE6537A1-D6FC-4f65-9D91-7224C49458BB}"/>
              </c:extLst>
            </c:dLbl>
            <c:dLbl>
              <c:idx val="1"/>
              <c:tx>
                <c:rich>
                  <a:bodyPr/>
                  <a:lstStyle/>
                  <a:p>
                    <a:r>
                      <a:rPr lang="en-US" dirty="0"/>
                      <a:t> </a:t>
                    </a:r>
                    <a:r>
                      <a:rPr lang="en-US" dirty="0" smtClean="0"/>
                      <a:t>$6,069</a:t>
                    </a:r>
                  </a:p>
                  <a:p>
                    <a:r>
                      <a:rPr lang="en-US" dirty="0" smtClean="0"/>
                      <a:t>(n=995) </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2EA1-4F63-97BE-3CF5FA34B3E7}"/>
                </c:ext>
                <c:ext xmlns:c15="http://schemas.microsoft.com/office/drawing/2012/chart" uri="{CE6537A1-D6FC-4f65-9D91-7224C49458BB}"/>
              </c:extLst>
            </c:dLbl>
            <c:dLbl>
              <c:idx val="2"/>
              <c:tx>
                <c:rich>
                  <a:bodyPr/>
                  <a:lstStyle/>
                  <a:p>
                    <a:r>
                      <a:rPr lang="en-US" dirty="0"/>
                      <a:t> $</a:t>
                    </a:r>
                    <a:r>
                      <a:rPr lang="en-US" dirty="0" smtClean="0"/>
                      <a:t>6,147</a:t>
                    </a:r>
                  </a:p>
                  <a:p>
                    <a:r>
                      <a:rPr lang="en-US" dirty="0" smtClean="0"/>
                      <a:t>(n=1038) </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2EA1-4F63-97BE-3CF5FA34B3E7}"/>
                </c:ext>
                <c:ext xmlns:c15="http://schemas.microsoft.com/office/drawing/2012/chart" uri="{CE6537A1-D6FC-4f65-9D91-7224C49458BB}"/>
              </c:extLst>
            </c:dLbl>
            <c:dLbl>
              <c:idx val="3"/>
              <c:tx>
                <c:rich>
                  <a:bodyPr/>
                  <a:lstStyle/>
                  <a:p>
                    <a:r>
                      <a:rPr lang="en-US" dirty="0"/>
                      <a:t> </a:t>
                    </a:r>
                    <a:r>
                      <a:rPr lang="en-US"/>
                      <a:t>$</a:t>
                    </a:r>
                    <a:r>
                      <a:rPr lang="en-US" smtClean="0"/>
                      <a:t>6,064</a:t>
                    </a:r>
                  </a:p>
                  <a:p>
                    <a:r>
                      <a:rPr lang="en-US" smtClean="0"/>
                      <a:t>(n=1000) </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2EA1-4F63-97BE-3CF5FA34B3E7}"/>
                </c:ext>
                <c:ext xmlns:c15="http://schemas.microsoft.com/office/drawing/2012/chart" uri="{CE6537A1-D6FC-4f65-9D91-7224C49458BB}"/>
              </c:extLst>
            </c:dLbl>
            <c:dLbl>
              <c:idx val="4"/>
              <c:tx>
                <c:rich>
                  <a:bodyPr/>
                  <a:lstStyle/>
                  <a:p>
                    <a:r>
                      <a:rPr lang="en-US"/>
                      <a:t> $</a:t>
                    </a:r>
                    <a:r>
                      <a:rPr lang="en-US" smtClean="0"/>
                      <a:t>6,304</a:t>
                    </a:r>
                  </a:p>
                  <a:p>
                    <a:r>
                      <a:rPr lang="en-US" smtClean="0"/>
                      <a:t>(947) </a:t>
                    </a:r>
                    <a:endParaRPr lang="en-US"/>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2EA1-4F63-97BE-3CF5FA34B3E7}"/>
                </c:ex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Sheet1!$A$2:$A$4</c:f>
              <c:numCache>
                <c:formatCode>General</c:formatCode>
                <c:ptCount val="3"/>
                <c:pt idx="0">
                  <c:v>2014</c:v>
                </c:pt>
                <c:pt idx="1">
                  <c:v>2015</c:v>
                </c:pt>
                <c:pt idx="2">
                  <c:v>2016</c:v>
                </c:pt>
              </c:numCache>
            </c:numRef>
          </c:cat>
          <c:val>
            <c:numRef>
              <c:f>Sheet1!$C$2:$C$4</c:f>
              <c:numCache>
                <c:formatCode>_("$"* #,##0_);_("$"* \(#,##0\);_("$"* "-"_);_(@_)</c:formatCode>
                <c:ptCount val="3"/>
                <c:pt idx="0">
                  <c:v>6069</c:v>
                </c:pt>
                <c:pt idx="1">
                  <c:v>6184</c:v>
                </c:pt>
                <c:pt idx="2">
                  <c:v>6132</c:v>
                </c:pt>
              </c:numCache>
            </c:numRef>
          </c:val>
          <c:extLst xmlns:c16r2="http://schemas.microsoft.com/office/drawing/2015/06/chart">
            <c:ext xmlns:c16="http://schemas.microsoft.com/office/drawing/2014/chart" uri="{C3380CC4-5D6E-409C-BE32-E72D297353CC}">
              <c16:uniqueId val="{0000000B-2EA1-4F63-97BE-3CF5FA34B3E7}"/>
            </c:ext>
          </c:extLst>
        </c:ser>
        <c:dLbls>
          <c:showLegendKey val="0"/>
          <c:showVal val="0"/>
          <c:showCatName val="0"/>
          <c:showSerName val="0"/>
          <c:showPercent val="0"/>
          <c:showBubbleSize val="0"/>
        </c:dLbls>
        <c:gapWidth val="75"/>
        <c:overlap val="-25"/>
        <c:axId val="149151872"/>
        <c:axId val="149152432"/>
      </c:barChart>
      <c:catAx>
        <c:axId val="149151872"/>
        <c:scaling>
          <c:orientation val="minMax"/>
        </c:scaling>
        <c:delete val="0"/>
        <c:axPos val="b"/>
        <c:numFmt formatCode="General" sourceLinked="1"/>
        <c:majorTickMark val="none"/>
        <c:minorTickMark val="none"/>
        <c:tickLblPos val="nextTo"/>
        <c:crossAx val="149152432"/>
        <c:crosses val="autoZero"/>
        <c:auto val="1"/>
        <c:lblAlgn val="ctr"/>
        <c:lblOffset val="100"/>
        <c:noMultiLvlLbl val="0"/>
      </c:catAx>
      <c:valAx>
        <c:axId val="149152432"/>
        <c:scaling>
          <c:orientation val="minMax"/>
        </c:scaling>
        <c:delete val="1"/>
        <c:axPos val="l"/>
        <c:numFmt formatCode="_(&quot;$&quot;* #,##0_);_(&quot;$&quot;* \(#,##0\);_(&quot;$&quot;* &quot;-&quot;_);_(@_)" sourceLinked="1"/>
        <c:majorTickMark val="none"/>
        <c:minorTickMark val="none"/>
        <c:tickLblPos val="nextTo"/>
        <c:crossAx val="149151872"/>
        <c:crosses val="autoZero"/>
        <c:crossBetween val="between"/>
      </c:valAx>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8"/>
    </mc:Choice>
    <mc:Fallback>
      <c:style val="28"/>
    </mc:Fallback>
  </mc:AlternateContent>
  <c:chart>
    <c:title>
      <c:tx>
        <c:rich>
          <a:bodyPr/>
          <a:lstStyle/>
          <a:p>
            <a:pPr>
              <a:defRPr/>
            </a:pPr>
            <a:r>
              <a:rPr lang="en-US" dirty="0"/>
              <a:t>% </a:t>
            </a:r>
            <a:r>
              <a:rPr lang="en-US" dirty="0" smtClean="0"/>
              <a:t>Received Pell Grant First Semester</a:t>
            </a:r>
            <a:endParaRPr lang="en-US" dirty="0"/>
          </a:p>
        </c:rich>
      </c:tx>
      <c:overlay val="0"/>
    </c:title>
    <c:autoTitleDeleted val="0"/>
    <c:plotArea>
      <c:layout/>
      <c:lineChart>
        <c:grouping val="standard"/>
        <c:varyColors val="0"/>
        <c:ser>
          <c:idx val="0"/>
          <c:order val="0"/>
          <c:tx>
            <c:strRef>
              <c:f>Sheet1!$B$1</c:f>
              <c:strCache>
                <c:ptCount val="1"/>
                <c:pt idx="0">
                  <c:v>% Beginners Pell</c:v>
                </c:pt>
              </c:strCache>
            </c:strRef>
          </c:tx>
          <c:spPr>
            <a:ln>
              <a:solidFill>
                <a:srgbClr val="770D29"/>
              </a:solidFill>
            </a:ln>
          </c:spPr>
          <c:marker>
            <c:spPr>
              <a:solidFill>
                <a:srgbClr val="770D29"/>
              </a:solidFill>
              <a:ln>
                <a:solidFill>
                  <a:srgbClr val="770D29"/>
                </a:solidFill>
              </a:ln>
            </c:spPr>
          </c:marker>
          <c:dLbls>
            <c:spPr>
              <a:noFill/>
              <a:ln>
                <a:noFill/>
              </a:ln>
              <a:effectLst/>
            </c:sp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Sheet1!$A$2:$A$12</c:f>
              <c:strCache>
                <c:ptCount val="11"/>
                <c:pt idx="0">
                  <c:v>Fall 2007</c:v>
                </c:pt>
                <c:pt idx="1">
                  <c:v>Fall 2008</c:v>
                </c:pt>
                <c:pt idx="2">
                  <c:v>Fall 2009</c:v>
                </c:pt>
                <c:pt idx="3">
                  <c:v>Fall 2010</c:v>
                </c:pt>
                <c:pt idx="4">
                  <c:v>Fall 2011</c:v>
                </c:pt>
                <c:pt idx="5">
                  <c:v>Fall 2012</c:v>
                </c:pt>
                <c:pt idx="6">
                  <c:v>Fall 2013</c:v>
                </c:pt>
                <c:pt idx="7">
                  <c:v>Fall 2014</c:v>
                </c:pt>
                <c:pt idx="8">
                  <c:v>Fall 2015</c:v>
                </c:pt>
                <c:pt idx="9">
                  <c:v>Fall 2016</c:v>
                </c:pt>
                <c:pt idx="10">
                  <c:v>Fall 2017</c:v>
                </c:pt>
              </c:strCache>
            </c:strRef>
          </c:cat>
          <c:val>
            <c:numRef>
              <c:f>Sheet1!$B$2:$B$12</c:f>
              <c:numCache>
                <c:formatCode>0%</c:formatCode>
                <c:ptCount val="11"/>
                <c:pt idx="0">
                  <c:v>0.25324180015255576</c:v>
                </c:pt>
                <c:pt idx="1">
                  <c:v>0.28931967812728704</c:v>
                </c:pt>
                <c:pt idx="2">
                  <c:v>0.37098376946008665</c:v>
                </c:pt>
                <c:pt idx="3">
                  <c:v>0.42153846153846153</c:v>
                </c:pt>
                <c:pt idx="4">
                  <c:v>0.43412880026152367</c:v>
                </c:pt>
                <c:pt idx="5">
                  <c:v>0.41679071152128544</c:v>
                </c:pt>
                <c:pt idx="6">
                  <c:v>0.42966280295047415</c:v>
                </c:pt>
                <c:pt idx="7">
                  <c:v>0.42922258799696023</c:v>
                </c:pt>
                <c:pt idx="8">
                  <c:v>0.40188343089844886</c:v>
                </c:pt>
                <c:pt idx="9">
                  <c:v>0.39895078690981794</c:v>
                </c:pt>
                <c:pt idx="10">
                  <c:v>0.4</c:v>
                </c:pt>
              </c:numCache>
            </c:numRef>
          </c:val>
          <c:smooth val="0"/>
          <c:extLst xmlns:c16r2="http://schemas.microsoft.com/office/drawing/2015/06/chart">
            <c:ext xmlns:c16="http://schemas.microsoft.com/office/drawing/2014/chart" uri="{C3380CC4-5D6E-409C-BE32-E72D297353CC}">
              <c16:uniqueId val="{00000000-C56F-4FE3-A892-B3BEDC37AAFC}"/>
            </c:ext>
          </c:extLst>
        </c:ser>
        <c:dLbls>
          <c:showLegendKey val="0"/>
          <c:showVal val="0"/>
          <c:showCatName val="0"/>
          <c:showSerName val="0"/>
          <c:showPercent val="0"/>
          <c:showBubbleSize val="0"/>
        </c:dLbls>
        <c:marker val="1"/>
        <c:smooth val="0"/>
        <c:axId val="235011584"/>
        <c:axId val="235012144"/>
      </c:lineChart>
      <c:catAx>
        <c:axId val="235011584"/>
        <c:scaling>
          <c:orientation val="minMax"/>
        </c:scaling>
        <c:delete val="0"/>
        <c:axPos val="b"/>
        <c:numFmt formatCode="General" sourceLinked="0"/>
        <c:majorTickMark val="none"/>
        <c:minorTickMark val="none"/>
        <c:tickLblPos val="nextTo"/>
        <c:crossAx val="235012144"/>
        <c:crosses val="autoZero"/>
        <c:auto val="1"/>
        <c:lblAlgn val="ctr"/>
        <c:lblOffset val="100"/>
        <c:noMultiLvlLbl val="0"/>
      </c:catAx>
      <c:valAx>
        <c:axId val="235012144"/>
        <c:scaling>
          <c:orientation val="minMax"/>
          <c:min val="0"/>
        </c:scaling>
        <c:delete val="0"/>
        <c:axPos val="l"/>
        <c:numFmt formatCode="0%" sourceLinked="1"/>
        <c:majorTickMark val="none"/>
        <c:minorTickMark val="none"/>
        <c:tickLblPos val="nextTo"/>
        <c:spPr>
          <a:ln w="9525">
            <a:noFill/>
          </a:ln>
        </c:spPr>
        <c:crossAx val="235011584"/>
        <c:crosses val="autoZero"/>
        <c:crossBetween val="between"/>
      </c:valAx>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8"/>
    </mc:Choice>
    <mc:Fallback>
      <c:style val="28"/>
    </mc:Fallback>
  </mc:AlternateContent>
  <c:chart>
    <c:title>
      <c:tx>
        <c:rich>
          <a:bodyPr/>
          <a:lstStyle/>
          <a:p>
            <a:pPr>
              <a:defRPr/>
            </a:pPr>
            <a:r>
              <a:rPr lang="en-US" dirty="0"/>
              <a:t>% </a:t>
            </a:r>
            <a:r>
              <a:rPr lang="en-US" dirty="0" smtClean="0"/>
              <a:t>Received Pell Grant </a:t>
            </a:r>
          </a:p>
          <a:p>
            <a:pPr>
              <a:defRPr/>
            </a:pPr>
            <a:r>
              <a:rPr lang="en-US" dirty="0" smtClean="0"/>
              <a:t>All Undergraduates IUPUI IN </a:t>
            </a:r>
            <a:endParaRPr lang="en-US" dirty="0"/>
          </a:p>
        </c:rich>
      </c:tx>
      <c:overlay val="0"/>
    </c:title>
    <c:autoTitleDeleted val="0"/>
    <c:plotArea>
      <c:layout/>
      <c:lineChart>
        <c:grouping val="standard"/>
        <c:varyColors val="0"/>
        <c:ser>
          <c:idx val="0"/>
          <c:order val="0"/>
          <c:tx>
            <c:strRef>
              <c:f>Sheet1!$B$1</c:f>
              <c:strCache>
                <c:ptCount val="1"/>
                <c:pt idx="0">
                  <c:v>% Undergraduates Pell</c:v>
                </c:pt>
              </c:strCache>
            </c:strRef>
          </c:tx>
          <c:dLbls>
            <c:spPr>
              <a:noFill/>
              <a:ln>
                <a:noFill/>
              </a:ln>
              <a:effectLst/>
            </c:sp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Sheet1!$A$2:$A$5</c:f>
              <c:strCache>
                <c:ptCount val="4"/>
                <c:pt idx="0">
                  <c:v>Fall 2013</c:v>
                </c:pt>
                <c:pt idx="1">
                  <c:v>Fall 2014</c:v>
                </c:pt>
                <c:pt idx="2">
                  <c:v>Fall 2015</c:v>
                </c:pt>
                <c:pt idx="3">
                  <c:v>Fall 2016</c:v>
                </c:pt>
              </c:strCache>
            </c:strRef>
          </c:cat>
          <c:val>
            <c:numRef>
              <c:f>Sheet1!$B$2:$B$5</c:f>
              <c:numCache>
                <c:formatCode>0%</c:formatCode>
                <c:ptCount val="4"/>
                <c:pt idx="0">
                  <c:v>0.42</c:v>
                </c:pt>
                <c:pt idx="1">
                  <c:v>0.41</c:v>
                </c:pt>
                <c:pt idx="2">
                  <c:v>0.39</c:v>
                </c:pt>
                <c:pt idx="3">
                  <c:v>0.37</c:v>
                </c:pt>
              </c:numCache>
            </c:numRef>
          </c:val>
          <c:smooth val="0"/>
          <c:extLst xmlns:c16r2="http://schemas.microsoft.com/office/drawing/2015/06/chart">
            <c:ext xmlns:c16="http://schemas.microsoft.com/office/drawing/2014/chart" uri="{C3380CC4-5D6E-409C-BE32-E72D297353CC}">
              <c16:uniqueId val="{00000000-443F-4991-905C-D0F1825B090A}"/>
            </c:ext>
          </c:extLst>
        </c:ser>
        <c:dLbls>
          <c:showLegendKey val="0"/>
          <c:showVal val="0"/>
          <c:showCatName val="0"/>
          <c:showSerName val="0"/>
          <c:showPercent val="0"/>
          <c:showBubbleSize val="0"/>
        </c:dLbls>
        <c:marker val="1"/>
        <c:smooth val="0"/>
        <c:axId val="231676576"/>
        <c:axId val="231677136"/>
      </c:lineChart>
      <c:catAx>
        <c:axId val="231676576"/>
        <c:scaling>
          <c:orientation val="minMax"/>
        </c:scaling>
        <c:delete val="0"/>
        <c:axPos val="b"/>
        <c:numFmt formatCode="General" sourceLinked="0"/>
        <c:majorTickMark val="none"/>
        <c:minorTickMark val="none"/>
        <c:tickLblPos val="nextTo"/>
        <c:crossAx val="231677136"/>
        <c:crosses val="autoZero"/>
        <c:auto val="1"/>
        <c:lblAlgn val="ctr"/>
        <c:lblOffset val="100"/>
        <c:noMultiLvlLbl val="0"/>
      </c:catAx>
      <c:valAx>
        <c:axId val="231677136"/>
        <c:scaling>
          <c:orientation val="minMax"/>
          <c:max val="1"/>
          <c:min val="0"/>
        </c:scaling>
        <c:delete val="0"/>
        <c:axPos val="l"/>
        <c:numFmt formatCode="0%" sourceLinked="1"/>
        <c:majorTickMark val="none"/>
        <c:minorTickMark val="none"/>
        <c:tickLblPos val="nextTo"/>
        <c:spPr>
          <a:ln w="9525">
            <a:noFill/>
          </a:ln>
        </c:spPr>
        <c:crossAx val="231676576"/>
        <c:crosses val="autoZero"/>
        <c:crossBetween val="between"/>
      </c:valAx>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B82C2D-EF31-4500-80A3-443212E5F135}" type="datetimeFigureOut">
              <a:rPr lang="en-US" smtClean="0"/>
              <a:t>1/22/2019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774F87-3DD4-47B4-9C1B-F47A4E5D6253}" type="slidenum">
              <a:rPr lang="en-US" smtClean="0"/>
              <a:t>‹#›</a:t>
            </a:fld>
            <a:endParaRPr lang="en-US"/>
          </a:p>
        </p:txBody>
      </p:sp>
    </p:spTree>
    <p:extLst>
      <p:ext uri="{BB962C8B-B14F-4D97-AF65-F5344CB8AC3E}">
        <p14:creationId xmlns:p14="http://schemas.microsoft.com/office/powerpoint/2010/main" val="104422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Marvin</a:t>
            </a:r>
            <a:endParaRPr lang="en-US" dirty="0"/>
          </a:p>
        </p:txBody>
      </p:sp>
      <p:sp>
        <p:nvSpPr>
          <p:cNvPr id="4" name="Slide Number Placeholder 3"/>
          <p:cNvSpPr>
            <a:spLocks noGrp="1"/>
          </p:cNvSpPr>
          <p:nvPr>
            <p:ph type="sldNum" sz="quarter" idx="10"/>
          </p:nvPr>
        </p:nvSpPr>
        <p:spPr/>
        <p:txBody>
          <a:bodyPr/>
          <a:lstStyle/>
          <a:p>
            <a:fld id="{9706D261-4ACC-5E49-97C5-9D8FD2D9A3AF}" type="slidenum">
              <a:rPr lang="en-US" smtClean="0"/>
              <a:t>4</a:t>
            </a:fld>
            <a:endParaRPr lang="en-US"/>
          </a:p>
        </p:txBody>
      </p:sp>
    </p:spTree>
    <p:extLst>
      <p:ext uri="{BB962C8B-B14F-4D97-AF65-F5344CB8AC3E}">
        <p14:creationId xmlns:p14="http://schemas.microsoft.com/office/powerpoint/2010/main" val="1911961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Marvin</a:t>
            </a:r>
            <a:endParaRPr lang="en-US" dirty="0"/>
          </a:p>
        </p:txBody>
      </p:sp>
      <p:sp>
        <p:nvSpPr>
          <p:cNvPr id="4" name="Slide Number Placeholder 3"/>
          <p:cNvSpPr>
            <a:spLocks noGrp="1"/>
          </p:cNvSpPr>
          <p:nvPr>
            <p:ph type="sldNum" sz="quarter" idx="10"/>
          </p:nvPr>
        </p:nvSpPr>
        <p:spPr/>
        <p:txBody>
          <a:bodyPr/>
          <a:lstStyle/>
          <a:p>
            <a:fld id="{02AF7740-18BE-A14F-B18B-3ECD47F85DDF}"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570797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Marvin</a:t>
            </a:r>
            <a:endParaRPr lang="en-US" dirty="0"/>
          </a:p>
        </p:txBody>
      </p:sp>
      <p:sp>
        <p:nvSpPr>
          <p:cNvPr id="4" name="Slide Number Placeholder 3"/>
          <p:cNvSpPr>
            <a:spLocks noGrp="1"/>
          </p:cNvSpPr>
          <p:nvPr>
            <p:ph type="sldNum" sz="quarter" idx="10"/>
          </p:nvPr>
        </p:nvSpPr>
        <p:spPr/>
        <p:txBody>
          <a:bodyPr/>
          <a:lstStyle/>
          <a:p>
            <a:fld id="{02AF7740-18BE-A14F-B18B-3ECD47F85DDF}"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859457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06D261-4ACC-5E49-97C5-9D8FD2D9A3AF}" type="slidenum">
              <a:rPr lang="en-US" smtClean="0"/>
              <a:t>21</a:t>
            </a:fld>
            <a:endParaRPr lang="en-US"/>
          </a:p>
        </p:txBody>
      </p:sp>
    </p:spTree>
    <p:extLst>
      <p:ext uri="{BB962C8B-B14F-4D97-AF65-F5344CB8AC3E}">
        <p14:creationId xmlns:p14="http://schemas.microsoft.com/office/powerpoint/2010/main" val="1261341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Marvin</a:t>
            </a:r>
            <a:endParaRPr lang="en-US" dirty="0"/>
          </a:p>
        </p:txBody>
      </p:sp>
      <p:sp>
        <p:nvSpPr>
          <p:cNvPr id="4" name="Slide Number Placeholder 3"/>
          <p:cNvSpPr>
            <a:spLocks noGrp="1"/>
          </p:cNvSpPr>
          <p:nvPr>
            <p:ph type="sldNum" sz="quarter" idx="10"/>
          </p:nvPr>
        </p:nvSpPr>
        <p:spPr/>
        <p:txBody>
          <a:bodyPr/>
          <a:lstStyle/>
          <a:p>
            <a:fld id="{02AF7740-18BE-A14F-B18B-3ECD47F85DDF}"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199120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Marvin</a:t>
            </a:r>
            <a:endParaRPr lang="en-US" dirty="0"/>
          </a:p>
        </p:txBody>
      </p:sp>
      <p:sp>
        <p:nvSpPr>
          <p:cNvPr id="4" name="Slide Number Placeholder 3"/>
          <p:cNvSpPr>
            <a:spLocks noGrp="1"/>
          </p:cNvSpPr>
          <p:nvPr>
            <p:ph type="sldNum" sz="quarter" idx="10"/>
          </p:nvPr>
        </p:nvSpPr>
        <p:spPr/>
        <p:txBody>
          <a:bodyPr/>
          <a:lstStyle/>
          <a:p>
            <a:fld id="{02AF7740-18BE-A14F-B18B-3ECD47F85DDF}"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739123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Marvin</a:t>
            </a:r>
            <a:endParaRPr lang="en-US" dirty="0"/>
          </a:p>
        </p:txBody>
      </p:sp>
      <p:sp>
        <p:nvSpPr>
          <p:cNvPr id="4" name="Slide Number Placeholder 3"/>
          <p:cNvSpPr>
            <a:spLocks noGrp="1"/>
          </p:cNvSpPr>
          <p:nvPr>
            <p:ph type="sldNum" sz="quarter" idx="10"/>
          </p:nvPr>
        </p:nvSpPr>
        <p:spPr/>
        <p:txBody>
          <a:bodyPr/>
          <a:lstStyle/>
          <a:p>
            <a:fld id="{02AF7740-18BE-A14F-B18B-3ECD47F85DDF}"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705584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Marvin</a:t>
            </a:r>
            <a:endParaRPr lang="en-US" dirty="0"/>
          </a:p>
        </p:txBody>
      </p:sp>
      <p:sp>
        <p:nvSpPr>
          <p:cNvPr id="4" name="Slide Number Placeholder 3"/>
          <p:cNvSpPr>
            <a:spLocks noGrp="1"/>
          </p:cNvSpPr>
          <p:nvPr>
            <p:ph type="sldNum" sz="quarter" idx="10"/>
          </p:nvPr>
        </p:nvSpPr>
        <p:spPr/>
        <p:txBody>
          <a:bodyPr/>
          <a:lstStyle/>
          <a:p>
            <a:fld id="{02AF7740-18BE-A14F-B18B-3ECD47F85DDF}"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508315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Michele </a:t>
            </a:r>
            <a:endParaRPr lang="en-US" dirty="0"/>
          </a:p>
        </p:txBody>
      </p:sp>
      <p:sp>
        <p:nvSpPr>
          <p:cNvPr id="4" name="Slide Number Placeholder 3"/>
          <p:cNvSpPr>
            <a:spLocks noGrp="1"/>
          </p:cNvSpPr>
          <p:nvPr>
            <p:ph type="sldNum" sz="quarter" idx="10"/>
          </p:nvPr>
        </p:nvSpPr>
        <p:spPr/>
        <p:txBody>
          <a:bodyPr/>
          <a:lstStyle/>
          <a:p>
            <a:fld id="{9706D261-4ACC-5E49-97C5-9D8FD2D9A3AF}"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008183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MJH</a:t>
            </a:r>
            <a:endParaRPr lang="en-US" dirty="0"/>
          </a:p>
        </p:txBody>
      </p:sp>
      <p:sp>
        <p:nvSpPr>
          <p:cNvPr id="4" name="Slide Number Placeholder 3"/>
          <p:cNvSpPr>
            <a:spLocks noGrp="1"/>
          </p:cNvSpPr>
          <p:nvPr>
            <p:ph type="sldNum" sz="quarter" idx="10"/>
          </p:nvPr>
        </p:nvSpPr>
        <p:spPr/>
        <p:txBody>
          <a:bodyPr/>
          <a:lstStyle/>
          <a:p>
            <a:fld id="{02AF7740-18BE-A14F-B18B-3ECD47F85DDF}"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90123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AF7740-18BE-A14F-B18B-3ECD47F85DDF}"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4257330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64D608F-F5D9-4D23-B888-1AF9F0A73B81}" type="slidenum">
              <a:rPr lang="en-US" smtClean="0">
                <a:solidFill>
                  <a:prstClr val="black"/>
                </a:solidFill>
              </a:rPr>
              <a:pPr>
                <a:defRPr/>
              </a:pPr>
              <a:t>12</a:t>
            </a:fld>
            <a:endParaRPr lang="en-US" dirty="0">
              <a:solidFill>
                <a:prstClr val="black"/>
              </a:solidFill>
            </a:endParaRPr>
          </a:p>
        </p:txBody>
      </p:sp>
    </p:spTree>
    <p:extLst>
      <p:ext uri="{BB962C8B-B14F-4D97-AF65-F5344CB8AC3E}">
        <p14:creationId xmlns:p14="http://schemas.microsoft.com/office/powerpoint/2010/main" val="811101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MJH</a:t>
            </a:r>
            <a:endParaRPr lang="en-US" dirty="0"/>
          </a:p>
        </p:txBody>
      </p:sp>
      <p:sp>
        <p:nvSpPr>
          <p:cNvPr id="4" name="Slide Number Placeholder 3"/>
          <p:cNvSpPr>
            <a:spLocks noGrp="1"/>
          </p:cNvSpPr>
          <p:nvPr>
            <p:ph type="sldNum" sz="quarter" idx="10"/>
          </p:nvPr>
        </p:nvSpPr>
        <p:spPr/>
        <p:txBody>
          <a:bodyPr/>
          <a:lstStyle/>
          <a:p>
            <a:pPr>
              <a:defRPr/>
            </a:pPr>
            <a:fld id="{A64D608F-F5D9-4D23-B888-1AF9F0A73B81}" type="slidenum">
              <a:rPr lang="en-US" smtClean="0">
                <a:solidFill>
                  <a:prstClr val="black"/>
                </a:solidFill>
              </a:rPr>
              <a:pPr>
                <a:defRPr/>
              </a:pPr>
              <a:t>13</a:t>
            </a:fld>
            <a:endParaRPr lang="en-US" dirty="0">
              <a:solidFill>
                <a:prstClr val="black"/>
              </a:solidFill>
            </a:endParaRPr>
          </a:p>
        </p:txBody>
      </p:sp>
    </p:spTree>
    <p:extLst>
      <p:ext uri="{BB962C8B-B14F-4D97-AF65-F5344CB8AC3E}">
        <p14:creationId xmlns:p14="http://schemas.microsoft.com/office/powerpoint/2010/main" val="2685752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AF7740-18BE-A14F-B18B-3ECD47F85DDF}"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2012623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16285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2D42EC-005D-47EA-9ACF-4C655FC23BB8}" type="datetimeFigureOut">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4B8E8-89E6-45C4-BA94-17073AEBEC34}" type="slidenum">
              <a:rPr lang="en-US" smtClean="0"/>
              <a:t>‹#›</a:t>
            </a:fld>
            <a:endParaRPr lang="en-US"/>
          </a:p>
        </p:txBody>
      </p:sp>
    </p:spTree>
    <p:extLst>
      <p:ext uri="{BB962C8B-B14F-4D97-AF65-F5344CB8AC3E}">
        <p14:creationId xmlns:p14="http://schemas.microsoft.com/office/powerpoint/2010/main" val="887107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2D42EC-005D-47EA-9ACF-4C655FC23BB8}" type="datetimeFigureOut">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4B8E8-89E6-45C4-BA94-17073AEBEC34}" type="slidenum">
              <a:rPr lang="en-US" smtClean="0"/>
              <a:t>‹#›</a:t>
            </a:fld>
            <a:endParaRPr lang="en-US"/>
          </a:p>
        </p:txBody>
      </p:sp>
    </p:spTree>
    <p:extLst>
      <p:ext uri="{BB962C8B-B14F-4D97-AF65-F5344CB8AC3E}">
        <p14:creationId xmlns:p14="http://schemas.microsoft.com/office/powerpoint/2010/main" val="1364045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Section Header">
    <p:bg>
      <p:bgPr>
        <a:solidFill>
          <a:srgbClr val="660B13"/>
        </a:solidFill>
        <a:effectLst/>
      </p:bgPr>
    </p:bg>
    <p:spTree>
      <p:nvGrpSpPr>
        <p:cNvPr id="1" name=""/>
        <p:cNvGrpSpPr/>
        <p:nvPr/>
      </p:nvGrpSpPr>
      <p:grpSpPr>
        <a:xfrm>
          <a:off x="0" y="0"/>
          <a:ext cx="0" cy="0"/>
          <a:chOff x="0" y="0"/>
          <a:chExt cx="0" cy="0"/>
        </a:xfrm>
      </p:grpSpPr>
      <p:sp>
        <p:nvSpPr>
          <p:cNvPr id="2" name="TextBox 1"/>
          <p:cNvSpPr txBox="1"/>
          <p:nvPr userDrawn="1"/>
        </p:nvSpPr>
        <p:spPr>
          <a:xfrm>
            <a:off x="1838253" y="3187346"/>
            <a:ext cx="184731" cy="461665"/>
          </a:xfrm>
          <a:prstGeom prst="rect">
            <a:avLst/>
          </a:prstGeom>
          <a:noFill/>
        </p:spPr>
        <p:txBody>
          <a:bodyPr wrap="none" rtlCol="0">
            <a:spAutoFit/>
          </a:bodyPr>
          <a:lstStyle/>
          <a:p>
            <a:endParaRPr lang="en-US" sz="2400" dirty="0"/>
          </a:p>
        </p:txBody>
      </p:sp>
      <p:sp>
        <p:nvSpPr>
          <p:cNvPr id="10" name="TextBox 9"/>
          <p:cNvSpPr txBox="1"/>
          <p:nvPr userDrawn="1"/>
        </p:nvSpPr>
        <p:spPr>
          <a:xfrm>
            <a:off x="1838253" y="3187346"/>
            <a:ext cx="184731" cy="461665"/>
          </a:xfrm>
          <a:prstGeom prst="rect">
            <a:avLst/>
          </a:prstGeom>
          <a:noFill/>
        </p:spPr>
        <p:txBody>
          <a:bodyPr wrap="none" rtlCol="0">
            <a:spAutoFit/>
          </a:bodyPr>
          <a:lstStyle/>
          <a:p>
            <a:endParaRPr lang="en-US" sz="2400" dirty="0"/>
          </a:p>
        </p:txBody>
      </p:sp>
      <p:sp>
        <p:nvSpPr>
          <p:cNvPr id="11" name="TextBox 10"/>
          <p:cNvSpPr txBox="1"/>
          <p:nvPr userDrawn="1"/>
        </p:nvSpPr>
        <p:spPr>
          <a:xfrm>
            <a:off x="1838253" y="3187346"/>
            <a:ext cx="184731" cy="461665"/>
          </a:xfrm>
          <a:prstGeom prst="rect">
            <a:avLst/>
          </a:prstGeom>
          <a:noFill/>
        </p:spPr>
        <p:txBody>
          <a:bodyPr wrap="none" rtlCol="0">
            <a:spAutoFit/>
          </a:bodyPr>
          <a:lstStyle/>
          <a:p>
            <a:endParaRPr lang="en-US" sz="2400" dirty="0"/>
          </a:p>
        </p:txBody>
      </p:sp>
      <p:sp>
        <p:nvSpPr>
          <p:cNvPr id="14" name="Title 13"/>
          <p:cNvSpPr>
            <a:spLocks noGrp="1"/>
          </p:cNvSpPr>
          <p:nvPr>
            <p:ph type="title" hasCustomPrompt="1"/>
          </p:nvPr>
        </p:nvSpPr>
        <p:spPr>
          <a:xfrm>
            <a:off x="675592" y="3032696"/>
            <a:ext cx="9069976" cy="875880"/>
          </a:xfrm>
        </p:spPr>
        <p:txBody>
          <a:bodyPr anchor="ctr">
            <a:noAutofit/>
          </a:bodyPr>
          <a:lstStyle>
            <a:lvl1pPr>
              <a:defRPr sz="5333" b="1" i="0" spc="0" baseline="0">
                <a:solidFill>
                  <a:srgbClr val="FFFFFF"/>
                </a:solidFill>
                <a:latin typeface="Arial"/>
                <a:cs typeface="Arial"/>
              </a:defRPr>
            </a:lvl1pPr>
          </a:lstStyle>
          <a:p>
            <a:r>
              <a:rPr lang="en-US" dirty="0" smtClean="0"/>
              <a:t>Section Heading</a:t>
            </a:r>
            <a:endParaRPr lang="en-US" dirty="0"/>
          </a:p>
        </p:txBody>
      </p:sp>
      <p:sp>
        <p:nvSpPr>
          <p:cNvPr id="20" name="Text Placeholder 19"/>
          <p:cNvSpPr>
            <a:spLocks noGrp="1"/>
          </p:cNvSpPr>
          <p:nvPr>
            <p:ph type="body" sz="quarter" idx="10" hasCustomPrompt="1"/>
          </p:nvPr>
        </p:nvSpPr>
        <p:spPr>
          <a:xfrm>
            <a:off x="701508" y="2704818"/>
            <a:ext cx="4933949" cy="336549"/>
          </a:xfrm>
        </p:spPr>
        <p:txBody>
          <a:bodyPr anchor="ctr">
            <a:noAutofit/>
          </a:bodyPr>
          <a:lstStyle>
            <a:lvl1pPr marL="0" indent="0">
              <a:buNone/>
              <a:defRPr sz="1867" b="1" i="0" spc="67" baseline="0">
                <a:solidFill>
                  <a:srgbClr val="A6A6A6"/>
                </a:solidFill>
                <a:latin typeface="Arial"/>
                <a:cs typeface="Arial"/>
              </a:defRPr>
            </a:lvl1pPr>
          </a:lstStyle>
          <a:p>
            <a:pPr lvl="0"/>
            <a:r>
              <a:rPr lang="en-US" dirty="0" smtClean="0"/>
              <a:t>SECTION NUMBER OR SUBTITLE</a:t>
            </a:r>
            <a:endParaRPr lang="en-US" dirty="0"/>
          </a:p>
        </p:txBody>
      </p:sp>
      <p:sp>
        <p:nvSpPr>
          <p:cNvPr id="4" name="Rectangle 3"/>
          <p:cNvSpPr/>
          <p:nvPr userDrawn="1"/>
        </p:nvSpPr>
        <p:spPr>
          <a:xfrm>
            <a:off x="-19923" y="2709333"/>
            <a:ext cx="198152" cy="1115608"/>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71221813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Section Header">
    <p:bg>
      <p:bgPr>
        <a:solidFill>
          <a:srgbClr val="660B13"/>
        </a:solidFill>
        <a:effectLst/>
      </p:bgPr>
    </p:bg>
    <p:spTree>
      <p:nvGrpSpPr>
        <p:cNvPr id="1" name=""/>
        <p:cNvGrpSpPr/>
        <p:nvPr/>
      </p:nvGrpSpPr>
      <p:grpSpPr>
        <a:xfrm>
          <a:off x="0" y="0"/>
          <a:ext cx="0" cy="0"/>
          <a:chOff x="0" y="0"/>
          <a:chExt cx="0" cy="0"/>
        </a:xfrm>
      </p:grpSpPr>
      <p:sp>
        <p:nvSpPr>
          <p:cNvPr id="2" name="TextBox 1"/>
          <p:cNvSpPr txBox="1"/>
          <p:nvPr userDrawn="1"/>
        </p:nvSpPr>
        <p:spPr>
          <a:xfrm>
            <a:off x="1838253" y="3187346"/>
            <a:ext cx="184731" cy="461665"/>
          </a:xfrm>
          <a:prstGeom prst="rect">
            <a:avLst/>
          </a:prstGeom>
          <a:noFill/>
        </p:spPr>
        <p:txBody>
          <a:bodyPr wrap="none" rtlCol="0">
            <a:spAutoFit/>
          </a:bodyPr>
          <a:lstStyle/>
          <a:p>
            <a:endParaRPr lang="en-US" sz="2400" dirty="0"/>
          </a:p>
        </p:txBody>
      </p:sp>
      <p:sp>
        <p:nvSpPr>
          <p:cNvPr id="10" name="TextBox 9"/>
          <p:cNvSpPr txBox="1"/>
          <p:nvPr userDrawn="1"/>
        </p:nvSpPr>
        <p:spPr>
          <a:xfrm>
            <a:off x="1838253" y="3187346"/>
            <a:ext cx="184731" cy="461665"/>
          </a:xfrm>
          <a:prstGeom prst="rect">
            <a:avLst/>
          </a:prstGeom>
          <a:noFill/>
        </p:spPr>
        <p:txBody>
          <a:bodyPr wrap="none" rtlCol="0">
            <a:spAutoFit/>
          </a:bodyPr>
          <a:lstStyle/>
          <a:p>
            <a:endParaRPr lang="en-US" sz="2400" dirty="0"/>
          </a:p>
        </p:txBody>
      </p:sp>
      <p:sp>
        <p:nvSpPr>
          <p:cNvPr id="11" name="TextBox 10"/>
          <p:cNvSpPr txBox="1"/>
          <p:nvPr userDrawn="1"/>
        </p:nvSpPr>
        <p:spPr>
          <a:xfrm>
            <a:off x="1838253" y="3187346"/>
            <a:ext cx="184731" cy="461665"/>
          </a:xfrm>
          <a:prstGeom prst="rect">
            <a:avLst/>
          </a:prstGeom>
          <a:noFill/>
        </p:spPr>
        <p:txBody>
          <a:bodyPr wrap="none" rtlCol="0">
            <a:spAutoFit/>
          </a:bodyPr>
          <a:lstStyle/>
          <a:p>
            <a:endParaRPr lang="en-US" sz="2400" dirty="0"/>
          </a:p>
        </p:txBody>
      </p:sp>
      <p:sp>
        <p:nvSpPr>
          <p:cNvPr id="14" name="Title 13"/>
          <p:cNvSpPr>
            <a:spLocks noGrp="1"/>
          </p:cNvSpPr>
          <p:nvPr>
            <p:ph type="title" hasCustomPrompt="1"/>
          </p:nvPr>
        </p:nvSpPr>
        <p:spPr>
          <a:xfrm>
            <a:off x="675592" y="3032696"/>
            <a:ext cx="9069976" cy="875880"/>
          </a:xfrm>
        </p:spPr>
        <p:txBody>
          <a:bodyPr anchor="ctr">
            <a:noAutofit/>
          </a:bodyPr>
          <a:lstStyle>
            <a:lvl1pPr>
              <a:defRPr sz="5333" b="1" i="0" spc="0" baseline="0">
                <a:solidFill>
                  <a:srgbClr val="FFFFFF"/>
                </a:solidFill>
                <a:latin typeface="Arial"/>
                <a:cs typeface="Arial"/>
              </a:defRPr>
            </a:lvl1pPr>
          </a:lstStyle>
          <a:p>
            <a:r>
              <a:rPr lang="en-US" dirty="0" smtClean="0"/>
              <a:t>Section Heading</a:t>
            </a:r>
            <a:endParaRPr lang="en-US" dirty="0"/>
          </a:p>
        </p:txBody>
      </p:sp>
      <p:sp>
        <p:nvSpPr>
          <p:cNvPr id="20" name="Text Placeholder 19"/>
          <p:cNvSpPr>
            <a:spLocks noGrp="1"/>
          </p:cNvSpPr>
          <p:nvPr>
            <p:ph type="body" sz="quarter" idx="10" hasCustomPrompt="1"/>
          </p:nvPr>
        </p:nvSpPr>
        <p:spPr>
          <a:xfrm>
            <a:off x="701508" y="2704818"/>
            <a:ext cx="4933949" cy="336549"/>
          </a:xfrm>
        </p:spPr>
        <p:txBody>
          <a:bodyPr anchor="ctr">
            <a:noAutofit/>
          </a:bodyPr>
          <a:lstStyle>
            <a:lvl1pPr marL="0" indent="0">
              <a:buNone/>
              <a:defRPr sz="1867" b="1" i="0" spc="67" baseline="0">
                <a:solidFill>
                  <a:srgbClr val="A6A6A6"/>
                </a:solidFill>
                <a:latin typeface="Arial"/>
                <a:cs typeface="Arial"/>
              </a:defRPr>
            </a:lvl1pPr>
          </a:lstStyle>
          <a:p>
            <a:pPr lvl="0"/>
            <a:r>
              <a:rPr lang="en-US" dirty="0" smtClean="0"/>
              <a:t>SECTION NUMBER OR SUBTITLE</a:t>
            </a:r>
            <a:endParaRPr lang="en-US" dirty="0"/>
          </a:p>
        </p:txBody>
      </p:sp>
      <p:sp>
        <p:nvSpPr>
          <p:cNvPr id="4" name="Rectangle 3"/>
          <p:cNvSpPr/>
          <p:nvPr userDrawn="1"/>
        </p:nvSpPr>
        <p:spPr>
          <a:xfrm>
            <a:off x="-19923" y="2709333"/>
            <a:ext cx="198152" cy="1115608"/>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43573700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only: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06704" y="1012095"/>
            <a:ext cx="10672521" cy="638906"/>
          </a:xfrm>
        </p:spPr>
        <p:txBody>
          <a:bodyPr>
            <a:normAutofit/>
          </a:bodyPr>
          <a:lstStyle>
            <a:lvl1pPr>
              <a:defRPr sz="3200" b="1" i="0" cap="none" spc="0">
                <a:solidFill>
                  <a:srgbClr val="404041"/>
                </a:solidFill>
                <a:latin typeface="Arial"/>
                <a:cs typeface="Arial"/>
              </a:defRPr>
            </a:lvl1pPr>
          </a:lstStyle>
          <a:p>
            <a:r>
              <a:rPr lang="en-US" dirty="0" smtClean="0"/>
              <a:t>Click to edit master title style</a:t>
            </a:r>
            <a:endParaRPr lang="en-US" dirty="0"/>
          </a:p>
        </p:txBody>
      </p:sp>
      <p:sp>
        <p:nvSpPr>
          <p:cNvPr id="5" name="Rectangle 4"/>
          <p:cNvSpPr/>
          <p:nvPr userDrawn="1"/>
        </p:nvSpPr>
        <p:spPr>
          <a:xfrm>
            <a:off x="0" y="1073418"/>
            <a:ext cx="110219"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Text Placeholder 19"/>
          <p:cNvSpPr>
            <a:spLocks noGrp="1"/>
          </p:cNvSpPr>
          <p:nvPr>
            <p:ph type="body" sz="quarter" idx="10" hasCustomPrompt="1"/>
          </p:nvPr>
        </p:nvSpPr>
        <p:spPr>
          <a:xfrm>
            <a:off x="6920942" y="237251"/>
            <a:ext cx="4933949" cy="336549"/>
          </a:xfrm>
        </p:spPr>
        <p:txBody>
          <a:bodyPr>
            <a:noAutofit/>
          </a:bodyPr>
          <a:lstStyle>
            <a:lvl1pPr marL="0" indent="0" algn="r">
              <a:buNone/>
              <a:defRPr sz="1100" b="0" i="0" spc="0" baseline="0">
                <a:solidFill>
                  <a:srgbClr val="A6A6A6"/>
                </a:solidFill>
                <a:latin typeface="Arial"/>
                <a:cs typeface="Arial"/>
              </a:defRPr>
            </a:lvl1pPr>
          </a:lstStyle>
          <a:p>
            <a:pPr lvl="0"/>
            <a:r>
              <a:rPr lang="en-US" dirty="0" smtClean="0"/>
              <a:t>SECTION TITLE OR SUBTITLE</a:t>
            </a:r>
            <a:endParaRPr lang="en-US" dirty="0"/>
          </a:p>
        </p:txBody>
      </p:sp>
      <p:sp>
        <p:nvSpPr>
          <p:cNvPr id="4" name="TextBox 3"/>
          <p:cNvSpPr txBox="1"/>
          <p:nvPr userDrawn="1"/>
        </p:nvSpPr>
        <p:spPr>
          <a:xfrm>
            <a:off x="4741334" y="4721412"/>
            <a:ext cx="184731" cy="369332"/>
          </a:xfrm>
          <a:prstGeom prst="rect">
            <a:avLst/>
          </a:prstGeom>
          <a:noFill/>
        </p:spPr>
        <p:txBody>
          <a:bodyPr wrap="none" rtlCol="0">
            <a:spAutoFit/>
          </a:bodyPr>
          <a:lstStyle/>
          <a:p>
            <a:endParaRPr lang="en-US" sz="1800" dirty="0"/>
          </a:p>
        </p:txBody>
      </p:sp>
      <p:sp>
        <p:nvSpPr>
          <p:cNvPr id="7" name="Text Placeholder 2"/>
          <p:cNvSpPr>
            <a:spLocks noGrp="1"/>
          </p:cNvSpPr>
          <p:nvPr>
            <p:ph idx="1" hasCustomPrompt="1"/>
          </p:nvPr>
        </p:nvSpPr>
        <p:spPr>
          <a:xfrm>
            <a:off x="691765" y="1976198"/>
            <a:ext cx="10687459" cy="4119802"/>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smtClean="0"/>
              <a:t>Click to edit master subtitle style</a:t>
            </a:r>
            <a:endParaRPr lang="en-US" dirty="0"/>
          </a:p>
        </p:txBody>
      </p:sp>
      <p:grpSp>
        <p:nvGrpSpPr>
          <p:cNvPr id="23" name="Group 22"/>
          <p:cNvGrpSpPr/>
          <p:nvPr userDrawn="1"/>
        </p:nvGrpSpPr>
        <p:grpSpPr>
          <a:xfrm>
            <a:off x="-41050" y="6336172"/>
            <a:ext cx="12304889"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26" name="Picture 25" descr="tab-rgb.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r>
                <a:rPr lang="en-US" sz="900" dirty="0" smtClean="0">
                  <a:solidFill>
                    <a:srgbClr val="FFFFFF"/>
                  </a:solidFill>
                </a:rPr>
                <a:t>INDIANA UNIVERSITY–PURDUE UNIVERSITY</a:t>
              </a:r>
              <a:r>
                <a:rPr lang="en-US" sz="900" baseline="0" dirty="0" smtClean="0">
                  <a:solidFill>
                    <a:srgbClr val="FFFFFF"/>
                  </a:solidFill>
                </a:rPr>
                <a:t> INDIANAPOLIS</a:t>
              </a:r>
              <a:endParaRPr lang="en-US" sz="900" dirty="0">
                <a:solidFill>
                  <a:srgbClr val="FFFFFF"/>
                </a:solidFill>
              </a:endParaRPr>
            </a:p>
          </p:txBody>
        </p:sp>
      </p:grpSp>
    </p:spTree>
    <p:extLst>
      <p:ext uri="{BB962C8B-B14F-4D97-AF65-F5344CB8AC3E}">
        <p14:creationId xmlns:p14="http://schemas.microsoft.com/office/powerpoint/2010/main" val="1126537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and photo: whit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700407" y="619184"/>
            <a:ext cx="6080772" cy="1039091"/>
          </a:xfrm>
          <a:prstGeom prst="rect">
            <a:avLst/>
          </a:prstGeom>
        </p:spPr>
        <p:txBody>
          <a:bodyPr vert="horz" lIns="91440" tIns="45720" rIns="91440" bIns="45720" rtlCol="0" anchor="ctr">
            <a:noAutofit/>
          </a:bodyPr>
          <a:lstStyle>
            <a:lvl1pPr>
              <a:defRPr sz="2400" b="1" i="0" spc="0">
                <a:solidFill>
                  <a:srgbClr val="404041"/>
                </a:solidFill>
                <a:latin typeface="Arial"/>
                <a:cs typeface="Arial"/>
              </a:defRPr>
            </a:lvl1pPr>
          </a:lstStyle>
          <a:p>
            <a:r>
              <a:rPr lang="en-US" dirty="0" smtClean="0"/>
              <a:t>Click to edit master title style</a:t>
            </a:r>
            <a:endParaRPr lang="en-US" dirty="0"/>
          </a:p>
        </p:txBody>
      </p:sp>
      <p:sp>
        <p:nvSpPr>
          <p:cNvPr id="8" name="Text Placeholder 2"/>
          <p:cNvSpPr>
            <a:spLocks noGrp="1"/>
          </p:cNvSpPr>
          <p:nvPr>
            <p:ph idx="1"/>
          </p:nvPr>
        </p:nvSpPr>
        <p:spPr>
          <a:xfrm>
            <a:off x="700407" y="1922839"/>
            <a:ext cx="6080772" cy="4169990"/>
          </a:xfrm>
          <a:prstGeom prst="rect">
            <a:avLst/>
          </a:prstGeom>
        </p:spPr>
        <p:txBody>
          <a:bodyPr vert="horz" lIns="91440" tIns="45720" rIns="91440" bIns="45720" rtlCol="0">
            <a:normAutofit/>
          </a:bodyPr>
          <a:lstStyle>
            <a:lvl1pPr marL="257175" indent="-257175">
              <a:lnSpc>
                <a:spcPct val="100000"/>
              </a:lnSpc>
              <a:buFont typeface="Arial"/>
              <a:buChar char="•"/>
              <a:defRPr sz="1350">
                <a:solidFill>
                  <a:srgbClr val="404041"/>
                </a:solidFill>
                <a:latin typeface="Arial"/>
                <a:cs typeface="Arial"/>
              </a:defRPr>
            </a:lvl1pPr>
            <a:lvl2pPr marL="557213" indent="-214313">
              <a:lnSpc>
                <a:spcPct val="100000"/>
              </a:lnSpc>
              <a:buFont typeface="Arial"/>
              <a:buChar char="•"/>
              <a:defRPr sz="1350">
                <a:solidFill>
                  <a:srgbClr val="404041"/>
                </a:solidFill>
                <a:latin typeface="Arial"/>
                <a:cs typeface="Arial"/>
              </a:defRPr>
            </a:lvl2pPr>
            <a:lvl3pPr marL="857250" indent="-171450">
              <a:lnSpc>
                <a:spcPct val="100000"/>
              </a:lnSpc>
              <a:buFont typeface="Arial"/>
              <a:buChar char="•"/>
              <a:defRPr sz="1350">
                <a:solidFill>
                  <a:srgbClr val="404041"/>
                </a:solidFill>
                <a:latin typeface="Arial"/>
                <a:cs typeface="Arial"/>
              </a:defRPr>
            </a:lvl3pPr>
            <a:lvl4pPr marL="1200150" indent="-171450">
              <a:lnSpc>
                <a:spcPct val="100000"/>
              </a:lnSpc>
              <a:buFont typeface="Arial"/>
              <a:buChar char="•"/>
              <a:defRPr sz="1350">
                <a:solidFill>
                  <a:srgbClr val="404041"/>
                </a:solidFill>
                <a:latin typeface="Arial"/>
                <a:cs typeface="Arial"/>
              </a:defRPr>
            </a:lvl4pPr>
            <a:lvl5pPr marL="1543050" indent="-171450">
              <a:lnSpc>
                <a:spcPct val="100000"/>
              </a:lnSpc>
              <a:buFont typeface="Arial"/>
              <a:buChar char="•"/>
              <a:defRPr sz="1350">
                <a:solidFill>
                  <a:srgbClr val="404041"/>
                </a:solidFill>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Picture Placeholder 9"/>
          <p:cNvSpPr>
            <a:spLocks noGrp="1"/>
          </p:cNvSpPr>
          <p:nvPr>
            <p:ph type="pic" sz="quarter" idx="10"/>
          </p:nvPr>
        </p:nvSpPr>
        <p:spPr>
          <a:xfrm>
            <a:off x="7430747" y="0"/>
            <a:ext cx="4761255" cy="6858000"/>
          </a:xfrm>
        </p:spPr>
        <p:txBody>
          <a:bodyPr/>
          <a:lstStyle/>
          <a:p>
            <a:r>
              <a:rPr lang="en-US" smtClean="0"/>
              <a:t>Click icon to add picture</a:t>
            </a:r>
            <a:endParaRPr lang="en-US"/>
          </a:p>
        </p:txBody>
      </p:sp>
      <p:sp>
        <p:nvSpPr>
          <p:cNvPr id="17" name="Rectangle 16"/>
          <p:cNvSpPr/>
          <p:nvPr userDrawn="1"/>
        </p:nvSpPr>
        <p:spPr>
          <a:xfrm>
            <a:off x="0" y="649069"/>
            <a:ext cx="110219"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endParaRPr>
          </a:p>
        </p:txBody>
      </p:sp>
      <p:sp>
        <p:nvSpPr>
          <p:cNvPr id="15" name="Rectangle 14"/>
          <p:cNvSpPr/>
          <p:nvPr userDrawn="1"/>
        </p:nvSpPr>
        <p:spPr>
          <a:xfrm>
            <a:off x="847073" y="6336174"/>
            <a:ext cx="516263"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endParaRPr>
          </a:p>
        </p:txBody>
      </p:sp>
      <p:pic>
        <p:nvPicPr>
          <p:cNvPr id="16" name="Picture 15" descr="tab-rgb.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3066" y="6401520"/>
            <a:ext cx="344276" cy="327725"/>
          </a:xfrm>
          <a:prstGeom prst="rect">
            <a:avLst/>
          </a:prstGeom>
        </p:spPr>
      </p:pic>
    </p:spTree>
    <p:extLst>
      <p:ext uri="{BB962C8B-B14F-4D97-AF65-F5344CB8AC3E}">
        <p14:creationId xmlns:p14="http://schemas.microsoft.com/office/powerpoint/2010/main" val="220165288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Section Header">
    <p:bg>
      <p:bgPr>
        <a:solidFill>
          <a:srgbClr val="660B13"/>
        </a:solidFill>
        <a:effectLst/>
      </p:bgPr>
    </p:bg>
    <p:spTree>
      <p:nvGrpSpPr>
        <p:cNvPr id="1" name=""/>
        <p:cNvGrpSpPr/>
        <p:nvPr/>
      </p:nvGrpSpPr>
      <p:grpSpPr>
        <a:xfrm>
          <a:off x="0" y="0"/>
          <a:ext cx="0" cy="0"/>
          <a:chOff x="0" y="0"/>
          <a:chExt cx="0" cy="0"/>
        </a:xfrm>
      </p:grpSpPr>
      <p:sp>
        <p:nvSpPr>
          <p:cNvPr id="2" name="TextBox 1"/>
          <p:cNvSpPr txBox="1"/>
          <p:nvPr userDrawn="1"/>
        </p:nvSpPr>
        <p:spPr>
          <a:xfrm>
            <a:off x="1838253" y="3187346"/>
            <a:ext cx="184731" cy="461665"/>
          </a:xfrm>
          <a:prstGeom prst="rect">
            <a:avLst/>
          </a:prstGeom>
          <a:noFill/>
        </p:spPr>
        <p:txBody>
          <a:bodyPr wrap="none" rtlCol="0">
            <a:spAutoFit/>
          </a:bodyPr>
          <a:lstStyle/>
          <a:p>
            <a:endParaRPr lang="en-US" sz="2400" dirty="0"/>
          </a:p>
        </p:txBody>
      </p:sp>
      <p:sp>
        <p:nvSpPr>
          <p:cNvPr id="10" name="TextBox 9"/>
          <p:cNvSpPr txBox="1"/>
          <p:nvPr userDrawn="1"/>
        </p:nvSpPr>
        <p:spPr>
          <a:xfrm>
            <a:off x="1838253" y="3187346"/>
            <a:ext cx="184731" cy="461665"/>
          </a:xfrm>
          <a:prstGeom prst="rect">
            <a:avLst/>
          </a:prstGeom>
          <a:noFill/>
        </p:spPr>
        <p:txBody>
          <a:bodyPr wrap="none" rtlCol="0">
            <a:spAutoFit/>
          </a:bodyPr>
          <a:lstStyle/>
          <a:p>
            <a:endParaRPr lang="en-US" sz="2400" dirty="0"/>
          </a:p>
        </p:txBody>
      </p:sp>
      <p:sp>
        <p:nvSpPr>
          <p:cNvPr id="11" name="TextBox 10"/>
          <p:cNvSpPr txBox="1"/>
          <p:nvPr userDrawn="1"/>
        </p:nvSpPr>
        <p:spPr>
          <a:xfrm>
            <a:off x="1838253" y="3187346"/>
            <a:ext cx="184731" cy="461665"/>
          </a:xfrm>
          <a:prstGeom prst="rect">
            <a:avLst/>
          </a:prstGeom>
          <a:noFill/>
        </p:spPr>
        <p:txBody>
          <a:bodyPr wrap="none" rtlCol="0">
            <a:spAutoFit/>
          </a:bodyPr>
          <a:lstStyle/>
          <a:p>
            <a:endParaRPr lang="en-US" sz="2400" dirty="0"/>
          </a:p>
        </p:txBody>
      </p:sp>
      <p:sp>
        <p:nvSpPr>
          <p:cNvPr id="14" name="Title 13"/>
          <p:cNvSpPr>
            <a:spLocks noGrp="1"/>
          </p:cNvSpPr>
          <p:nvPr>
            <p:ph type="title" hasCustomPrompt="1"/>
          </p:nvPr>
        </p:nvSpPr>
        <p:spPr>
          <a:xfrm>
            <a:off x="675592" y="3032696"/>
            <a:ext cx="9069976" cy="875880"/>
          </a:xfrm>
        </p:spPr>
        <p:txBody>
          <a:bodyPr anchor="ctr">
            <a:noAutofit/>
          </a:bodyPr>
          <a:lstStyle>
            <a:lvl1pPr>
              <a:defRPr sz="5333" b="1" i="0" spc="0" baseline="0">
                <a:solidFill>
                  <a:srgbClr val="FFFFFF"/>
                </a:solidFill>
                <a:latin typeface="Arial"/>
                <a:cs typeface="Arial"/>
              </a:defRPr>
            </a:lvl1pPr>
          </a:lstStyle>
          <a:p>
            <a:r>
              <a:rPr lang="en-US" dirty="0" smtClean="0"/>
              <a:t>Section Heading</a:t>
            </a:r>
            <a:endParaRPr lang="en-US" dirty="0"/>
          </a:p>
        </p:txBody>
      </p:sp>
      <p:sp>
        <p:nvSpPr>
          <p:cNvPr id="20" name="Text Placeholder 19"/>
          <p:cNvSpPr>
            <a:spLocks noGrp="1"/>
          </p:cNvSpPr>
          <p:nvPr>
            <p:ph type="body" sz="quarter" idx="10" hasCustomPrompt="1"/>
          </p:nvPr>
        </p:nvSpPr>
        <p:spPr>
          <a:xfrm>
            <a:off x="701508" y="2704818"/>
            <a:ext cx="4933949" cy="336549"/>
          </a:xfrm>
        </p:spPr>
        <p:txBody>
          <a:bodyPr anchor="ctr">
            <a:noAutofit/>
          </a:bodyPr>
          <a:lstStyle>
            <a:lvl1pPr marL="0" indent="0">
              <a:buNone/>
              <a:defRPr sz="1867" b="1" i="0" spc="67" baseline="0">
                <a:solidFill>
                  <a:srgbClr val="A6A6A6"/>
                </a:solidFill>
                <a:latin typeface="Arial"/>
                <a:cs typeface="Arial"/>
              </a:defRPr>
            </a:lvl1pPr>
          </a:lstStyle>
          <a:p>
            <a:pPr lvl="0"/>
            <a:r>
              <a:rPr lang="en-US" dirty="0" smtClean="0"/>
              <a:t>SECTION NUMBER OR SUBTITLE</a:t>
            </a:r>
            <a:endParaRPr lang="en-US" dirty="0"/>
          </a:p>
        </p:txBody>
      </p:sp>
      <p:sp>
        <p:nvSpPr>
          <p:cNvPr id="4" name="Rectangle 3"/>
          <p:cNvSpPr/>
          <p:nvPr userDrawn="1"/>
        </p:nvSpPr>
        <p:spPr>
          <a:xfrm>
            <a:off x="-19923" y="2709333"/>
            <a:ext cx="198152" cy="1115608"/>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62821545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67223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83260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2D42EC-005D-47EA-9ACF-4C655FC23BB8}" type="datetimeFigureOut">
              <a:rPr lang="en-US" smtClean="0"/>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4B8E8-89E6-45C4-BA94-17073AEBEC34}" type="slidenum">
              <a:rPr lang="en-US" smtClean="0"/>
              <a:t>‹#›</a:t>
            </a:fld>
            <a:endParaRPr lang="en-US"/>
          </a:p>
        </p:txBody>
      </p:sp>
    </p:spTree>
    <p:extLst>
      <p:ext uri="{BB962C8B-B14F-4D97-AF65-F5344CB8AC3E}">
        <p14:creationId xmlns:p14="http://schemas.microsoft.com/office/powerpoint/2010/main" val="2469721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2D42EC-005D-47EA-9ACF-4C655FC23BB8}" type="datetimeFigureOut">
              <a:rPr lang="en-US" smtClean="0"/>
              <a:t>1/22/2019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D4B8E8-89E6-45C4-BA94-17073AEBEC34}" type="slidenum">
              <a:rPr lang="en-US" smtClean="0"/>
              <a:t>‹#›</a:t>
            </a:fld>
            <a:endParaRPr lang="en-US"/>
          </a:p>
        </p:txBody>
      </p:sp>
    </p:spTree>
    <p:extLst>
      <p:ext uri="{BB962C8B-B14F-4D97-AF65-F5344CB8AC3E}">
        <p14:creationId xmlns:p14="http://schemas.microsoft.com/office/powerpoint/2010/main" val="3943704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2D42EC-005D-47EA-9ACF-4C655FC23BB8}" type="datetimeFigureOut">
              <a:rPr lang="en-US" smtClean="0"/>
              <a:t>1/22/2019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D4B8E8-89E6-45C4-BA94-17073AEBEC34}" type="slidenum">
              <a:rPr lang="en-US" smtClean="0"/>
              <a:t>‹#›</a:t>
            </a:fld>
            <a:endParaRPr lang="en-US"/>
          </a:p>
        </p:txBody>
      </p:sp>
    </p:spTree>
    <p:extLst>
      <p:ext uri="{BB962C8B-B14F-4D97-AF65-F5344CB8AC3E}">
        <p14:creationId xmlns:p14="http://schemas.microsoft.com/office/powerpoint/2010/main" val="3749604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D42EC-005D-47EA-9ACF-4C655FC23BB8}" type="datetimeFigureOut">
              <a:rPr lang="en-US" smtClean="0"/>
              <a:t>1/22/2019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D4B8E8-89E6-45C4-BA94-17073AEBEC34}" type="slidenum">
              <a:rPr lang="en-US" smtClean="0"/>
              <a:t>‹#›</a:t>
            </a:fld>
            <a:endParaRPr lang="en-US"/>
          </a:p>
        </p:txBody>
      </p:sp>
    </p:spTree>
    <p:extLst>
      <p:ext uri="{BB962C8B-B14F-4D97-AF65-F5344CB8AC3E}">
        <p14:creationId xmlns:p14="http://schemas.microsoft.com/office/powerpoint/2010/main" val="2013715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12D42EC-005D-47EA-9ACF-4C655FC23BB8}" type="datetimeFigureOut">
              <a:rPr lang="en-US" smtClean="0"/>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4B8E8-89E6-45C4-BA94-17073AEBEC34}" type="slidenum">
              <a:rPr lang="en-US" smtClean="0"/>
              <a:t>‹#›</a:t>
            </a:fld>
            <a:endParaRPr lang="en-US"/>
          </a:p>
        </p:txBody>
      </p:sp>
    </p:spTree>
    <p:extLst>
      <p:ext uri="{BB962C8B-B14F-4D97-AF65-F5344CB8AC3E}">
        <p14:creationId xmlns:p14="http://schemas.microsoft.com/office/powerpoint/2010/main" val="886024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12D42EC-005D-47EA-9ACF-4C655FC23BB8}" type="datetimeFigureOut">
              <a:rPr lang="en-US" smtClean="0"/>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4B8E8-89E6-45C4-BA94-17073AEBEC34}" type="slidenum">
              <a:rPr lang="en-US" smtClean="0"/>
              <a:t>‹#›</a:t>
            </a:fld>
            <a:endParaRPr lang="en-US"/>
          </a:p>
        </p:txBody>
      </p:sp>
    </p:spTree>
    <p:extLst>
      <p:ext uri="{BB962C8B-B14F-4D97-AF65-F5344CB8AC3E}">
        <p14:creationId xmlns:p14="http://schemas.microsoft.com/office/powerpoint/2010/main" val="578818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D42EC-005D-47EA-9ACF-4C655FC23BB8}" type="datetimeFigureOut">
              <a:rPr lang="en-US" smtClean="0"/>
              <a:t>1/22/2019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D4B8E8-89E6-45C4-BA94-17073AEBEC34}" type="slidenum">
              <a:rPr lang="en-US" smtClean="0"/>
              <a:t>‹#›</a:t>
            </a:fld>
            <a:endParaRPr lang="en-US"/>
          </a:p>
        </p:txBody>
      </p:sp>
    </p:spTree>
    <p:extLst>
      <p:ext uri="{BB962C8B-B14F-4D97-AF65-F5344CB8AC3E}">
        <p14:creationId xmlns:p14="http://schemas.microsoft.com/office/powerpoint/2010/main" val="2590974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6" r:id="rId12"/>
    <p:sldLayoutId id="2147483667" r:id="rId13"/>
    <p:sldLayoutId id="2147483668" r:id="rId14"/>
    <p:sldLayoutId id="2147483670" r:id="rId15"/>
    <p:sldLayoutId id="2147483671"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hyperlink" Target="http://www.iupui.edu/~finaid/forms/Instructions_for_Printing_a_IUPUI_Financial_Need_Summary.pdf" TargetMode="Externa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hyperlink" Target="http://assist.iupui.edu/" TargetMode="External"/><Relationship Id="rId2" Type="http://schemas.openxmlformats.org/officeDocument/2006/relationships/hyperlink" Target="https://helpmeroar.iupui.edu/" TargetMode="Externa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hyperlink" Target="http://helpmeroar.iupui.edu/" TargetMode="External"/><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hyperlink" Target="mailto:mlsiii@iupui.edu" TargetMode="Externa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hyperlink" Target="http://www.luminafoundation.org/beyond-financial-aid" TargetMode="External"/><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990600"/>
            <a:ext cx="10161814" cy="2062103"/>
          </a:xfrm>
          <a:prstGeom prst="rect">
            <a:avLst/>
          </a:prstGeom>
          <a:noFill/>
        </p:spPr>
        <p:txBody>
          <a:bodyPr wrap="square" rtlCol="0">
            <a:spAutoFit/>
          </a:bodyPr>
          <a:lstStyle/>
          <a:p>
            <a:pPr algn="ctr"/>
            <a:r>
              <a:rPr lang="en-US" sz="3200" b="1" dirty="0"/>
              <a:t>Practical Strategies </a:t>
            </a:r>
            <a:r>
              <a:rPr lang="en-US" sz="3200" b="1" dirty="0" smtClean="0"/>
              <a:t>to </a:t>
            </a:r>
            <a:r>
              <a:rPr lang="en-US" sz="3200" b="1" dirty="0"/>
              <a:t>Serve Under-Resourced Students </a:t>
            </a:r>
            <a:endParaRPr lang="en-US" sz="3200" b="1" dirty="0" smtClean="0"/>
          </a:p>
          <a:p>
            <a:pPr algn="ctr"/>
            <a:endParaRPr lang="en-US" sz="3200" dirty="0"/>
          </a:p>
          <a:p>
            <a:pPr algn="ctr"/>
            <a:r>
              <a:rPr lang="en-US" sz="3200" dirty="0" smtClean="0"/>
              <a:t>Marvin Smith</a:t>
            </a:r>
          </a:p>
          <a:p>
            <a:pPr algn="ctr"/>
            <a:r>
              <a:rPr lang="en-US" sz="3200" dirty="0" smtClean="0"/>
              <a:t>Executive Director of Student Financial Services, IUPUI</a:t>
            </a:r>
            <a:endParaRPr lang="en-US" sz="3200" dirty="0"/>
          </a:p>
        </p:txBody>
      </p:sp>
    </p:spTree>
    <p:extLst>
      <p:ext uri="{BB962C8B-B14F-4D97-AF65-F5344CB8AC3E}">
        <p14:creationId xmlns:p14="http://schemas.microsoft.com/office/powerpoint/2010/main" val="1066572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6679" y="729067"/>
            <a:ext cx="10672521" cy="638906"/>
          </a:xfrm>
        </p:spPr>
        <p:txBody>
          <a:bodyPr>
            <a:normAutofit fontScale="90000"/>
          </a:bodyPr>
          <a:lstStyle/>
          <a:p>
            <a:pPr algn="ctr"/>
            <a:r>
              <a:rPr lang="en-US" dirty="0" smtClean="0"/>
              <a:t>IUPUI Annual Unmet Financial Need and </a:t>
            </a:r>
            <a:br>
              <a:rPr lang="en-US" dirty="0" smtClean="0"/>
            </a:br>
            <a:r>
              <a:rPr lang="en-US" dirty="0" smtClean="0"/>
              <a:t>One-Year Retention FT, FT Beginners </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192012836"/>
              </p:ext>
            </p:extLst>
          </p:nvPr>
        </p:nvGraphicFramePr>
        <p:xfrm>
          <a:off x="692150" y="1774371"/>
          <a:ext cx="10687050" cy="43216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054619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382083995"/>
              </p:ext>
            </p:extLst>
          </p:nvPr>
        </p:nvGraphicFramePr>
        <p:xfrm>
          <a:off x="599621" y="305481"/>
          <a:ext cx="10686918" cy="5300666"/>
        </p:xfrm>
        <a:graphic>
          <a:graphicData uri="http://schemas.openxmlformats.org/drawingml/2006/table">
            <a:tbl>
              <a:tblPr firstRow="1" bandRow="1">
                <a:tableStyleId>{073A0DAA-6AF3-43AB-8588-CEC1D06C72B9}</a:tableStyleId>
              </a:tblPr>
              <a:tblGrid>
                <a:gridCol w="7032321">
                  <a:extLst>
                    <a:ext uri="{9D8B030D-6E8A-4147-A177-3AD203B41FA5}">
                      <a16:colId xmlns="" xmlns:a16="http://schemas.microsoft.com/office/drawing/2014/main" val="20000"/>
                    </a:ext>
                  </a:extLst>
                </a:gridCol>
                <a:gridCol w="1364089">
                  <a:extLst>
                    <a:ext uri="{9D8B030D-6E8A-4147-A177-3AD203B41FA5}">
                      <a16:colId xmlns="" xmlns:a16="http://schemas.microsoft.com/office/drawing/2014/main" val="20001"/>
                    </a:ext>
                  </a:extLst>
                </a:gridCol>
                <a:gridCol w="2290508">
                  <a:extLst>
                    <a:ext uri="{9D8B030D-6E8A-4147-A177-3AD203B41FA5}">
                      <a16:colId xmlns="" xmlns:a16="http://schemas.microsoft.com/office/drawing/2014/main" val="20002"/>
                    </a:ext>
                  </a:extLst>
                </a:gridCol>
              </a:tblGrid>
              <a:tr h="991550">
                <a:tc>
                  <a:txBody>
                    <a:bodyPr/>
                    <a:lstStyle/>
                    <a:p>
                      <a:r>
                        <a:rPr lang="en-US" dirty="0" smtClean="0"/>
                        <a:t>Unmet Financial Need </a:t>
                      </a:r>
                    </a:p>
                    <a:p>
                      <a:r>
                        <a:rPr lang="en-US" dirty="0" smtClean="0"/>
                        <a:t>Academic Year </a:t>
                      </a:r>
                    </a:p>
                    <a:p>
                      <a:r>
                        <a:rPr lang="en-US" dirty="0" smtClean="0"/>
                        <a:t>Fall 2016 IUPUI Indianapolis </a:t>
                      </a:r>
                      <a:endParaRPr lang="en-US" dirty="0"/>
                    </a:p>
                  </a:txBody>
                  <a:tcPr marL="112785" marR="112785">
                    <a:solidFill>
                      <a:srgbClr val="740000"/>
                    </a:solidFill>
                  </a:tcPr>
                </a:tc>
                <a:tc>
                  <a:txBody>
                    <a:bodyPr/>
                    <a:lstStyle/>
                    <a:p>
                      <a:pPr algn="ctr"/>
                      <a:r>
                        <a:rPr lang="en-US" dirty="0" smtClean="0"/>
                        <a:t>N</a:t>
                      </a:r>
                      <a:endParaRPr lang="en-US" dirty="0"/>
                    </a:p>
                  </a:txBody>
                  <a:tcPr marL="112785" marR="112785">
                    <a:solidFill>
                      <a:srgbClr val="740000"/>
                    </a:solidFill>
                  </a:tcPr>
                </a:tc>
                <a:tc>
                  <a:txBody>
                    <a:bodyPr/>
                    <a:lstStyle/>
                    <a:p>
                      <a:pPr algn="ctr"/>
                      <a:r>
                        <a:rPr lang="en-US" dirty="0" smtClean="0"/>
                        <a:t>% of All</a:t>
                      </a:r>
                      <a:endParaRPr lang="en-US" dirty="0"/>
                    </a:p>
                  </a:txBody>
                  <a:tcPr marL="112785" marR="112785">
                    <a:solidFill>
                      <a:srgbClr val="740000"/>
                    </a:solidFill>
                  </a:tcPr>
                </a:tc>
                <a:extLst>
                  <a:ext uri="{0D108BD9-81ED-4DB2-BD59-A6C34878D82A}">
                    <a16:rowId xmlns="" xmlns:a16="http://schemas.microsoft.com/office/drawing/2014/main" val="10000"/>
                  </a:ext>
                </a:extLst>
              </a:tr>
              <a:tr h="307794">
                <a:tc>
                  <a:txBody>
                    <a:bodyPr/>
                    <a:lstStyle/>
                    <a:p>
                      <a:pPr algn="l" fontAlgn="b"/>
                      <a:r>
                        <a:rPr lang="en-US" sz="1800" u="none" strike="noStrike" dirty="0">
                          <a:effectLst/>
                        </a:rPr>
                        <a:t>No FAFSA on file</a:t>
                      </a:r>
                      <a:endParaRPr lang="en-US" sz="1800" b="1" i="0" u="none" strike="noStrike" dirty="0">
                        <a:solidFill>
                          <a:srgbClr val="000000"/>
                        </a:solidFill>
                        <a:effectLst/>
                        <a:latin typeface="Calibri"/>
                      </a:endParaRPr>
                    </a:p>
                  </a:txBody>
                  <a:tcPr marL="11749" marR="11749" marT="9525" marB="0" anchor="b"/>
                </a:tc>
                <a:tc>
                  <a:txBody>
                    <a:bodyPr/>
                    <a:lstStyle/>
                    <a:p>
                      <a:pPr marL="38100" marR="38100" algn="r">
                        <a:lnSpc>
                          <a:spcPts val="1600"/>
                        </a:lnSpc>
                        <a:spcBef>
                          <a:spcPts val="0"/>
                        </a:spcBef>
                        <a:spcAft>
                          <a:spcPts val="0"/>
                        </a:spcAft>
                      </a:pPr>
                      <a:r>
                        <a:rPr lang="en-US" sz="1800" dirty="0">
                          <a:solidFill>
                            <a:srgbClr val="010205"/>
                          </a:solidFill>
                          <a:effectLst/>
                          <a:latin typeface="Arial" panose="020B0604020202020204" pitchFamily="34" charset="0"/>
                          <a:ea typeface="Calibri" panose="020F0502020204030204" pitchFamily="34" charset="0"/>
                        </a:rPr>
                        <a:t>4092</a:t>
                      </a:r>
                      <a:endParaRPr lang="en-US" sz="1800" dirty="0">
                        <a:effectLst/>
                        <a:latin typeface="Calibri" panose="020F0502020204030204" pitchFamily="34" charset="0"/>
                        <a:ea typeface="Calibri" panose="020F0502020204030204" pitchFamily="34" charset="0"/>
                      </a:endParaRPr>
                    </a:p>
                  </a:txBody>
                  <a:tcPr marL="0" marR="0" marT="0" marB="0" anchor="ctr"/>
                </a:tc>
                <a:tc>
                  <a:txBody>
                    <a:bodyPr/>
                    <a:lstStyle/>
                    <a:p>
                      <a:pPr marL="38100" marR="38100" algn="ctr">
                        <a:lnSpc>
                          <a:spcPts val="1600"/>
                        </a:lnSpc>
                        <a:spcBef>
                          <a:spcPts val="0"/>
                        </a:spcBef>
                        <a:spcAft>
                          <a:spcPts val="0"/>
                        </a:spcAft>
                      </a:pPr>
                      <a:r>
                        <a:rPr lang="en-US" sz="1800" dirty="0">
                          <a:solidFill>
                            <a:srgbClr val="010205"/>
                          </a:solidFill>
                          <a:effectLst/>
                          <a:latin typeface="Arial" panose="020B0604020202020204" pitchFamily="34" charset="0"/>
                          <a:ea typeface="Calibri" panose="020F0502020204030204" pitchFamily="34" charset="0"/>
                        </a:rPr>
                        <a:t>21%</a:t>
                      </a:r>
                      <a:endParaRPr lang="en-US" sz="1800" dirty="0">
                        <a:effectLst/>
                        <a:latin typeface="Calibri" panose="020F0502020204030204" pitchFamily="34" charset="0"/>
                        <a:ea typeface="Calibri" panose="020F0502020204030204" pitchFamily="34" charset="0"/>
                      </a:endParaRPr>
                    </a:p>
                  </a:txBody>
                  <a:tcPr marL="0" marR="0" marT="0" marB="0" anchor="ctr"/>
                </a:tc>
                <a:extLst>
                  <a:ext uri="{0D108BD9-81ED-4DB2-BD59-A6C34878D82A}">
                    <a16:rowId xmlns="" xmlns:a16="http://schemas.microsoft.com/office/drawing/2014/main" val="10001"/>
                  </a:ext>
                </a:extLst>
              </a:tr>
              <a:tr h="307794">
                <a:tc>
                  <a:txBody>
                    <a:bodyPr/>
                    <a:lstStyle/>
                    <a:p>
                      <a:pPr algn="l" fontAlgn="b"/>
                      <a:r>
                        <a:rPr lang="en-US" sz="1800" u="none" strike="noStrike" dirty="0">
                          <a:effectLst/>
                        </a:rPr>
                        <a:t>No Unmet </a:t>
                      </a:r>
                      <a:r>
                        <a:rPr lang="en-US" sz="1800" u="none" strike="noStrike" dirty="0" smtClean="0">
                          <a:effectLst/>
                        </a:rPr>
                        <a:t>Financial </a:t>
                      </a:r>
                      <a:r>
                        <a:rPr lang="en-US" sz="1800" u="none" strike="noStrike" dirty="0">
                          <a:effectLst/>
                        </a:rPr>
                        <a:t>Need (FAFSA on file)</a:t>
                      </a:r>
                      <a:endParaRPr lang="en-US" sz="1800" b="1" i="0" u="none" strike="noStrike" dirty="0">
                        <a:solidFill>
                          <a:srgbClr val="000000"/>
                        </a:solidFill>
                        <a:effectLst/>
                        <a:latin typeface="Calibri"/>
                      </a:endParaRPr>
                    </a:p>
                  </a:txBody>
                  <a:tcPr marL="11749" marR="11749" marT="9525" marB="0" anchor="b"/>
                </a:tc>
                <a:tc>
                  <a:txBody>
                    <a:bodyPr/>
                    <a:lstStyle/>
                    <a:p>
                      <a:pPr marL="38100" marR="38100" algn="r">
                        <a:lnSpc>
                          <a:spcPts val="1600"/>
                        </a:lnSpc>
                        <a:spcBef>
                          <a:spcPts val="0"/>
                        </a:spcBef>
                        <a:spcAft>
                          <a:spcPts val="0"/>
                        </a:spcAft>
                      </a:pPr>
                      <a:r>
                        <a:rPr lang="en-US" sz="1800" dirty="0">
                          <a:solidFill>
                            <a:srgbClr val="010205"/>
                          </a:solidFill>
                          <a:effectLst/>
                          <a:latin typeface="Arial" panose="020B0604020202020204" pitchFamily="34" charset="0"/>
                          <a:ea typeface="Calibri" panose="020F0502020204030204" pitchFamily="34" charset="0"/>
                        </a:rPr>
                        <a:t>5120</a:t>
                      </a:r>
                      <a:endParaRPr lang="en-US" sz="1800" dirty="0">
                        <a:effectLst/>
                        <a:latin typeface="Calibri" panose="020F0502020204030204" pitchFamily="34" charset="0"/>
                        <a:ea typeface="Calibri" panose="020F0502020204030204" pitchFamily="34" charset="0"/>
                      </a:endParaRPr>
                    </a:p>
                  </a:txBody>
                  <a:tcPr marL="0" marR="0" marT="0" marB="0" anchor="ctr"/>
                </a:tc>
                <a:tc>
                  <a:txBody>
                    <a:bodyPr/>
                    <a:lstStyle/>
                    <a:p>
                      <a:pPr marL="38100" marR="38100" algn="ctr">
                        <a:lnSpc>
                          <a:spcPts val="1600"/>
                        </a:lnSpc>
                        <a:spcBef>
                          <a:spcPts val="0"/>
                        </a:spcBef>
                        <a:spcAft>
                          <a:spcPts val="0"/>
                        </a:spcAft>
                      </a:pPr>
                      <a:r>
                        <a:rPr lang="en-US" sz="1800" dirty="0">
                          <a:solidFill>
                            <a:srgbClr val="010205"/>
                          </a:solidFill>
                          <a:effectLst/>
                          <a:latin typeface="Arial" panose="020B0604020202020204" pitchFamily="34" charset="0"/>
                          <a:ea typeface="Calibri" panose="020F0502020204030204" pitchFamily="34" charset="0"/>
                        </a:rPr>
                        <a:t>26%</a:t>
                      </a:r>
                      <a:endParaRPr lang="en-US" sz="1800" dirty="0">
                        <a:effectLst/>
                        <a:latin typeface="Calibri" panose="020F0502020204030204" pitchFamily="34" charset="0"/>
                        <a:ea typeface="Calibri" panose="020F0502020204030204" pitchFamily="34" charset="0"/>
                      </a:endParaRPr>
                    </a:p>
                  </a:txBody>
                  <a:tcPr marL="0" marR="0" marT="0" marB="0" anchor="ctr"/>
                </a:tc>
                <a:extLst>
                  <a:ext uri="{0D108BD9-81ED-4DB2-BD59-A6C34878D82A}">
                    <a16:rowId xmlns="" xmlns:a16="http://schemas.microsoft.com/office/drawing/2014/main" val="10002"/>
                  </a:ext>
                </a:extLst>
              </a:tr>
              <a:tr h="307794">
                <a:tc>
                  <a:txBody>
                    <a:bodyPr/>
                    <a:lstStyle/>
                    <a:p>
                      <a:pPr algn="l" fontAlgn="b"/>
                      <a:r>
                        <a:rPr lang="en-US" sz="1800" u="none" strike="noStrike">
                          <a:effectLst/>
                        </a:rPr>
                        <a:t>$1 to $1000 Unmet Need</a:t>
                      </a:r>
                      <a:endParaRPr lang="en-US" sz="1800" b="1" i="0" u="none" strike="noStrike">
                        <a:solidFill>
                          <a:srgbClr val="000000"/>
                        </a:solidFill>
                        <a:effectLst/>
                        <a:latin typeface="Calibri"/>
                      </a:endParaRPr>
                    </a:p>
                  </a:txBody>
                  <a:tcPr marL="11749" marR="11749" marT="9525" marB="0" anchor="b"/>
                </a:tc>
                <a:tc>
                  <a:txBody>
                    <a:bodyPr/>
                    <a:lstStyle/>
                    <a:p>
                      <a:pPr marL="38100" marR="38100" algn="r">
                        <a:lnSpc>
                          <a:spcPts val="1600"/>
                        </a:lnSpc>
                        <a:spcBef>
                          <a:spcPts val="0"/>
                        </a:spcBef>
                        <a:spcAft>
                          <a:spcPts val="0"/>
                        </a:spcAft>
                      </a:pPr>
                      <a:r>
                        <a:rPr lang="en-US" sz="1800" dirty="0">
                          <a:solidFill>
                            <a:srgbClr val="010205"/>
                          </a:solidFill>
                          <a:effectLst/>
                          <a:latin typeface="Arial" panose="020B0604020202020204" pitchFamily="34" charset="0"/>
                          <a:ea typeface="Calibri" panose="020F0502020204030204" pitchFamily="34" charset="0"/>
                        </a:rPr>
                        <a:t>827</a:t>
                      </a:r>
                      <a:endParaRPr lang="en-US" sz="1800" dirty="0">
                        <a:effectLst/>
                        <a:latin typeface="Calibri" panose="020F0502020204030204" pitchFamily="34" charset="0"/>
                        <a:ea typeface="Calibri" panose="020F0502020204030204" pitchFamily="34" charset="0"/>
                      </a:endParaRPr>
                    </a:p>
                  </a:txBody>
                  <a:tcPr marL="0" marR="0" marT="0" marB="0" anchor="ctr"/>
                </a:tc>
                <a:tc>
                  <a:txBody>
                    <a:bodyPr/>
                    <a:lstStyle/>
                    <a:p>
                      <a:pPr marL="38100" marR="38100" algn="ctr">
                        <a:lnSpc>
                          <a:spcPts val="1600"/>
                        </a:lnSpc>
                        <a:spcBef>
                          <a:spcPts val="0"/>
                        </a:spcBef>
                        <a:spcAft>
                          <a:spcPts val="0"/>
                        </a:spcAft>
                      </a:pPr>
                      <a:r>
                        <a:rPr lang="en-US" sz="1800" dirty="0">
                          <a:solidFill>
                            <a:srgbClr val="010205"/>
                          </a:solidFill>
                          <a:effectLst/>
                          <a:latin typeface="Arial" panose="020B0604020202020204" pitchFamily="34" charset="0"/>
                          <a:ea typeface="Calibri" panose="020F0502020204030204" pitchFamily="34" charset="0"/>
                        </a:rPr>
                        <a:t>4%</a:t>
                      </a:r>
                      <a:endParaRPr lang="en-US" sz="1800" dirty="0">
                        <a:effectLst/>
                        <a:latin typeface="Calibri" panose="020F0502020204030204" pitchFamily="34" charset="0"/>
                        <a:ea typeface="Calibri" panose="020F0502020204030204" pitchFamily="34" charset="0"/>
                      </a:endParaRPr>
                    </a:p>
                  </a:txBody>
                  <a:tcPr marL="0" marR="0" marT="0" marB="0" anchor="ctr"/>
                </a:tc>
                <a:extLst>
                  <a:ext uri="{0D108BD9-81ED-4DB2-BD59-A6C34878D82A}">
                    <a16:rowId xmlns="" xmlns:a16="http://schemas.microsoft.com/office/drawing/2014/main" val="10003"/>
                  </a:ext>
                </a:extLst>
              </a:tr>
              <a:tr h="307794">
                <a:tc>
                  <a:txBody>
                    <a:bodyPr/>
                    <a:lstStyle/>
                    <a:p>
                      <a:pPr algn="l" fontAlgn="b"/>
                      <a:r>
                        <a:rPr lang="en-US" sz="1800" u="none" strike="noStrike">
                          <a:effectLst/>
                        </a:rPr>
                        <a:t>$1001 to $2000 Unmet Need</a:t>
                      </a:r>
                      <a:endParaRPr lang="en-US" sz="1800" b="1" i="0" u="none" strike="noStrike">
                        <a:solidFill>
                          <a:srgbClr val="000000"/>
                        </a:solidFill>
                        <a:effectLst/>
                        <a:latin typeface="Calibri"/>
                      </a:endParaRPr>
                    </a:p>
                  </a:txBody>
                  <a:tcPr marL="11749" marR="11749" marT="9525" marB="0" anchor="b"/>
                </a:tc>
                <a:tc>
                  <a:txBody>
                    <a:bodyPr/>
                    <a:lstStyle/>
                    <a:p>
                      <a:pPr marL="38100" marR="38100" algn="r">
                        <a:lnSpc>
                          <a:spcPts val="1600"/>
                        </a:lnSpc>
                        <a:spcBef>
                          <a:spcPts val="0"/>
                        </a:spcBef>
                        <a:spcAft>
                          <a:spcPts val="0"/>
                        </a:spcAft>
                      </a:pPr>
                      <a:r>
                        <a:rPr lang="en-US" sz="1800" dirty="0">
                          <a:solidFill>
                            <a:srgbClr val="010205"/>
                          </a:solidFill>
                          <a:effectLst/>
                          <a:latin typeface="Arial" panose="020B0604020202020204" pitchFamily="34" charset="0"/>
                          <a:ea typeface="Calibri" panose="020F0502020204030204" pitchFamily="34" charset="0"/>
                        </a:rPr>
                        <a:t>760</a:t>
                      </a:r>
                      <a:endParaRPr lang="en-US" sz="1800" dirty="0">
                        <a:effectLst/>
                        <a:latin typeface="Calibri" panose="020F0502020204030204" pitchFamily="34" charset="0"/>
                        <a:ea typeface="Calibri" panose="020F0502020204030204" pitchFamily="34" charset="0"/>
                      </a:endParaRPr>
                    </a:p>
                  </a:txBody>
                  <a:tcPr marL="0" marR="0" marT="0" marB="0" anchor="ctr"/>
                </a:tc>
                <a:tc>
                  <a:txBody>
                    <a:bodyPr/>
                    <a:lstStyle/>
                    <a:p>
                      <a:pPr marL="38100" marR="38100" algn="ctr">
                        <a:lnSpc>
                          <a:spcPts val="1600"/>
                        </a:lnSpc>
                        <a:spcBef>
                          <a:spcPts val="0"/>
                        </a:spcBef>
                        <a:spcAft>
                          <a:spcPts val="0"/>
                        </a:spcAft>
                      </a:pPr>
                      <a:r>
                        <a:rPr lang="en-US" sz="1800" dirty="0">
                          <a:solidFill>
                            <a:srgbClr val="010205"/>
                          </a:solidFill>
                          <a:effectLst/>
                          <a:latin typeface="Arial" panose="020B0604020202020204" pitchFamily="34" charset="0"/>
                          <a:ea typeface="Calibri" panose="020F0502020204030204" pitchFamily="34" charset="0"/>
                        </a:rPr>
                        <a:t>4%</a:t>
                      </a:r>
                      <a:endParaRPr lang="en-US" sz="1800" dirty="0">
                        <a:effectLst/>
                        <a:latin typeface="Calibri" panose="020F0502020204030204" pitchFamily="34" charset="0"/>
                        <a:ea typeface="Calibri" panose="020F0502020204030204" pitchFamily="34" charset="0"/>
                      </a:endParaRPr>
                    </a:p>
                  </a:txBody>
                  <a:tcPr marL="0" marR="0" marT="0" marB="0" anchor="ctr"/>
                </a:tc>
                <a:extLst>
                  <a:ext uri="{0D108BD9-81ED-4DB2-BD59-A6C34878D82A}">
                    <a16:rowId xmlns="" xmlns:a16="http://schemas.microsoft.com/office/drawing/2014/main" val="10004"/>
                  </a:ext>
                </a:extLst>
              </a:tr>
              <a:tr h="307794">
                <a:tc>
                  <a:txBody>
                    <a:bodyPr/>
                    <a:lstStyle/>
                    <a:p>
                      <a:pPr algn="l" fontAlgn="b"/>
                      <a:r>
                        <a:rPr lang="en-US" sz="1800" u="none" strike="noStrike">
                          <a:effectLst/>
                        </a:rPr>
                        <a:t>$2001 to $3000 Unmet Need</a:t>
                      </a:r>
                      <a:endParaRPr lang="en-US" sz="1800" b="1" i="0" u="none" strike="noStrike">
                        <a:solidFill>
                          <a:srgbClr val="000000"/>
                        </a:solidFill>
                        <a:effectLst/>
                        <a:latin typeface="Calibri"/>
                      </a:endParaRPr>
                    </a:p>
                  </a:txBody>
                  <a:tcPr marL="11749" marR="11749" marT="9525" marB="0" anchor="b"/>
                </a:tc>
                <a:tc>
                  <a:txBody>
                    <a:bodyPr/>
                    <a:lstStyle/>
                    <a:p>
                      <a:pPr marL="38100" marR="38100" algn="r">
                        <a:lnSpc>
                          <a:spcPts val="1600"/>
                        </a:lnSpc>
                        <a:spcBef>
                          <a:spcPts val="0"/>
                        </a:spcBef>
                        <a:spcAft>
                          <a:spcPts val="0"/>
                        </a:spcAft>
                      </a:pPr>
                      <a:r>
                        <a:rPr lang="en-US" sz="1800" dirty="0">
                          <a:solidFill>
                            <a:srgbClr val="010205"/>
                          </a:solidFill>
                          <a:effectLst/>
                          <a:latin typeface="Arial" panose="020B0604020202020204" pitchFamily="34" charset="0"/>
                          <a:ea typeface="Calibri" panose="020F0502020204030204" pitchFamily="34" charset="0"/>
                        </a:rPr>
                        <a:t>711</a:t>
                      </a:r>
                      <a:endParaRPr lang="en-US" sz="1800" dirty="0">
                        <a:effectLst/>
                        <a:latin typeface="Calibri" panose="020F0502020204030204" pitchFamily="34" charset="0"/>
                        <a:ea typeface="Calibri" panose="020F0502020204030204" pitchFamily="34" charset="0"/>
                      </a:endParaRPr>
                    </a:p>
                  </a:txBody>
                  <a:tcPr marL="0" marR="0" marT="0" marB="0" anchor="ctr"/>
                </a:tc>
                <a:tc>
                  <a:txBody>
                    <a:bodyPr/>
                    <a:lstStyle/>
                    <a:p>
                      <a:pPr marL="38100" marR="38100" algn="ctr">
                        <a:lnSpc>
                          <a:spcPts val="1600"/>
                        </a:lnSpc>
                        <a:spcBef>
                          <a:spcPts val="0"/>
                        </a:spcBef>
                        <a:spcAft>
                          <a:spcPts val="0"/>
                        </a:spcAft>
                      </a:pPr>
                      <a:r>
                        <a:rPr lang="en-US" sz="1800" dirty="0">
                          <a:solidFill>
                            <a:srgbClr val="010205"/>
                          </a:solidFill>
                          <a:effectLst/>
                          <a:latin typeface="Arial" panose="020B0604020202020204" pitchFamily="34" charset="0"/>
                          <a:ea typeface="Calibri" panose="020F0502020204030204" pitchFamily="34" charset="0"/>
                        </a:rPr>
                        <a:t>4%</a:t>
                      </a:r>
                      <a:endParaRPr lang="en-US" sz="1800" dirty="0">
                        <a:effectLst/>
                        <a:latin typeface="Calibri" panose="020F0502020204030204" pitchFamily="34" charset="0"/>
                        <a:ea typeface="Calibri" panose="020F0502020204030204" pitchFamily="34" charset="0"/>
                      </a:endParaRPr>
                    </a:p>
                  </a:txBody>
                  <a:tcPr marL="0" marR="0" marT="0" marB="0" anchor="ctr"/>
                </a:tc>
                <a:extLst>
                  <a:ext uri="{0D108BD9-81ED-4DB2-BD59-A6C34878D82A}">
                    <a16:rowId xmlns="" xmlns:a16="http://schemas.microsoft.com/office/drawing/2014/main" val="10005"/>
                  </a:ext>
                </a:extLst>
              </a:tr>
              <a:tr h="307794">
                <a:tc>
                  <a:txBody>
                    <a:bodyPr/>
                    <a:lstStyle/>
                    <a:p>
                      <a:pPr algn="l" fontAlgn="b"/>
                      <a:r>
                        <a:rPr lang="en-US" sz="1800" u="none" strike="noStrike">
                          <a:effectLst/>
                        </a:rPr>
                        <a:t>$3001 to $4000 Unmet Need</a:t>
                      </a:r>
                      <a:endParaRPr lang="en-US" sz="1800" b="1" i="0" u="none" strike="noStrike">
                        <a:solidFill>
                          <a:srgbClr val="000000"/>
                        </a:solidFill>
                        <a:effectLst/>
                        <a:latin typeface="Calibri"/>
                      </a:endParaRPr>
                    </a:p>
                  </a:txBody>
                  <a:tcPr marL="11749" marR="11749" marT="9525" marB="0" anchor="b"/>
                </a:tc>
                <a:tc>
                  <a:txBody>
                    <a:bodyPr/>
                    <a:lstStyle/>
                    <a:p>
                      <a:pPr marL="38100" marR="38100" algn="r">
                        <a:lnSpc>
                          <a:spcPts val="1600"/>
                        </a:lnSpc>
                        <a:spcBef>
                          <a:spcPts val="0"/>
                        </a:spcBef>
                        <a:spcAft>
                          <a:spcPts val="0"/>
                        </a:spcAft>
                      </a:pPr>
                      <a:r>
                        <a:rPr lang="en-US" sz="1800" dirty="0">
                          <a:solidFill>
                            <a:srgbClr val="010205"/>
                          </a:solidFill>
                          <a:effectLst/>
                          <a:latin typeface="Arial" panose="020B0604020202020204" pitchFamily="34" charset="0"/>
                          <a:ea typeface="Calibri" panose="020F0502020204030204" pitchFamily="34" charset="0"/>
                        </a:rPr>
                        <a:t>615</a:t>
                      </a:r>
                      <a:endParaRPr lang="en-US" sz="1800" dirty="0">
                        <a:effectLst/>
                        <a:latin typeface="Calibri" panose="020F0502020204030204" pitchFamily="34" charset="0"/>
                        <a:ea typeface="Calibri" panose="020F0502020204030204" pitchFamily="34" charset="0"/>
                      </a:endParaRPr>
                    </a:p>
                  </a:txBody>
                  <a:tcPr marL="0" marR="0" marT="0" marB="0" anchor="ctr"/>
                </a:tc>
                <a:tc>
                  <a:txBody>
                    <a:bodyPr/>
                    <a:lstStyle/>
                    <a:p>
                      <a:pPr marL="38100" marR="38100" algn="ctr">
                        <a:lnSpc>
                          <a:spcPts val="1600"/>
                        </a:lnSpc>
                        <a:spcBef>
                          <a:spcPts val="0"/>
                        </a:spcBef>
                        <a:spcAft>
                          <a:spcPts val="0"/>
                        </a:spcAft>
                      </a:pPr>
                      <a:r>
                        <a:rPr lang="en-US" sz="1800" dirty="0">
                          <a:solidFill>
                            <a:srgbClr val="010205"/>
                          </a:solidFill>
                          <a:effectLst/>
                          <a:latin typeface="Arial" panose="020B0604020202020204" pitchFamily="34" charset="0"/>
                          <a:ea typeface="Calibri" panose="020F0502020204030204" pitchFamily="34" charset="0"/>
                        </a:rPr>
                        <a:t>3%</a:t>
                      </a:r>
                      <a:endParaRPr lang="en-US" sz="1800" dirty="0">
                        <a:effectLst/>
                        <a:latin typeface="Calibri" panose="020F0502020204030204" pitchFamily="34" charset="0"/>
                        <a:ea typeface="Calibri" panose="020F0502020204030204" pitchFamily="34" charset="0"/>
                      </a:endParaRPr>
                    </a:p>
                  </a:txBody>
                  <a:tcPr marL="0" marR="0" marT="0" marB="0" anchor="ctr"/>
                </a:tc>
                <a:extLst>
                  <a:ext uri="{0D108BD9-81ED-4DB2-BD59-A6C34878D82A}">
                    <a16:rowId xmlns="" xmlns:a16="http://schemas.microsoft.com/office/drawing/2014/main" val="10006"/>
                  </a:ext>
                </a:extLst>
              </a:tr>
              <a:tr h="307794">
                <a:tc>
                  <a:txBody>
                    <a:bodyPr/>
                    <a:lstStyle/>
                    <a:p>
                      <a:pPr algn="l" fontAlgn="b"/>
                      <a:r>
                        <a:rPr lang="en-US" sz="1800" u="none" strike="noStrike">
                          <a:effectLst/>
                        </a:rPr>
                        <a:t>$4001 to $5000 Unmet Need</a:t>
                      </a:r>
                      <a:endParaRPr lang="en-US" sz="1800" b="1" i="0" u="none" strike="noStrike">
                        <a:solidFill>
                          <a:srgbClr val="000000"/>
                        </a:solidFill>
                        <a:effectLst/>
                        <a:latin typeface="Calibri"/>
                      </a:endParaRPr>
                    </a:p>
                  </a:txBody>
                  <a:tcPr marL="11749" marR="11749" marT="9525" marB="0" anchor="b"/>
                </a:tc>
                <a:tc>
                  <a:txBody>
                    <a:bodyPr/>
                    <a:lstStyle/>
                    <a:p>
                      <a:pPr marL="38100" marR="38100" algn="r">
                        <a:lnSpc>
                          <a:spcPts val="1600"/>
                        </a:lnSpc>
                        <a:spcBef>
                          <a:spcPts val="0"/>
                        </a:spcBef>
                        <a:spcAft>
                          <a:spcPts val="0"/>
                        </a:spcAft>
                      </a:pPr>
                      <a:r>
                        <a:rPr lang="en-US" sz="1800" dirty="0">
                          <a:solidFill>
                            <a:srgbClr val="010205"/>
                          </a:solidFill>
                          <a:effectLst/>
                          <a:latin typeface="Arial" panose="020B0604020202020204" pitchFamily="34" charset="0"/>
                          <a:ea typeface="Calibri" panose="020F0502020204030204" pitchFamily="34" charset="0"/>
                        </a:rPr>
                        <a:t>744</a:t>
                      </a:r>
                      <a:endParaRPr lang="en-US" sz="1800" dirty="0">
                        <a:effectLst/>
                        <a:latin typeface="Calibri" panose="020F0502020204030204" pitchFamily="34" charset="0"/>
                        <a:ea typeface="Calibri" panose="020F0502020204030204" pitchFamily="34" charset="0"/>
                      </a:endParaRPr>
                    </a:p>
                  </a:txBody>
                  <a:tcPr marL="0" marR="0" marT="0" marB="0" anchor="ctr"/>
                </a:tc>
                <a:tc>
                  <a:txBody>
                    <a:bodyPr/>
                    <a:lstStyle/>
                    <a:p>
                      <a:pPr marL="38100" marR="38100" algn="ctr">
                        <a:lnSpc>
                          <a:spcPts val="1600"/>
                        </a:lnSpc>
                        <a:spcBef>
                          <a:spcPts val="0"/>
                        </a:spcBef>
                        <a:spcAft>
                          <a:spcPts val="0"/>
                        </a:spcAft>
                      </a:pPr>
                      <a:r>
                        <a:rPr lang="en-US" sz="1800" dirty="0">
                          <a:solidFill>
                            <a:srgbClr val="010205"/>
                          </a:solidFill>
                          <a:effectLst/>
                          <a:latin typeface="Arial" panose="020B0604020202020204" pitchFamily="34" charset="0"/>
                          <a:ea typeface="Calibri" panose="020F0502020204030204" pitchFamily="34" charset="0"/>
                        </a:rPr>
                        <a:t>4%</a:t>
                      </a:r>
                      <a:endParaRPr lang="en-US" sz="1800" dirty="0">
                        <a:effectLst/>
                        <a:latin typeface="Calibri" panose="020F0502020204030204" pitchFamily="34" charset="0"/>
                        <a:ea typeface="Calibri" panose="020F0502020204030204" pitchFamily="34" charset="0"/>
                      </a:endParaRPr>
                    </a:p>
                  </a:txBody>
                  <a:tcPr marL="0" marR="0" marT="0" marB="0" anchor="ctr"/>
                </a:tc>
                <a:extLst>
                  <a:ext uri="{0D108BD9-81ED-4DB2-BD59-A6C34878D82A}">
                    <a16:rowId xmlns="" xmlns:a16="http://schemas.microsoft.com/office/drawing/2014/main" val="10007"/>
                  </a:ext>
                </a:extLst>
              </a:tr>
              <a:tr h="307794">
                <a:tc>
                  <a:txBody>
                    <a:bodyPr/>
                    <a:lstStyle/>
                    <a:p>
                      <a:pPr algn="l" fontAlgn="b"/>
                      <a:r>
                        <a:rPr lang="en-US" sz="1800" u="none" strike="noStrike">
                          <a:effectLst/>
                        </a:rPr>
                        <a:t>$5001 to $6000 Unmet Need</a:t>
                      </a:r>
                      <a:endParaRPr lang="en-US" sz="1800" b="1" i="0" u="none" strike="noStrike">
                        <a:solidFill>
                          <a:srgbClr val="000000"/>
                        </a:solidFill>
                        <a:effectLst/>
                        <a:latin typeface="Calibri"/>
                      </a:endParaRPr>
                    </a:p>
                  </a:txBody>
                  <a:tcPr marL="11749" marR="11749" marT="9525" marB="0" anchor="b"/>
                </a:tc>
                <a:tc>
                  <a:txBody>
                    <a:bodyPr/>
                    <a:lstStyle/>
                    <a:p>
                      <a:pPr marL="38100" marR="38100" algn="r">
                        <a:lnSpc>
                          <a:spcPts val="1600"/>
                        </a:lnSpc>
                        <a:spcBef>
                          <a:spcPts val="0"/>
                        </a:spcBef>
                        <a:spcAft>
                          <a:spcPts val="0"/>
                        </a:spcAft>
                      </a:pPr>
                      <a:r>
                        <a:rPr lang="en-US" sz="1800" dirty="0">
                          <a:solidFill>
                            <a:srgbClr val="010205"/>
                          </a:solidFill>
                          <a:effectLst/>
                          <a:latin typeface="Arial" panose="020B0604020202020204" pitchFamily="34" charset="0"/>
                          <a:ea typeface="Calibri" panose="020F0502020204030204" pitchFamily="34" charset="0"/>
                        </a:rPr>
                        <a:t>802</a:t>
                      </a:r>
                      <a:endParaRPr lang="en-US" sz="1800" dirty="0">
                        <a:effectLst/>
                        <a:latin typeface="Calibri" panose="020F0502020204030204" pitchFamily="34" charset="0"/>
                        <a:ea typeface="Calibri" panose="020F0502020204030204" pitchFamily="34" charset="0"/>
                      </a:endParaRPr>
                    </a:p>
                  </a:txBody>
                  <a:tcPr marL="0" marR="0" marT="0" marB="0" anchor="ctr"/>
                </a:tc>
                <a:tc>
                  <a:txBody>
                    <a:bodyPr/>
                    <a:lstStyle/>
                    <a:p>
                      <a:pPr marL="38100" marR="38100" algn="ctr">
                        <a:lnSpc>
                          <a:spcPts val="1600"/>
                        </a:lnSpc>
                        <a:spcBef>
                          <a:spcPts val="0"/>
                        </a:spcBef>
                        <a:spcAft>
                          <a:spcPts val="0"/>
                        </a:spcAft>
                      </a:pPr>
                      <a:r>
                        <a:rPr lang="en-US" sz="1800" dirty="0">
                          <a:solidFill>
                            <a:srgbClr val="010205"/>
                          </a:solidFill>
                          <a:effectLst/>
                          <a:latin typeface="Arial" panose="020B0604020202020204" pitchFamily="34" charset="0"/>
                          <a:ea typeface="Calibri" panose="020F0502020204030204" pitchFamily="34" charset="0"/>
                        </a:rPr>
                        <a:t>4%</a:t>
                      </a:r>
                      <a:endParaRPr lang="en-US" sz="1800" dirty="0">
                        <a:effectLst/>
                        <a:latin typeface="Calibri" panose="020F0502020204030204" pitchFamily="34" charset="0"/>
                        <a:ea typeface="Calibri" panose="020F0502020204030204" pitchFamily="34" charset="0"/>
                      </a:endParaRPr>
                    </a:p>
                  </a:txBody>
                  <a:tcPr marL="0" marR="0" marT="0" marB="0" anchor="ctr"/>
                </a:tc>
                <a:extLst>
                  <a:ext uri="{0D108BD9-81ED-4DB2-BD59-A6C34878D82A}">
                    <a16:rowId xmlns="" xmlns:a16="http://schemas.microsoft.com/office/drawing/2014/main" val="10008"/>
                  </a:ext>
                </a:extLst>
              </a:tr>
              <a:tr h="307794">
                <a:tc>
                  <a:txBody>
                    <a:bodyPr/>
                    <a:lstStyle/>
                    <a:p>
                      <a:pPr algn="l" fontAlgn="b"/>
                      <a:r>
                        <a:rPr lang="en-US" sz="1800" u="none" strike="noStrike">
                          <a:effectLst/>
                        </a:rPr>
                        <a:t>$6001 to $7000 Unmet Need</a:t>
                      </a:r>
                      <a:endParaRPr lang="en-US" sz="1800" b="1" i="0" u="none" strike="noStrike">
                        <a:solidFill>
                          <a:srgbClr val="000000"/>
                        </a:solidFill>
                        <a:effectLst/>
                        <a:latin typeface="Calibri"/>
                      </a:endParaRPr>
                    </a:p>
                  </a:txBody>
                  <a:tcPr marL="11749" marR="11749" marT="9525" marB="0" anchor="b"/>
                </a:tc>
                <a:tc>
                  <a:txBody>
                    <a:bodyPr/>
                    <a:lstStyle/>
                    <a:p>
                      <a:pPr marL="38100" marR="38100" algn="r">
                        <a:lnSpc>
                          <a:spcPts val="1600"/>
                        </a:lnSpc>
                        <a:spcBef>
                          <a:spcPts val="0"/>
                        </a:spcBef>
                        <a:spcAft>
                          <a:spcPts val="0"/>
                        </a:spcAft>
                      </a:pPr>
                      <a:r>
                        <a:rPr lang="en-US" sz="1800" dirty="0">
                          <a:solidFill>
                            <a:srgbClr val="010205"/>
                          </a:solidFill>
                          <a:effectLst/>
                          <a:latin typeface="Arial" panose="020B0604020202020204" pitchFamily="34" charset="0"/>
                          <a:ea typeface="Calibri" panose="020F0502020204030204" pitchFamily="34" charset="0"/>
                        </a:rPr>
                        <a:t>880</a:t>
                      </a:r>
                      <a:endParaRPr lang="en-US" sz="1800" dirty="0">
                        <a:effectLst/>
                        <a:latin typeface="Calibri" panose="020F0502020204030204" pitchFamily="34" charset="0"/>
                        <a:ea typeface="Calibri" panose="020F0502020204030204" pitchFamily="34" charset="0"/>
                      </a:endParaRPr>
                    </a:p>
                  </a:txBody>
                  <a:tcPr marL="0" marR="0" marT="0" marB="0" anchor="ctr"/>
                </a:tc>
                <a:tc>
                  <a:txBody>
                    <a:bodyPr/>
                    <a:lstStyle/>
                    <a:p>
                      <a:pPr marL="38100" marR="38100" algn="ctr">
                        <a:lnSpc>
                          <a:spcPts val="1600"/>
                        </a:lnSpc>
                        <a:spcBef>
                          <a:spcPts val="0"/>
                        </a:spcBef>
                        <a:spcAft>
                          <a:spcPts val="0"/>
                        </a:spcAft>
                      </a:pPr>
                      <a:r>
                        <a:rPr lang="en-US" sz="1800" dirty="0">
                          <a:solidFill>
                            <a:srgbClr val="010205"/>
                          </a:solidFill>
                          <a:effectLst/>
                          <a:latin typeface="Arial" panose="020B0604020202020204" pitchFamily="34" charset="0"/>
                          <a:ea typeface="Calibri" panose="020F0502020204030204" pitchFamily="34" charset="0"/>
                        </a:rPr>
                        <a:t>4%</a:t>
                      </a:r>
                      <a:endParaRPr lang="en-US" sz="1800" dirty="0">
                        <a:effectLst/>
                        <a:latin typeface="Calibri" panose="020F0502020204030204" pitchFamily="34" charset="0"/>
                        <a:ea typeface="Calibri" panose="020F0502020204030204" pitchFamily="34" charset="0"/>
                      </a:endParaRPr>
                    </a:p>
                  </a:txBody>
                  <a:tcPr marL="0" marR="0" marT="0" marB="0" anchor="ctr"/>
                </a:tc>
                <a:extLst>
                  <a:ext uri="{0D108BD9-81ED-4DB2-BD59-A6C34878D82A}">
                    <a16:rowId xmlns="" xmlns:a16="http://schemas.microsoft.com/office/drawing/2014/main" val="10009"/>
                  </a:ext>
                </a:extLst>
              </a:tr>
              <a:tr h="307794">
                <a:tc>
                  <a:txBody>
                    <a:bodyPr/>
                    <a:lstStyle/>
                    <a:p>
                      <a:pPr algn="l" fontAlgn="b"/>
                      <a:r>
                        <a:rPr lang="en-US" sz="1800" u="none" strike="noStrike" dirty="0">
                          <a:effectLst/>
                        </a:rPr>
                        <a:t>$7001 to $8000 Unmet Need</a:t>
                      </a:r>
                      <a:endParaRPr lang="en-US" sz="1800" b="1" i="0" u="none" strike="noStrike" dirty="0">
                        <a:solidFill>
                          <a:srgbClr val="000000"/>
                        </a:solidFill>
                        <a:effectLst/>
                        <a:latin typeface="Calibri"/>
                      </a:endParaRPr>
                    </a:p>
                  </a:txBody>
                  <a:tcPr marL="11749" marR="11749" marT="9525" marB="0" anchor="b"/>
                </a:tc>
                <a:tc>
                  <a:txBody>
                    <a:bodyPr/>
                    <a:lstStyle/>
                    <a:p>
                      <a:pPr marL="38100" marR="38100" algn="r">
                        <a:lnSpc>
                          <a:spcPts val="1600"/>
                        </a:lnSpc>
                        <a:spcBef>
                          <a:spcPts val="0"/>
                        </a:spcBef>
                        <a:spcAft>
                          <a:spcPts val="0"/>
                        </a:spcAft>
                      </a:pPr>
                      <a:r>
                        <a:rPr lang="en-US" sz="1800" dirty="0">
                          <a:solidFill>
                            <a:srgbClr val="010205"/>
                          </a:solidFill>
                          <a:effectLst/>
                          <a:latin typeface="Arial" panose="020B0604020202020204" pitchFamily="34" charset="0"/>
                          <a:ea typeface="Calibri" panose="020F0502020204030204" pitchFamily="34" charset="0"/>
                        </a:rPr>
                        <a:t>701</a:t>
                      </a:r>
                      <a:endParaRPr lang="en-US" sz="1800" dirty="0">
                        <a:effectLst/>
                        <a:latin typeface="Calibri" panose="020F0502020204030204" pitchFamily="34" charset="0"/>
                        <a:ea typeface="Calibri" panose="020F0502020204030204" pitchFamily="34" charset="0"/>
                      </a:endParaRPr>
                    </a:p>
                  </a:txBody>
                  <a:tcPr marL="0" marR="0" marT="0" marB="0" anchor="ctr"/>
                </a:tc>
                <a:tc>
                  <a:txBody>
                    <a:bodyPr/>
                    <a:lstStyle/>
                    <a:p>
                      <a:pPr marL="38100" marR="38100" algn="ctr">
                        <a:lnSpc>
                          <a:spcPts val="1600"/>
                        </a:lnSpc>
                        <a:spcBef>
                          <a:spcPts val="0"/>
                        </a:spcBef>
                        <a:spcAft>
                          <a:spcPts val="0"/>
                        </a:spcAft>
                      </a:pPr>
                      <a:r>
                        <a:rPr lang="en-US" sz="1800" dirty="0">
                          <a:solidFill>
                            <a:srgbClr val="010205"/>
                          </a:solidFill>
                          <a:effectLst/>
                          <a:latin typeface="Arial" panose="020B0604020202020204" pitchFamily="34" charset="0"/>
                          <a:ea typeface="Calibri" panose="020F0502020204030204" pitchFamily="34" charset="0"/>
                        </a:rPr>
                        <a:t>4%</a:t>
                      </a:r>
                      <a:endParaRPr lang="en-US" sz="1800" dirty="0">
                        <a:effectLst/>
                        <a:latin typeface="Calibri" panose="020F0502020204030204" pitchFamily="34" charset="0"/>
                        <a:ea typeface="Calibri" panose="020F0502020204030204" pitchFamily="34" charset="0"/>
                      </a:endParaRPr>
                    </a:p>
                  </a:txBody>
                  <a:tcPr marL="0" marR="0" marT="0" marB="0" anchor="ctr"/>
                </a:tc>
                <a:extLst>
                  <a:ext uri="{0D108BD9-81ED-4DB2-BD59-A6C34878D82A}">
                    <a16:rowId xmlns="" xmlns:a16="http://schemas.microsoft.com/office/drawing/2014/main" val="10010"/>
                  </a:ext>
                </a:extLst>
              </a:tr>
              <a:tr h="307794">
                <a:tc>
                  <a:txBody>
                    <a:bodyPr/>
                    <a:lstStyle/>
                    <a:p>
                      <a:pPr algn="l" fontAlgn="b"/>
                      <a:r>
                        <a:rPr lang="en-US" sz="1800" u="none" strike="noStrike">
                          <a:effectLst/>
                        </a:rPr>
                        <a:t>$8001 to $9000 Unmet Need</a:t>
                      </a:r>
                      <a:endParaRPr lang="en-US" sz="1800" b="1" i="0" u="none" strike="noStrike">
                        <a:solidFill>
                          <a:srgbClr val="000000"/>
                        </a:solidFill>
                        <a:effectLst/>
                        <a:latin typeface="Calibri"/>
                      </a:endParaRPr>
                    </a:p>
                  </a:txBody>
                  <a:tcPr marL="11749" marR="11749" marT="9525" marB="0" anchor="b"/>
                </a:tc>
                <a:tc>
                  <a:txBody>
                    <a:bodyPr/>
                    <a:lstStyle/>
                    <a:p>
                      <a:pPr marL="38100" marR="38100" algn="r">
                        <a:lnSpc>
                          <a:spcPts val="1600"/>
                        </a:lnSpc>
                        <a:spcBef>
                          <a:spcPts val="0"/>
                        </a:spcBef>
                        <a:spcAft>
                          <a:spcPts val="0"/>
                        </a:spcAft>
                      </a:pPr>
                      <a:r>
                        <a:rPr lang="en-US" sz="1800" dirty="0">
                          <a:solidFill>
                            <a:srgbClr val="010205"/>
                          </a:solidFill>
                          <a:effectLst/>
                          <a:latin typeface="Arial" panose="020B0604020202020204" pitchFamily="34" charset="0"/>
                          <a:ea typeface="Calibri" panose="020F0502020204030204" pitchFamily="34" charset="0"/>
                        </a:rPr>
                        <a:t>623</a:t>
                      </a:r>
                      <a:endParaRPr lang="en-US" sz="1800" dirty="0">
                        <a:effectLst/>
                        <a:latin typeface="Calibri" panose="020F0502020204030204" pitchFamily="34" charset="0"/>
                        <a:ea typeface="Calibri" panose="020F0502020204030204" pitchFamily="34" charset="0"/>
                      </a:endParaRPr>
                    </a:p>
                  </a:txBody>
                  <a:tcPr marL="0" marR="0" marT="0" marB="0" anchor="ctr"/>
                </a:tc>
                <a:tc>
                  <a:txBody>
                    <a:bodyPr/>
                    <a:lstStyle/>
                    <a:p>
                      <a:pPr marL="38100" marR="38100" algn="ctr">
                        <a:lnSpc>
                          <a:spcPts val="1600"/>
                        </a:lnSpc>
                        <a:spcBef>
                          <a:spcPts val="0"/>
                        </a:spcBef>
                        <a:spcAft>
                          <a:spcPts val="0"/>
                        </a:spcAft>
                      </a:pPr>
                      <a:r>
                        <a:rPr lang="en-US" sz="1800" dirty="0">
                          <a:solidFill>
                            <a:srgbClr val="010205"/>
                          </a:solidFill>
                          <a:effectLst/>
                          <a:latin typeface="Arial" panose="020B0604020202020204" pitchFamily="34" charset="0"/>
                          <a:ea typeface="Calibri" panose="020F0502020204030204" pitchFamily="34" charset="0"/>
                        </a:rPr>
                        <a:t>3%</a:t>
                      </a:r>
                      <a:endParaRPr lang="en-US" sz="1800" dirty="0">
                        <a:effectLst/>
                        <a:latin typeface="Calibri" panose="020F0502020204030204" pitchFamily="34" charset="0"/>
                        <a:ea typeface="Calibri" panose="020F0502020204030204" pitchFamily="34" charset="0"/>
                      </a:endParaRPr>
                    </a:p>
                  </a:txBody>
                  <a:tcPr marL="0" marR="0" marT="0" marB="0" anchor="ctr"/>
                </a:tc>
                <a:extLst>
                  <a:ext uri="{0D108BD9-81ED-4DB2-BD59-A6C34878D82A}">
                    <a16:rowId xmlns="" xmlns:a16="http://schemas.microsoft.com/office/drawing/2014/main" val="10011"/>
                  </a:ext>
                </a:extLst>
              </a:tr>
              <a:tr h="307794">
                <a:tc>
                  <a:txBody>
                    <a:bodyPr/>
                    <a:lstStyle/>
                    <a:p>
                      <a:pPr algn="l" fontAlgn="b"/>
                      <a:r>
                        <a:rPr lang="en-US" sz="1800" u="none" strike="noStrike">
                          <a:effectLst/>
                        </a:rPr>
                        <a:t>$9001 to $10,000 Unmet Need</a:t>
                      </a:r>
                      <a:endParaRPr lang="en-US" sz="1800" b="1" i="0" u="none" strike="noStrike">
                        <a:solidFill>
                          <a:srgbClr val="000000"/>
                        </a:solidFill>
                        <a:effectLst/>
                        <a:latin typeface="Calibri"/>
                      </a:endParaRPr>
                    </a:p>
                  </a:txBody>
                  <a:tcPr marL="11749" marR="11749" marT="9525" marB="0" anchor="b"/>
                </a:tc>
                <a:tc>
                  <a:txBody>
                    <a:bodyPr/>
                    <a:lstStyle/>
                    <a:p>
                      <a:pPr marL="38100" marR="38100" algn="r">
                        <a:lnSpc>
                          <a:spcPts val="1600"/>
                        </a:lnSpc>
                        <a:spcBef>
                          <a:spcPts val="0"/>
                        </a:spcBef>
                        <a:spcAft>
                          <a:spcPts val="0"/>
                        </a:spcAft>
                      </a:pPr>
                      <a:r>
                        <a:rPr lang="en-US" sz="1800" dirty="0">
                          <a:solidFill>
                            <a:srgbClr val="010205"/>
                          </a:solidFill>
                          <a:effectLst/>
                          <a:latin typeface="Arial" panose="020B0604020202020204" pitchFamily="34" charset="0"/>
                          <a:ea typeface="Calibri" panose="020F0502020204030204" pitchFamily="34" charset="0"/>
                        </a:rPr>
                        <a:t>511</a:t>
                      </a:r>
                      <a:endParaRPr lang="en-US" sz="1800" dirty="0">
                        <a:effectLst/>
                        <a:latin typeface="Calibri" panose="020F0502020204030204" pitchFamily="34" charset="0"/>
                        <a:ea typeface="Calibri" panose="020F0502020204030204" pitchFamily="34" charset="0"/>
                      </a:endParaRPr>
                    </a:p>
                  </a:txBody>
                  <a:tcPr marL="0" marR="0" marT="0" marB="0" anchor="ctr"/>
                </a:tc>
                <a:tc>
                  <a:txBody>
                    <a:bodyPr/>
                    <a:lstStyle/>
                    <a:p>
                      <a:pPr marL="38100" marR="38100" algn="ctr">
                        <a:lnSpc>
                          <a:spcPts val="1600"/>
                        </a:lnSpc>
                        <a:spcBef>
                          <a:spcPts val="0"/>
                        </a:spcBef>
                        <a:spcAft>
                          <a:spcPts val="0"/>
                        </a:spcAft>
                      </a:pPr>
                      <a:r>
                        <a:rPr lang="en-US" sz="1800" dirty="0">
                          <a:solidFill>
                            <a:srgbClr val="010205"/>
                          </a:solidFill>
                          <a:effectLst/>
                          <a:latin typeface="Arial" panose="020B0604020202020204" pitchFamily="34" charset="0"/>
                          <a:ea typeface="Calibri" panose="020F0502020204030204" pitchFamily="34" charset="0"/>
                        </a:rPr>
                        <a:t>3%</a:t>
                      </a:r>
                      <a:endParaRPr lang="en-US" sz="1800" dirty="0">
                        <a:effectLst/>
                        <a:latin typeface="Calibri" panose="020F0502020204030204" pitchFamily="34" charset="0"/>
                        <a:ea typeface="Calibri" panose="020F0502020204030204" pitchFamily="34" charset="0"/>
                      </a:endParaRPr>
                    </a:p>
                  </a:txBody>
                  <a:tcPr marL="0" marR="0" marT="0" marB="0" anchor="ctr"/>
                </a:tc>
                <a:extLst>
                  <a:ext uri="{0D108BD9-81ED-4DB2-BD59-A6C34878D82A}">
                    <a16:rowId xmlns="" xmlns:a16="http://schemas.microsoft.com/office/drawing/2014/main" val="10012"/>
                  </a:ext>
                </a:extLst>
              </a:tr>
              <a:tr h="307794">
                <a:tc>
                  <a:txBody>
                    <a:bodyPr/>
                    <a:lstStyle/>
                    <a:p>
                      <a:pPr algn="l" fontAlgn="b"/>
                      <a:r>
                        <a:rPr lang="en-US" sz="1800" u="none" strike="noStrike" dirty="0">
                          <a:effectLst/>
                        </a:rPr>
                        <a:t>More Than $10,000 Unmet Need</a:t>
                      </a:r>
                      <a:endParaRPr lang="en-US" sz="1800" b="1" i="0" u="none" strike="noStrike" dirty="0">
                        <a:solidFill>
                          <a:srgbClr val="000000"/>
                        </a:solidFill>
                        <a:effectLst/>
                        <a:latin typeface="Calibri"/>
                      </a:endParaRPr>
                    </a:p>
                  </a:txBody>
                  <a:tcPr marL="11749" marR="11749" marT="9525" marB="0" anchor="b"/>
                </a:tc>
                <a:tc>
                  <a:txBody>
                    <a:bodyPr/>
                    <a:lstStyle/>
                    <a:p>
                      <a:pPr marL="38100" marR="38100" algn="r">
                        <a:lnSpc>
                          <a:spcPts val="1600"/>
                        </a:lnSpc>
                        <a:spcBef>
                          <a:spcPts val="0"/>
                        </a:spcBef>
                        <a:spcAft>
                          <a:spcPts val="0"/>
                        </a:spcAft>
                      </a:pPr>
                      <a:r>
                        <a:rPr lang="en-US" sz="1800" dirty="0">
                          <a:solidFill>
                            <a:srgbClr val="010205"/>
                          </a:solidFill>
                          <a:effectLst/>
                          <a:latin typeface="Arial" panose="020B0604020202020204" pitchFamily="34" charset="0"/>
                          <a:ea typeface="Calibri" panose="020F0502020204030204" pitchFamily="34" charset="0"/>
                        </a:rPr>
                        <a:t>3196</a:t>
                      </a:r>
                      <a:endParaRPr lang="en-US" sz="1800" dirty="0">
                        <a:effectLst/>
                        <a:latin typeface="Calibri" panose="020F0502020204030204" pitchFamily="34" charset="0"/>
                        <a:ea typeface="Calibri" panose="020F0502020204030204" pitchFamily="34" charset="0"/>
                      </a:endParaRPr>
                    </a:p>
                  </a:txBody>
                  <a:tcPr marL="0" marR="0" marT="0" marB="0" anchor="ctr"/>
                </a:tc>
                <a:tc>
                  <a:txBody>
                    <a:bodyPr/>
                    <a:lstStyle/>
                    <a:p>
                      <a:pPr marL="38100" marR="38100" algn="ctr">
                        <a:lnSpc>
                          <a:spcPts val="1600"/>
                        </a:lnSpc>
                        <a:spcBef>
                          <a:spcPts val="0"/>
                        </a:spcBef>
                        <a:spcAft>
                          <a:spcPts val="0"/>
                        </a:spcAft>
                      </a:pPr>
                      <a:r>
                        <a:rPr lang="en-US" sz="1800" dirty="0">
                          <a:solidFill>
                            <a:srgbClr val="010205"/>
                          </a:solidFill>
                          <a:effectLst/>
                          <a:latin typeface="Arial" panose="020B0604020202020204" pitchFamily="34" charset="0"/>
                          <a:ea typeface="Calibri" panose="020F0502020204030204" pitchFamily="34" charset="0"/>
                        </a:rPr>
                        <a:t>16%</a:t>
                      </a:r>
                      <a:endParaRPr lang="en-US" sz="1800" dirty="0">
                        <a:effectLst/>
                        <a:latin typeface="Calibri" panose="020F0502020204030204" pitchFamily="34" charset="0"/>
                        <a:ea typeface="Calibri" panose="020F0502020204030204" pitchFamily="34" charset="0"/>
                      </a:endParaRPr>
                    </a:p>
                  </a:txBody>
                  <a:tcPr marL="0" marR="0" marT="0" marB="0" anchor="ctr"/>
                </a:tc>
                <a:extLst>
                  <a:ext uri="{0D108BD9-81ED-4DB2-BD59-A6C34878D82A}">
                    <a16:rowId xmlns="" xmlns:a16="http://schemas.microsoft.com/office/drawing/2014/main" val="10013"/>
                  </a:ext>
                </a:extLst>
              </a:tr>
              <a:tr h="307794">
                <a:tc>
                  <a:txBody>
                    <a:bodyPr/>
                    <a:lstStyle/>
                    <a:p>
                      <a:pPr algn="l" fontAlgn="b"/>
                      <a:r>
                        <a:rPr lang="en-US" sz="1800" u="none" strike="noStrike" dirty="0">
                          <a:effectLst/>
                        </a:rPr>
                        <a:t>Grand Total</a:t>
                      </a:r>
                      <a:endParaRPr lang="en-US" sz="1800" b="1" i="0" u="none" strike="noStrike" dirty="0">
                        <a:solidFill>
                          <a:srgbClr val="000000"/>
                        </a:solidFill>
                        <a:effectLst/>
                        <a:latin typeface="Calibri"/>
                      </a:endParaRPr>
                    </a:p>
                  </a:txBody>
                  <a:tcPr marL="11749" marR="11749" marT="9525" marB="0" anchor="b"/>
                </a:tc>
                <a:tc>
                  <a:txBody>
                    <a:bodyPr/>
                    <a:lstStyle/>
                    <a:p>
                      <a:pPr marL="38100" marR="38100" algn="r">
                        <a:lnSpc>
                          <a:spcPts val="1600"/>
                        </a:lnSpc>
                        <a:spcBef>
                          <a:spcPts val="0"/>
                        </a:spcBef>
                        <a:spcAft>
                          <a:spcPts val="0"/>
                        </a:spcAft>
                      </a:pPr>
                      <a:r>
                        <a:rPr lang="en-US" sz="1800" dirty="0">
                          <a:solidFill>
                            <a:srgbClr val="010205"/>
                          </a:solidFill>
                          <a:effectLst/>
                          <a:latin typeface="Arial" panose="020B0604020202020204" pitchFamily="34" charset="0"/>
                          <a:ea typeface="Calibri" panose="020F0502020204030204" pitchFamily="34" charset="0"/>
                        </a:rPr>
                        <a:t>19582</a:t>
                      </a:r>
                      <a:endParaRPr lang="en-US" sz="1800" dirty="0">
                        <a:effectLst/>
                        <a:latin typeface="Calibri" panose="020F0502020204030204" pitchFamily="34" charset="0"/>
                        <a:ea typeface="Calibri" panose="020F0502020204030204" pitchFamily="34" charset="0"/>
                      </a:endParaRPr>
                    </a:p>
                  </a:txBody>
                  <a:tcPr marL="0" marR="0" marT="0" marB="0" anchor="ctr"/>
                </a:tc>
                <a:tc>
                  <a:txBody>
                    <a:bodyPr/>
                    <a:lstStyle/>
                    <a:p>
                      <a:pPr marL="38100" marR="38100" algn="ctr">
                        <a:lnSpc>
                          <a:spcPts val="1600"/>
                        </a:lnSpc>
                        <a:spcBef>
                          <a:spcPts val="0"/>
                        </a:spcBef>
                        <a:spcAft>
                          <a:spcPts val="0"/>
                        </a:spcAft>
                      </a:pPr>
                      <a:r>
                        <a:rPr lang="en-US" sz="1800" dirty="0">
                          <a:solidFill>
                            <a:srgbClr val="010205"/>
                          </a:solidFill>
                          <a:effectLst/>
                          <a:latin typeface="Arial" panose="020B0604020202020204" pitchFamily="34" charset="0"/>
                          <a:ea typeface="Calibri" panose="020F0502020204030204" pitchFamily="34" charset="0"/>
                        </a:rPr>
                        <a:t>100%</a:t>
                      </a:r>
                      <a:endParaRPr lang="en-US" sz="1800" dirty="0">
                        <a:effectLst/>
                        <a:latin typeface="Calibri" panose="020F0502020204030204" pitchFamily="34" charset="0"/>
                        <a:ea typeface="Calibri" panose="020F0502020204030204" pitchFamily="34" charset="0"/>
                      </a:endParaRPr>
                    </a:p>
                  </a:txBody>
                  <a:tcPr marL="0" marR="0" marT="0" marB="0" anchor="ctr"/>
                </a:tc>
                <a:extLst>
                  <a:ext uri="{0D108BD9-81ED-4DB2-BD59-A6C34878D82A}">
                    <a16:rowId xmlns="" xmlns:a16="http://schemas.microsoft.com/office/drawing/2014/main" val="10014"/>
                  </a:ext>
                </a:extLst>
              </a:tr>
            </a:tbl>
          </a:graphicData>
        </a:graphic>
      </p:graphicFrame>
      <p:sp>
        <p:nvSpPr>
          <p:cNvPr id="5" name="Slide Number Placeholder 4"/>
          <p:cNvSpPr>
            <a:spLocks noGrp="1"/>
          </p:cNvSpPr>
          <p:nvPr>
            <p:ph type="sldNum" sz="quarter" idx="4294967295"/>
          </p:nvPr>
        </p:nvSpPr>
        <p:spPr>
          <a:xfrm>
            <a:off x="11372850" y="6473825"/>
            <a:ext cx="819150" cy="365125"/>
          </a:xfrm>
          <a:prstGeom prst="rect">
            <a:avLst/>
          </a:prstGeom>
        </p:spPr>
        <p:txBody>
          <a:bodyPr/>
          <a:lstStyle/>
          <a:p>
            <a:fld id="{A2CEE53A-19EC-654D-82C1-D215F6FEFF18}" type="slidenum">
              <a:rPr lang="en-US" smtClean="0">
                <a:solidFill>
                  <a:srgbClr val="66080F"/>
                </a:solidFill>
              </a:rPr>
              <a:pPr/>
              <a:t>11</a:t>
            </a:fld>
            <a:endParaRPr lang="en-US" dirty="0">
              <a:solidFill>
                <a:srgbClr val="66080F"/>
              </a:solidFill>
            </a:endParaRPr>
          </a:p>
        </p:txBody>
      </p:sp>
      <p:sp>
        <p:nvSpPr>
          <p:cNvPr id="2" name="TextBox 1"/>
          <p:cNvSpPr txBox="1"/>
          <p:nvPr/>
        </p:nvSpPr>
        <p:spPr>
          <a:xfrm>
            <a:off x="7149474" y="5682376"/>
            <a:ext cx="4034442" cy="369332"/>
          </a:xfrm>
          <a:prstGeom prst="rect">
            <a:avLst/>
          </a:prstGeom>
          <a:noFill/>
        </p:spPr>
        <p:txBody>
          <a:bodyPr wrap="square" rtlCol="0">
            <a:spAutoFit/>
          </a:bodyPr>
          <a:lstStyle/>
          <a:p>
            <a:r>
              <a:rPr lang="en-US" b="1" i="1" dirty="0"/>
              <a:t>* 5911 students with unmet need &gt; $6K</a:t>
            </a:r>
          </a:p>
        </p:txBody>
      </p:sp>
    </p:spTree>
    <p:extLst>
      <p:ext uri="{BB962C8B-B14F-4D97-AF65-F5344CB8AC3E}">
        <p14:creationId xmlns:p14="http://schemas.microsoft.com/office/powerpoint/2010/main" val="40789692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dirty="0" smtClean="0"/>
              <a:t>IUPUI Pell Grant Recipients (SES indicator)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56523404"/>
              </p:ext>
            </p:extLst>
          </p:nvPr>
        </p:nvGraphicFramePr>
        <p:xfrm>
          <a:off x="692150" y="1976438"/>
          <a:ext cx="10687050" cy="41195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500858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dirty="0" smtClean="0">
                <a:solidFill>
                  <a:schemeClr val="tx1"/>
                </a:solidFill>
              </a:rPr>
              <a:t>IUPUI Pell Grant Recipients (SES indicator) </a:t>
            </a:r>
            <a:endParaRPr lang="en-US" dirty="0">
              <a:solidFill>
                <a:schemeClr val="tx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42707874"/>
              </p:ext>
            </p:extLst>
          </p:nvPr>
        </p:nvGraphicFramePr>
        <p:xfrm>
          <a:off x="692150" y="1976438"/>
          <a:ext cx="10687050" cy="41195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338420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3529" y="549453"/>
            <a:ext cx="11370128" cy="638906"/>
          </a:xfrm>
        </p:spPr>
        <p:txBody>
          <a:bodyPr>
            <a:noAutofit/>
          </a:bodyPr>
          <a:lstStyle/>
          <a:p>
            <a:pPr algn="ctr"/>
            <a:r>
              <a:rPr lang="en-US" sz="3500" dirty="0" smtClean="0">
                <a:solidFill>
                  <a:schemeClr val="tx1"/>
                </a:solidFill>
              </a:rPr>
              <a:t>IUPUI Students Who Received a Federal Pell Grant   </a:t>
            </a:r>
            <a:endParaRPr lang="en-US" sz="3500" dirty="0">
              <a:solidFill>
                <a:schemeClr val="tx1"/>
              </a:solidFill>
            </a:endParaRPr>
          </a:p>
        </p:txBody>
      </p:sp>
      <p:sp>
        <p:nvSpPr>
          <p:cNvPr id="3" name="Content Placeholder 2"/>
          <p:cNvSpPr>
            <a:spLocks noGrp="1"/>
          </p:cNvSpPr>
          <p:nvPr>
            <p:ph idx="1"/>
          </p:nvPr>
        </p:nvSpPr>
        <p:spPr>
          <a:xfrm>
            <a:off x="691765" y="1300843"/>
            <a:ext cx="10687459" cy="5067300"/>
          </a:xfrm>
        </p:spPr>
        <p:txBody>
          <a:bodyPr>
            <a:noAutofit/>
          </a:bodyPr>
          <a:lstStyle/>
          <a:p>
            <a:pPr>
              <a:lnSpc>
                <a:spcPct val="100000"/>
              </a:lnSpc>
              <a:spcAft>
                <a:spcPts val="0"/>
              </a:spcAft>
              <a:buClr>
                <a:schemeClr val="tx1"/>
              </a:buClr>
              <a:buFont typeface="Arial" panose="020B0604020202020204" pitchFamily="34" charset="0"/>
              <a:buChar char="•"/>
            </a:pPr>
            <a:r>
              <a:rPr lang="en-US" sz="1500" dirty="0">
                <a:solidFill>
                  <a:schemeClr val="tx1"/>
                </a:solidFill>
              </a:rPr>
              <a:t>Less likely to graduate with High School Academic Honors Diploma. </a:t>
            </a:r>
          </a:p>
          <a:p>
            <a:pPr>
              <a:lnSpc>
                <a:spcPct val="100000"/>
              </a:lnSpc>
              <a:spcAft>
                <a:spcPts val="0"/>
              </a:spcAft>
              <a:buClr>
                <a:schemeClr val="tx1"/>
              </a:buClr>
              <a:buFont typeface="Arial" panose="020B0604020202020204" pitchFamily="34" charset="0"/>
              <a:buChar char="•"/>
            </a:pPr>
            <a:r>
              <a:rPr lang="en-US" sz="1500" dirty="0">
                <a:solidFill>
                  <a:schemeClr val="tx1"/>
                </a:solidFill>
              </a:rPr>
              <a:t>More likely to register for courses late. </a:t>
            </a:r>
          </a:p>
          <a:p>
            <a:pPr>
              <a:lnSpc>
                <a:spcPct val="100000"/>
              </a:lnSpc>
              <a:spcAft>
                <a:spcPts val="0"/>
              </a:spcAft>
              <a:buClr>
                <a:schemeClr val="tx1"/>
              </a:buClr>
              <a:buFont typeface="Arial" panose="020B0604020202020204" pitchFamily="34" charset="0"/>
              <a:buChar char="•"/>
            </a:pPr>
            <a:r>
              <a:rPr lang="en-US" sz="1500" dirty="0">
                <a:solidFill>
                  <a:schemeClr val="tx1"/>
                </a:solidFill>
              </a:rPr>
              <a:t>Less likely to earn AP credit. </a:t>
            </a:r>
          </a:p>
          <a:p>
            <a:pPr>
              <a:lnSpc>
                <a:spcPct val="100000"/>
              </a:lnSpc>
              <a:spcAft>
                <a:spcPts val="0"/>
              </a:spcAft>
              <a:buClr>
                <a:schemeClr val="tx1"/>
              </a:buClr>
              <a:buFont typeface="Arial" panose="020B0604020202020204" pitchFamily="34" charset="0"/>
              <a:buChar char="•"/>
            </a:pPr>
            <a:r>
              <a:rPr lang="en-US" sz="1500" dirty="0">
                <a:solidFill>
                  <a:schemeClr val="tx1"/>
                </a:solidFill>
              </a:rPr>
              <a:t>More likely to test into developmental math.</a:t>
            </a:r>
          </a:p>
          <a:p>
            <a:pPr>
              <a:lnSpc>
                <a:spcPct val="100000"/>
              </a:lnSpc>
              <a:spcAft>
                <a:spcPts val="0"/>
              </a:spcAft>
              <a:buClr>
                <a:schemeClr val="tx1"/>
              </a:buClr>
              <a:buFont typeface="Arial" panose="020B0604020202020204" pitchFamily="34" charset="0"/>
              <a:buChar char="•"/>
            </a:pPr>
            <a:r>
              <a:rPr lang="en-US" sz="1500" dirty="0">
                <a:solidFill>
                  <a:schemeClr val="tx1"/>
                </a:solidFill>
              </a:rPr>
              <a:t>Less likely to enroll in 15 credit hours.</a:t>
            </a:r>
          </a:p>
          <a:p>
            <a:pPr>
              <a:lnSpc>
                <a:spcPct val="100000"/>
              </a:lnSpc>
              <a:spcAft>
                <a:spcPts val="0"/>
              </a:spcAft>
              <a:buClr>
                <a:schemeClr val="tx1"/>
              </a:buClr>
              <a:buFont typeface="Arial" panose="020B0604020202020204" pitchFamily="34" charset="0"/>
              <a:buChar char="•"/>
            </a:pPr>
            <a:r>
              <a:rPr lang="en-US" sz="1500" dirty="0">
                <a:solidFill>
                  <a:schemeClr val="tx1"/>
                </a:solidFill>
              </a:rPr>
              <a:t>More likely to be first-generation.</a:t>
            </a:r>
          </a:p>
          <a:p>
            <a:pPr>
              <a:lnSpc>
                <a:spcPct val="100000"/>
              </a:lnSpc>
              <a:spcAft>
                <a:spcPts val="0"/>
              </a:spcAft>
              <a:buClr>
                <a:schemeClr val="tx1"/>
              </a:buClr>
              <a:buFont typeface="Arial" panose="020B0604020202020204" pitchFamily="34" charset="0"/>
              <a:buChar char="•"/>
            </a:pPr>
            <a:r>
              <a:rPr lang="en-US" sz="1500" dirty="0">
                <a:solidFill>
                  <a:schemeClr val="tx1"/>
                </a:solidFill>
              </a:rPr>
              <a:t>More likely to be in an underrepresented group (African American, Latino/a, Two or More Races</a:t>
            </a:r>
            <a:r>
              <a:rPr lang="en-US" sz="1500" dirty="0" smtClean="0">
                <a:solidFill>
                  <a:schemeClr val="tx1"/>
                </a:solidFill>
              </a:rPr>
              <a:t>), noting 81</a:t>
            </a:r>
            <a:r>
              <a:rPr lang="en-US" sz="1500" dirty="0">
                <a:solidFill>
                  <a:schemeClr val="tx1"/>
                </a:solidFill>
              </a:rPr>
              <a:t>% African American and 68% Latina/o beginners received a Pell Grant.  </a:t>
            </a:r>
          </a:p>
          <a:p>
            <a:pPr>
              <a:lnSpc>
                <a:spcPct val="100000"/>
              </a:lnSpc>
              <a:spcAft>
                <a:spcPts val="0"/>
              </a:spcAft>
              <a:buClr>
                <a:schemeClr val="tx1"/>
              </a:buClr>
              <a:buFont typeface="Arial" panose="020B0604020202020204" pitchFamily="34" charset="0"/>
              <a:buChar char="•"/>
            </a:pPr>
            <a:r>
              <a:rPr lang="en-US" sz="1500" dirty="0">
                <a:solidFill>
                  <a:schemeClr val="tx1"/>
                </a:solidFill>
              </a:rPr>
              <a:t>More external commitments (working off-campus, care for dependents, commuting, taking care of household responsibilities).</a:t>
            </a:r>
          </a:p>
          <a:p>
            <a:pPr>
              <a:lnSpc>
                <a:spcPct val="100000"/>
              </a:lnSpc>
              <a:spcAft>
                <a:spcPts val="0"/>
              </a:spcAft>
              <a:buClr>
                <a:schemeClr val="tx1"/>
              </a:buClr>
              <a:buFont typeface="Arial" panose="020B0604020202020204" pitchFamily="34" charset="0"/>
              <a:buChar char="•"/>
            </a:pPr>
            <a:r>
              <a:rPr lang="en-US" sz="1500" dirty="0">
                <a:solidFill>
                  <a:schemeClr val="tx1"/>
                </a:solidFill>
              </a:rPr>
              <a:t>Less likely to live in campus housing.</a:t>
            </a:r>
          </a:p>
          <a:p>
            <a:pPr>
              <a:lnSpc>
                <a:spcPct val="100000"/>
              </a:lnSpc>
              <a:spcAft>
                <a:spcPts val="0"/>
              </a:spcAft>
              <a:buClr>
                <a:schemeClr val="tx1"/>
              </a:buClr>
              <a:buFont typeface="Arial" panose="020B0604020202020204" pitchFamily="34" charset="0"/>
              <a:buChar char="•"/>
            </a:pPr>
            <a:r>
              <a:rPr lang="en-US" sz="1500" dirty="0">
                <a:solidFill>
                  <a:schemeClr val="tx1"/>
                </a:solidFill>
              </a:rPr>
              <a:t>More likely to rate themselves below average or having low levels of emotional and physical health.</a:t>
            </a:r>
          </a:p>
          <a:p>
            <a:pPr>
              <a:lnSpc>
                <a:spcPct val="100000"/>
              </a:lnSpc>
              <a:spcAft>
                <a:spcPts val="0"/>
              </a:spcAft>
              <a:buClr>
                <a:schemeClr val="tx1"/>
              </a:buClr>
              <a:buFont typeface="Arial" panose="020B0604020202020204" pitchFamily="34" charset="0"/>
              <a:buChar char="•"/>
            </a:pPr>
            <a:r>
              <a:rPr lang="en-US" sz="1500" dirty="0">
                <a:solidFill>
                  <a:schemeClr val="tx1"/>
                </a:solidFill>
              </a:rPr>
              <a:t>More likely to expect to experience stress in balancing school with family demands.  </a:t>
            </a:r>
          </a:p>
          <a:p>
            <a:pPr>
              <a:lnSpc>
                <a:spcPct val="100000"/>
              </a:lnSpc>
              <a:spcAft>
                <a:spcPts val="0"/>
              </a:spcAft>
              <a:buClr>
                <a:schemeClr val="tx1"/>
              </a:buClr>
              <a:buFont typeface="Arial" panose="020B0604020202020204" pitchFamily="34" charset="0"/>
              <a:buChar char="•"/>
            </a:pPr>
            <a:r>
              <a:rPr lang="en-US" sz="1500" dirty="0">
                <a:solidFill>
                  <a:schemeClr val="tx1"/>
                </a:solidFill>
              </a:rPr>
              <a:t>More likely to have major or some concerns about ability to finance college education.   </a:t>
            </a:r>
          </a:p>
          <a:p>
            <a:pPr>
              <a:lnSpc>
                <a:spcPct val="100000"/>
              </a:lnSpc>
              <a:spcAft>
                <a:spcPts val="0"/>
              </a:spcAft>
              <a:buClr>
                <a:schemeClr val="tx1"/>
              </a:buClr>
              <a:buFont typeface="Arial" panose="020B0604020202020204" pitchFamily="34" charset="0"/>
              <a:buChar char="•"/>
            </a:pPr>
            <a:r>
              <a:rPr lang="en-US" sz="1500" dirty="0">
                <a:solidFill>
                  <a:schemeClr val="tx1"/>
                </a:solidFill>
              </a:rPr>
              <a:t>Less confidence in academic ability, math skills, and writing skills. </a:t>
            </a:r>
          </a:p>
          <a:p>
            <a:pPr>
              <a:lnSpc>
                <a:spcPct val="100000"/>
              </a:lnSpc>
              <a:spcAft>
                <a:spcPts val="0"/>
              </a:spcAft>
              <a:buClr>
                <a:schemeClr val="tx1"/>
              </a:buClr>
              <a:buFont typeface="Arial" panose="020B0604020202020204" pitchFamily="34" charset="0"/>
              <a:buChar char="•"/>
            </a:pPr>
            <a:r>
              <a:rPr lang="en-US" sz="1500" dirty="0">
                <a:solidFill>
                  <a:schemeClr val="tx1"/>
                </a:solidFill>
              </a:rPr>
              <a:t>Lower rates of academic performance at IUPUI (GPAs</a:t>
            </a:r>
            <a:r>
              <a:rPr lang="en-US" sz="1500" dirty="0" smtClean="0">
                <a:solidFill>
                  <a:schemeClr val="tx1"/>
                </a:solidFill>
              </a:rPr>
              <a:t>).</a:t>
            </a:r>
          </a:p>
          <a:p>
            <a:pPr>
              <a:lnSpc>
                <a:spcPct val="100000"/>
              </a:lnSpc>
              <a:spcAft>
                <a:spcPts val="0"/>
              </a:spcAft>
              <a:buClr>
                <a:schemeClr val="tx1"/>
              </a:buClr>
              <a:buFont typeface="Arial" panose="020B0604020202020204" pitchFamily="34" charset="0"/>
              <a:buChar char="•"/>
            </a:pPr>
            <a:endParaRPr lang="en-US" sz="1500" dirty="0">
              <a:solidFill>
                <a:schemeClr val="tx1"/>
              </a:solidFill>
            </a:endParaRPr>
          </a:p>
          <a:p>
            <a:pPr marL="3657600" lvl="8" indent="0">
              <a:buClr>
                <a:schemeClr val="tx1"/>
              </a:buClr>
              <a:buNone/>
            </a:pPr>
            <a:r>
              <a:rPr lang="en-US" sz="1500" dirty="0" smtClean="0"/>
              <a:t>	Source: IUPUI Institutional Research and Decision Support</a:t>
            </a:r>
            <a:endParaRPr lang="en-US" sz="1500" dirty="0">
              <a:solidFill>
                <a:schemeClr val="tx1"/>
              </a:solidFill>
            </a:endParaRPr>
          </a:p>
        </p:txBody>
      </p:sp>
    </p:spTree>
    <p:extLst>
      <p:ext uri="{BB962C8B-B14F-4D97-AF65-F5344CB8AC3E}">
        <p14:creationId xmlns:p14="http://schemas.microsoft.com/office/powerpoint/2010/main" val="29878315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2774" y="309967"/>
            <a:ext cx="10672521" cy="638906"/>
          </a:xfrm>
        </p:spPr>
        <p:txBody>
          <a:bodyPr>
            <a:normAutofit fontScale="90000"/>
          </a:bodyPr>
          <a:lstStyle/>
          <a:p>
            <a:pPr algn="ctr"/>
            <a:r>
              <a:rPr lang="en-US" dirty="0" smtClean="0"/>
              <a:t>IUPUI Average Net Price by Income Grids: Trending Down</a:t>
            </a:r>
            <a:endParaRPr lang="en-US" dirty="0"/>
          </a:p>
        </p:txBody>
      </p:sp>
      <p:pic>
        <p:nvPicPr>
          <p:cNvPr id="7" name="Content Placeholder 6"/>
          <p:cNvPicPr>
            <a:picLocks noGrp="1" noChangeAspect="1"/>
          </p:cNvPicPr>
          <p:nvPr>
            <p:ph idx="1"/>
          </p:nvPr>
        </p:nvPicPr>
        <p:blipFill>
          <a:blip r:embed="rId2"/>
          <a:stretch>
            <a:fillRect/>
          </a:stretch>
        </p:blipFill>
        <p:spPr>
          <a:xfrm>
            <a:off x="1028700" y="1029730"/>
            <a:ext cx="10091057" cy="5066270"/>
          </a:xfrm>
          <a:prstGeom prst="rect">
            <a:avLst/>
          </a:prstGeom>
        </p:spPr>
      </p:pic>
    </p:spTree>
    <p:extLst>
      <p:ext uri="{BB962C8B-B14F-4D97-AF65-F5344CB8AC3E}">
        <p14:creationId xmlns:p14="http://schemas.microsoft.com/office/powerpoint/2010/main" val="34586954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2643" y="298195"/>
            <a:ext cx="11468100" cy="638906"/>
          </a:xfrm>
        </p:spPr>
        <p:txBody>
          <a:bodyPr>
            <a:noAutofit/>
          </a:bodyPr>
          <a:lstStyle/>
          <a:p>
            <a:pPr algn="ctr"/>
            <a:r>
              <a:rPr lang="en-US" sz="2800" dirty="0">
                <a:solidFill>
                  <a:schemeClr val="tx1"/>
                </a:solidFill>
              </a:rPr>
              <a:t>Five Strategies To Increase Support </a:t>
            </a:r>
            <a:r>
              <a:rPr lang="en-US" sz="2800" dirty="0" smtClean="0">
                <a:solidFill>
                  <a:schemeClr val="tx1"/>
                </a:solidFill>
              </a:rPr>
              <a:t>Of Low-Income </a:t>
            </a:r>
            <a:r>
              <a:rPr lang="en-US" sz="2800" dirty="0">
                <a:solidFill>
                  <a:schemeClr val="tx1"/>
                </a:solidFill>
              </a:rPr>
              <a:t>Students</a:t>
            </a:r>
          </a:p>
        </p:txBody>
      </p:sp>
      <p:sp>
        <p:nvSpPr>
          <p:cNvPr id="3" name="Content Placeholder 2"/>
          <p:cNvSpPr>
            <a:spLocks noGrp="1"/>
          </p:cNvSpPr>
          <p:nvPr>
            <p:ph idx="1"/>
          </p:nvPr>
        </p:nvSpPr>
        <p:spPr>
          <a:xfrm>
            <a:off x="1447801" y="1122829"/>
            <a:ext cx="9726386" cy="5334000"/>
          </a:xfrm>
        </p:spPr>
        <p:txBody>
          <a:bodyPr>
            <a:noAutofit/>
          </a:bodyPr>
          <a:lstStyle/>
          <a:p>
            <a:pPr marL="0" indent="0">
              <a:buClr>
                <a:schemeClr val="tx1"/>
              </a:buClr>
              <a:buNone/>
            </a:pPr>
            <a:r>
              <a:rPr lang="en-US" sz="2400" b="1" dirty="0" smtClean="0"/>
              <a:t>Strategy </a:t>
            </a:r>
            <a:r>
              <a:rPr lang="en-US" sz="2400" b="1" dirty="0"/>
              <a:t>2: Review internal processes and organize supports. </a:t>
            </a:r>
            <a:endParaRPr lang="en-US" sz="2400" b="1" dirty="0" smtClean="0"/>
          </a:p>
          <a:p>
            <a:pPr marL="0" indent="0">
              <a:buClr>
                <a:schemeClr val="tx1"/>
              </a:buClr>
              <a:buNone/>
            </a:pPr>
            <a:r>
              <a:rPr lang="en-US" sz="2400" dirty="0" smtClean="0"/>
              <a:t>Institutional </a:t>
            </a:r>
            <a:r>
              <a:rPr lang="en-US" sz="2400" dirty="0"/>
              <a:t>policies and practices are created to achieve specific outcomes and to address specific conditions. As time passes, however, what was designed to be a resource and/or reasonable process may become ineffective or have unintended negative consequences (academic, financial, or otherwise) on low-income students. While there may be an array of resources and supports for students, institutions can help low-income students overcome practical barriers to completion by reviewing internal processes and organizing supports to better meet their needs. </a:t>
            </a:r>
          </a:p>
        </p:txBody>
      </p:sp>
    </p:spTree>
    <p:extLst>
      <p:ext uri="{BB962C8B-B14F-4D97-AF65-F5344CB8AC3E}">
        <p14:creationId xmlns:p14="http://schemas.microsoft.com/office/powerpoint/2010/main" val="23198538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dirty="0" smtClean="0">
                <a:solidFill>
                  <a:schemeClr val="tx1"/>
                </a:solidFill>
              </a:rPr>
              <a:t>IUPUI Business Process Enhancements</a:t>
            </a:r>
            <a:endParaRPr lang="en-US" dirty="0">
              <a:solidFill>
                <a:schemeClr val="tx1"/>
              </a:solidFill>
            </a:endParaRPr>
          </a:p>
        </p:txBody>
      </p:sp>
      <p:sp>
        <p:nvSpPr>
          <p:cNvPr id="3" name="Content Placeholder 2"/>
          <p:cNvSpPr>
            <a:spLocks noGrp="1"/>
          </p:cNvSpPr>
          <p:nvPr>
            <p:ph idx="1"/>
          </p:nvPr>
        </p:nvSpPr>
        <p:spPr/>
        <p:txBody>
          <a:bodyPr>
            <a:noAutofit/>
          </a:bodyPr>
          <a:lstStyle/>
          <a:p>
            <a:pPr>
              <a:buClr>
                <a:schemeClr val="tx1"/>
              </a:buClr>
              <a:buFont typeface="Arial" panose="020B0604020202020204" pitchFamily="34" charset="0"/>
              <a:buChar char="•"/>
            </a:pPr>
            <a:r>
              <a:rPr lang="en-US" dirty="0">
                <a:solidFill>
                  <a:schemeClr val="tx1"/>
                </a:solidFill>
              </a:rPr>
              <a:t>Students with demonstrated level of financial need can provide a </a:t>
            </a:r>
            <a:r>
              <a:rPr lang="en-US" dirty="0">
                <a:solidFill>
                  <a:schemeClr val="tx1"/>
                </a:solidFill>
                <a:hlinkClick r:id="rId2"/>
              </a:rPr>
              <a:t>Financial Aid Need Summary</a:t>
            </a:r>
            <a:r>
              <a:rPr lang="en-US" dirty="0">
                <a:solidFill>
                  <a:schemeClr val="tx1"/>
                </a:solidFill>
              </a:rPr>
              <a:t> to the Student Health Center to have their provider visit charge reduced to $25. </a:t>
            </a:r>
          </a:p>
          <a:p>
            <a:pPr>
              <a:buClr>
                <a:schemeClr val="tx1"/>
              </a:buClr>
              <a:buFont typeface="Arial" panose="020B0604020202020204" pitchFamily="34" charset="0"/>
              <a:buChar char="•"/>
            </a:pPr>
            <a:r>
              <a:rPr lang="en-US" dirty="0">
                <a:solidFill>
                  <a:schemeClr val="tx1"/>
                </a:solidFill>
              </a:rPr>
              <a:t>Developed way for low income students to accept institutional grants AND accept admissions deposit waiver</a:t>
            </a:r>
          </a:p>
          <a:p>
            <a:pPr>
              <a:buClr>
                <a:schemeClr val="tx1"/>
              </a:buClr>
              <a:buFont typeface="Arial" panose="020B0604020202020204" pitchFamily="34" charset="0"/>
              <a:buChar char="•"/>
            </a:pPr>
            <a:r>
              <a:rPr lang="en-US" dirty="0"/>
              <a:t>Encourage earlier orientation sign up for low income Pledge Grant recipients as a “requirement” of grant to ensure students get into Bridge and assigned to support programming</a:t>
            </a:r>
          </a:p>
          <a:p>
            <a:pPr>
              <a:buClr>
                <a:schemeClr val="tx1"/>
              </a:buClr>
            </a:pPr>
            <a:endParaRPr lang="en-US" sz="2000" dirty="0">
              <a:solidFill>
                <a:schemeClr val="tx1"/>
              </a:solidFill>
            </a:endParaRPr>
          </a:p>
          <a:p>
            <a:pPr>
              <a:buClr>
                <a:schemeClr val="tx1"/>
              </a:buClr>
            </a:pPr>
            <a:endParaRPr lang="en-US" sz="2000" dirty="0">
              <a:solidFill>
                <a:schemeClr val="tx1"/>
              </a:solidFill>
            </a:endParaRPr>
          </a:p>
          <a:p>
            <a:pPr marL="0" indent="0">
              <a:buClr>
                <a:schemeClr val="tx1"/>
              </a:buClr>
              <a:buNone/>
            </a:pPr>
            <a:endParaRPr lang="en-US" sz="2000" dirty="0">
              <a:solidFill>
                <a:schemeClr val="tx1"/>
              </a:solidFill>
            </a:endParaRPr>
          </a:p>
        </p:txBody>
      </p:sp>
    </p:spTree>
    <p:extLst>
      <p:ext uri="{BB962C8B-B14F-4D97-AF65-F5344CB8AC3E}">
        <p14:creationId xmlns:p14="http://schemas.microsoft.com/office/powerpoint/2010/main" val="32401342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2643" y="298195"/>
            <a:ext cx="11468100" cy="638906"/>
          </a:xfrm>
        </p:spPr>
        <p:txBody>
          <a:bodyPr>
            <a:noAutofit/>
          </a:bodyPr>
          <a:lstStyle/>
          <a:p>
            <a:pPr algn="ctr"/>
            <a:r>
              <a:rPr lang="en-US" sz="2800" dirty="0">
                <a:solidFill>
                  <a:schemeClr val="tx1"/>
                </a:solidFill>
              </a:rPr>
              <a:t>Five Strategies To Increase Support </a:t>
            </a:r>
            <a:r>
              <a:rPr lang="en-US" sz="2800" dirty="0" smtClean="0">
                <a:solidFill>
                  <a:schemeClr val="tx1"/>
                </a:solidFill>
              </a:rPr>
              <a:t>Of Low-Income </a:t>
            </a:r>
            <a:r>
              <a:rPr lang="en-US" sz="2800" dirty="0">
                <a:solidFill>
                  <a:schemeClr val="tx1"/>
                </a:solidFill>
              </a:rPr>
              <a:t>Students</a:t>
            </a:r>
          </a:p>
        </p:txBody>
      </p:sp>
      <p:sp>
        <p:nvSpPr>
          <p:cNvPr id="3" name="Content Placeholder 2"/>
          <p:cNvSpPr>
            <a:spLocks noGrp="1"/>
          </p:cNvSpPr>
          <p:nvPr>
            <p:ph idx="1"/>
          </p:nvPr>
        </p:nvSpPr>
        <p:spPr>
          <a:xfrm>
            <a:off x="1371600" y="1084729"/>
            <a:ext cx="9579429" cy="5334000"/>
          </a:xfrm>
        </p:spPr>
        <p:txBody>
          <a:bodyPr>
            <a:normAutofit/>
          </a:bodyPr>
          <a:lstStyle/>
          <a:p>
            <a:pPr marL="0" indent="0">
              <a:buClr>
                <a:schemeClr val="tx1"/>
              </a:buClr>
              <a:buNone/>
            </a:pPr>
            <a:r>
              <a:rPr lang="en-US" sz="2400" b="1" dirty="0" smtClean="0"/>
              <a:t>Strategy </a:t>
            </a:r>
            <a:r>
              <a:rPr lang="en-US" sz="2400" b="1" dirty="0"/>
              <a:t>3: Build internal and external partnerships</a:t>
            </a:r>
            <a:r>
              <a:rPr lang="en-US" sz="2400" dirty="0"/>
              <a:t>. </a:t>
            </a:r>
            <a:endParaRPr lang="en-US" sz="2400" dirty="0" smtClean="0"/>
          </a:p>
          <a:p>
            <a:pPr marL="0" indent="0">
              <a:buClr>
                <a:schemeClr val="tx1"/>
              </a:buClr>
              <a:buNone/>
            </a:pPr>
            <a:r>
              <a:rPr lang="en-US" sz="2400" dirty="0" smtClean="0"/>
              <a:t>Institutions </a:t>
            </a:r>
            <a:r>
              <a:rPr lang="en-US" sz="2400" dirty="0"/>
              <a:t>can leverage and expand their capacity to meet the needs of low-income students by building partnerships to include internal groups—faculty, administrators, staff, students, and alumni; and external organizations with shared missions and commitments. Strengthening these partnerships can benefit students, institutions, and the external </a:t>
            </a:r>
            <a:r>
              <a:rPr lang="en-US" sz="2400" dirty="0" smtClean="0"/>
              <a:t>organizations.</a:t>
            </a:r>
          </a:p>
        </p:txBody>
      </p:sp>
    </p:spTree>
    <p:extLst>
      <p:ext uri="{BB962C8B-B14F-4D97-AF65-F5344CB8AC3E}">
        <p14:creationId xmlns:p14="http://schemas.microsoft.com/office/powerpoint/2010/main" val="42684746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1890" y="544009"/>
            <a:ext cx="10672521" cy="638906"/>
          </a:xfrm>
        </p:spPr>
        <p:txBody>
          <a:bodyPr>
            <a:normAutofit/>
          </a:bodyPr>
          <a:lstStyle/>
          <a:p>
            <a:pPr algn="ctr"/>
            <a:r>
              <a:rPr lang="en-US" dirty="0" smtClean="0">
                <a:solidFill>
                  <a:schemeClr val="tx1"/>
                </a:solidFill>
              </a:rPr>
              <a:t>Partnerships and Activities</a:t>
            </a:r>
            <a:endParaRPr lang="en-US" dirty="0">
              <a:solidFill>
                <a:schemeClr val="tx1"/>
              </a:solidFill>
            </a:endParaRPr>
          </a:p>
        </p:txBody>
      </p:sp>
      <p:sp>
        <p:nvSpPr>
          <p:cNvPr id="3" name="Content Placeholder 2"/>
          <p:cNvSpPr>
            <a:spLocks noGrp="1"/>
          </p:cNvSpPr>
          <p:nvPr>
            <p:ph idx="1"/>
          </p:nvPr>
        </p:nvSpPr>
        <p:spPr>
          <a:xfrm>
            <a:off x="691765" y="1400433"/>
            <a:ext cx="10687459" cy="4695568"/>
          </a:xfrm>
        </p:spPr>
        <p:txBody>
          <a:bodyPr>
            <a:normAutofit fontScale="85000" lnSpcReduction="10000"/>
          </a:bodyPr>
          <a:lstStyle/>
          <a:p>
            <a:pPr>
              <a:buClr>
                <a:schemeClr val="tx1"/>
              </a:buClr>
              <a:buFont typeface="Arial" panose="020B0604020202020204" pitchFamily="34" charset="0"/>
              <a:buChar char="•"/>
            </a:pPr>
            <a:r>
              <a:rPr lang="en-US" sz="2100" dirty="0">
                <a:solidFill>
                  <a:schemeClr val="tx1"/>
                </a:solidFill>
              </a:rPr>
              <a:t>School of Social Work partnership</a:t>
            </a:r>
          </a:p>
          <a:p>
            <a:pPr>
              <a:buClr>
                <a:schemeClr val="tx1"/>
              </a:buClr>
              <a:buFont typeface="Arial" panose="020B0604020202020204" pitchFamily="34" charset="0"/>
              <a:buChar char="•"/>
            </a:pPr>
            <a:r>
              <a:rPr lang="en-US" sz="2100" dirty="0" smtClean="0">
                <a:solidFill>
                  <a:schemeClr val="tx1"/>
                </a:solidFill>
              </a:rPr>
              <a:t>Social </a:t>
            </a:r>
            <a:r>
              <a:rPr lang="en-US" sz="2100" dirty="0">
                <a:solidFill>
                  <a:schemeClr val="tx1"/>
                </a:solidFill>
              </a:rPr>
              <a:t>Work getting student interns into Student Financial Services, 21</a:t>
            </a:r>
            <a:r>
              <a:rPr lang="en-US" sz="2100" baseline="30000" dirty="0">
                <a:solidFill>
                  <a:schemeClr val="tx1"/>
                </a:solidFill>
              </a:rPr>
              <a:t>st</a:t>
            </a:r>
            <a:r>
              <a:rPr lang="en-US" sz="2100" dirty="0">
                <a:solidFill>
                  <a:schemeClr val="tx1"/>
                </a:solidFill>
              </a:rPr>
              <a:t> Century Scholar Support Programs, desire for other areas down the </a:t>
            </a:r>
            <a:r>
              <a:rPr lang="en-US" sz="2100" dirty="0" smtClean="0">
                <a:solidFill>
                  <a:schemeClr val="tx1"/>
                </a:solidFill>
              </a:rPr>
              <a:t>road</a:t>
            </a:r>
          </a:p>
          <a:p>
            <a:pPr>
              <a:buClr>
                <a:schemeClr val="tx1"/>
              </a:buClr>
              <a:buFont typeface="Arial" panose="020B0604020202020204" pitchFamily="34" charset="0"/>
              <a:buChar char="•"/>
            </a:pPr>
            <a:r>
              <a:rPr lang="en-US" sz="2100" dirty="0" smtClean="0">
                <a:solidFill>
                  <a:schemeClr val="tx1"/>
                </a:solidFill>
              </a:rPr>
              <a:t>Social </a:t>
            </a:r>
            <a:r>
              <a:rPr lang="en-US" sz="2100" dirty="0">
                <a:solidFill>
                  <a:schemeClr val="tx1"/>
                </a:solidFill>
              </a:rPr>
              <a:t>Work class assisted in </a:t>
            </a:r>
            <a:r>
              <a:rPr lang="en-US" sz="2100" dirty="0">
                <a:solidFill>
                  <a:schemeClr val="tx1"/>
                </a:solidFill>
                <a:hlinkClick r:id="rId2"/>
              </a:rPr>
              <a:t>https://helpmeROAR.iupui.edu</a:t>
            </a:r>
            <a:r>
              <a:rPr lang="en-US" sz="2100" dirty="0">
                <a:solidFill>
                  <a:schemeClr val="tx1"/>
                </a:solidFill>
              </a:rPr>
              <a:t> website development</a:t>
            </a:r>
          </a:p>
          <a:p>
            <a:pPr>
              <a:buClr>
                <a:schemeClr val="tx1"/>
              </a:buClr>
              <a:buFont typeface="Arial" panose="020B0604020202020204" pitchFamily="34" charset="0"/>
              <a:buChar char="•"/>
            </a:pPr>
            <a:r>
              <a:rPr lang="en-US" sz="2100" dirty="0" smtClean="0">
                <a:solidFill>
                  <a:schemeClr val="tx1"/>
                </a:solidFill>
              </a:rPr>
              <a:t>Office </a:t>
            </a:r>
            <a:r>
              <a:rPr lang="en-US" sz="2100" dirty="0">
                <a:solidFill>
                  <a:schemeClr val="tx1"/>
                </a:solidFill>
              </a:rPr>
              <a:t>of Student Advocacy and Support enhancements (focus on food, housing, clothing insecurity)</a:t>
            </a:r>
          </a:p>
          <a:p>
            <a:pPr>
              <a:buClr>
                <a:schemeClr val="tx1"/>
              </a:buClr>
              <a:buFont typeface="Arial" panose="020B0604020202020204" pitchFamily="34" charset="0"/>
              <a:buChar char="•"/>
            </a:pPr>
            <a:r>
              <a:rPr lang="en-US" sz="2100" dirty="0" smtClean="0">
                <a:solidFill>
                  <a:schemeClr val="tx1"/>
                </a:solidFill>
              </a:rPr>
              <a:t>Campus-wide </a:t>
            </a:r>
            <a:r>
              <a:rPr lang="en-US" sz="2100" dirty="0">
                <a:solidFill>
                  <a:schemeClr val="tx1"/>
                </a:solidFill>
              </a:rPr>
              <a:t>Beyond Financial Aid </a:t>
            </a:r>
            <a:r>
              <a:rPr lang="en-US" sz="2100" dirty="0" smtClean="0">
                <a:solidFill>
                  <a:schemeClr val="tx1"/>
                </a:solidFill>
              </a:rPr>
              <a:t>committee</a:t>
            </a:r>
          </a:p>
          <a:p>
            <a:pPr>
              <a:buClr>
                <a:schemeClr val="tx1"/>
              </a:buClr>
              <a:buFont typeface="Arial" panose="020B0604020202020204" pitchFamily="34" charset="0"/>
              <a:buChar char="•"/>
            </a:pPr>
            <a:r>
              <a:rPr lang="en-US" sz="2100" dirty="0" smtClean="0">
                <a:solidFill>
                  <a:schemeClr val="tx1"/>
                </a:solidFill>
              </a:rPr>
              <a:t>Awareness </a:t>
            </a:r>
            <a:r>
              <a:rPr lang="en-US" sz="2100" dirty="0">
                <a:solidFill>
                  <a:schemeClr val="tx1"/>
                </a:solidFill>
              </a:rPr>
              <a:t>presentations for faculty and </a:t>
            </a:r>
            <a:r>
              <a:rPr lang="en-US" sz="2100" dirty="0" smtClean="0">
                <a:solidFill>
                  <a:schemeClr val="tx1"/>
                </a:solidFill>
              </a:rPr>
              <a:t>staff</a:t>
            </a:r>
          </a:p>
          <a:p>
            <a:pPr>
              <a:buClr>
                <a:schemeClr val="tx1"/>
              </a:buClr>
              <a:buFont typeface="Arial" panose="020B0604020202020204" pitchFamily="34" charset="0"/>
              <a:buChar char="•"/>
            </a:pPr>
            <a:r>
              <a:rPr lang="en-US" sz="2100" dirty="0" smtClean="0">
                <a:solidFill>
                  <a:schemeClr val="tx1"/>
                </a:solidFill>
              </a:rPr>
              <a:t>Newer </a:t>
            </a:r>
            <a:r>
              <a:rPr lang="en-US" sz="2100" dirty="0">
                <a:solidFill>
                  <a:schemeClr val="tx1"/>
                </a:solidFill>
              </a:rPr>
              <a:t>focus on Faculty/Staff/External Partners training and website: </a:t>
            </a:r>
            <a:r>
              <a:rPr lang="en-US" sz="2100" dirty="0">
                <a:solidFill>
                  <a:schemeClr val="tx1"/>
                </a:solidFill>
                <a:hlinkClick r:id="rId3"/>
              </a:rPr>
              <a:t>http://assist.iupui.edu</a:t>
            </a:r>
            <a:endParaRPr lang="en-US" sz="2100" dirty="0">
              <a:solidFill>
                <a:schemeClr val="tx1"/>
              </a:solidFill>
            </a:endParaRPr>
          </a:p>
          <a:p>
            <a:pPr>
              <a:buClr>
                <a:schemeClr val="tx1"/>
              </a:buClr>
              <a:buFont typeface="Arial" panose="020B0604020202020204" pitchFamily="34" charset="0"/>
              <a:buChar char="•"/>
            </a:pPr>
            <a:r>
              <a:rPr lang="en-US" sz="2100" dirty="0" smtClean="0">
                <a:solidFill>
                  <a:schemeClr val="tx1"/>
                </a:solidFill>
              </a:rPr>
              <a:t>City of Indianapolis partnership</a:t>
            </a:r>
          </a:p>
          <a:p>
            <a:pPr>
              <a:buClr>
                <a:schemeClr val="tx1"/>
              </a:buClr>
              <a:buFont typeface="Arial" panose="020B0604020202020204" pitchFamily="34" charset="0"/>
              <a:buChar char="•"/>
            </a:pPr>
            <a:r>
              <a:rPr lang="en-US" sz="2100" dirty="0" smtClean="0">
                <a:solidFill>
                  <a:schemeClr val="tx1"/>
                </a:solidFill>
              </a:rPr>
              <a:t>Other community </a:t>
            </a:r>
            <a:r>
              <a:rPr lang="en-US" sz="2100" dirty="0">
                <a:solidFill>
                  <a:schemeClr val="tx1"/>
                </a:solidFill>
              </a:rPr>
              <a:t>partnerships (We need to do more!)</a:t>
            </a:r>
          </a:p>
          <a:p>
            <a:pPr marL="0" indent="0">
              <a:buNone/>
            </a:pPr>
            <a:endParaRPr lang="en-US" dirty="0"/>
          </a:p>
          <a:p>
            <a:endParaRPr lang="en-US" u="sng" dirty="0" smtClean="0"/>
          </a:p>
          <a:p>
            <a:pPr marL="0" indent="0">
              <a:buNone/>
            </a:pPr>
            <a:endParaRPr lang="en-US" dirty="0"/>
          </a:p>
          <a:p>
            <a:endParaRPr lang="en-US" dirty="0"/>
          </a:p>
        </p:txBody>
      </p:sp>
    </p:spTree>
    <p:extLst>
      <p:ext uri="{BB962C8B-B14F-4D97-AF65-F5344CB8AC3E}">
        <p14:creationId xmlns:p14="http://schemas.microsoft.com/office/powerpoint/2010/main" val="30469180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435" y="223157"/>
            <a:ext cx="11734635" cy="5632311"/>
          </a:xfrm>
          <a:prstGeom prst="rect">
            <a:avLst/>
          </a:prstGeom>
        </p:spPr>
        <p:txBody>
          <a:bodyPr wrap="square">
            <a:spAutoFit/>
          </a:bodyPr>
          <a:lstStyle/>
          <a:p>
            <a:pPr algn="ctr">
              <a:buFont typeface="Arial" charset="0"/>
              <a:buNone/>
            </a:pPr>
            <a:r>
              <a:rPr lang="en-US" altLang="en-US" sz="3600" b="1" dirty="0"/>
              <a:t>Indiana University-Purdue University Indianapolis</a:t>
            </a:r>
          </a:p>
          <a:p>
            <a:pPr algn="ctr">
              <a:buFont typeface="Arial" charset="0"/>
              <a:buNone/>
            </a:pPr>
            <a:r>
              <a:rPr lang="en-US" altLang="en-US" sz="3600" b="1" dirty="0"/>
              <a:t>(IUPUI)</a:t>
            </a:r>
          </a:p>
          <a:p>
            <a:pPr marL="342900" indent="-342900">
              <a:buClr>
                <a:schemeClr val="bg1"/>
              </a:buClr>
              <a:buFont typeface="Arial" panose="020B0604020202020204" pitchFamily="34" charset="0"/>
              <a:buChar char="•"/>
            </a:pPr>
            <a:endParaRPr lang="en-US" altLang="en-US" b="1" dirty="0" smtClean="0"/>
          </a:p>
          <a:p>
            <a:pPr marL="342900" indent="-342900">
              <a:buClr>
                <a:schemeClr val="bg1"/>
              </a:buClr>
              <a:buFont typeface="Arial" panose="020B0604020202020204" pitchFamily="34" charset="0"/>
              <a:buChar char="•"/>
            </a:pPr>
            <a:r>
              <a:rPr lang="en-US" altLang="en-US" b="1" dirty="0"/>
              <a:t>Large Urban Public Research </a:t>
            </a:r>
            <a:r>
              <a:rPr lang="en-US" altLang="en-US" b="1" dirty="0" smtClean="0"/>
              <a:t>University with a student </a:t>
            </a:r>
            <a:r>
              <a:rPr lang="en-US" altLang="en-US" b="1" dirty="0"/>
              <a:t>population of about 30,000 </a:t>
            </a:r>
            <a:r>
              <a:rPr lang="en-US" altLang="en-US" b="1" dirty="0" smtClean="0"/>
              <a:t>students offering </a:t>
            </a:r>
            <a:r>
              <a:rPr lang="en-US" altLang="en-US" b="1" dirty="0"/>
              <a:t>350 degree programs from both Indiana University &amp; Purdue </a:t>
            </a:r>
            <a:r>
              <a:rPr lang="en-US" altLang="en-US" b="1" dirty="0" smtClean="0"/>
              <a:t>University </a:t>
            </a:r>
          </a:p>
          <a:p>
            <a:pPr marL="342900" indent="-342900">
              <a:buClr>
                <a:schemeClr val="bg1"/>
              </a:buClr>
              <a:buFont typeface="Arial" panose="020B0604020202020204" pitchFamily="34" charset="0"/>
              <a:buChar char="•"/>
            </a:pPr>
            <a:endParaRPr lang="en-US" altLang="en-US" b="1" dirty="0"/>
          </a:p>
          <a:p>
            <a:pPr marL="342900" indent="-342900">
              <a:buClr>
                <a:schemeClr val="bg1"/>
              </a:buClr>
              <a:buFont typeface="Arial" panose="020B0604020202020204" pitchFamily="34" charset="0"/>
              <a:buChar char="•"/>
            </a:pPr>
            <a:r>
              <a:rPr lang="en-US" altLang="en-US" b="1" dirty="0" smtClean="0"/>
              <a:t>An Indiana University core campus located in downtown Indianapolis, the 15</a:t>
            </a:r>
            <a:r>
              <a:rPr lang="en-US" altLang="en-US" b="1" baseline="30000" dirty="0" smtClean="0"/>
              <a:t>th</a:t>
            </a:r>
            <a:r>
              <a:rPr lang="en-US" altLang="en-US" b="1" dirty="0" smtClean="0"/>
              <a:t> largest US city and a Super Bowl host</a:t>
            </a:r>
            <a:endParaRPr lang="en-US" altLang="en-US" b="1" dirty="0"/>
          </a:p>
          <a:p>
            <a:pPr marL="342900" indent="-342900">
              <a:buClr>
                <a:schemeClr val="bg1"/>
              </a:buClr>
              <a:buFont typeface="Arial" panose="020B0604020202020204" pitchFamily="34" charset="0"/>
              <a:buChar char="•"/>
            </a:pPr>
            <a:endParaRPr lang="en-US" altLang="en-US" b="1" dirty="0"/>
          </a:p>
          <a:p>
            <a:pPr marL="342900" indent="-342900">
              <a:buClr>
                <a:schemeClr val="bg1"/>
              </a:buClr>
              <a:buFont typeface="Arial" panose="020B0604020202020204" pitchFamily="34" charset="0"/>
              <a:buChar char="•"/>
            </a:pPr>
            <a:r>
              <a:rPr lang="en-US" altLang="en-US" b="1" dirty="0"/>
              <a:t>Seventeen degree-granting schools (2 from Purdue); largest Med School in US, Law, Dentistry, Nursing, Public Health, Engineering &amp; Technology, Science, Business, Art, Social Work, Philanthropy, etc.</a:t>
            </a:r>
          </a:p>
          <a:p>
            <a:pPr marL="342900" indent="-342900">
              <a:buClr>
                <a:schemeClr val="bg1"/>
              </a:buClr>
              <a:buFont typeface="Arial" panose="020B0604020202020204" pitchFamily="34" charset="0"/>
              <a:buChar char="•"/>
            </a:pPr>
            <a:endParaRPr lang="en-US" altLang="en-US" b="1" dirty="0" smtClean="0"/>
          </a:p>
          <a:p>
            <a:pPr marL="342900" indent="-342900">
              <a:buClr>
                <a:schemeClr val="bg1"/>
              </a:buClr>
              <a:buFont typeface="Arial" panose="020B0604020202020204" pitchFamily="34" charset="0"/>
              <a:buChar char="•"/>
            </a:pPr>
            <a:r>
              <a:rPr lang="en-US" altLang="en-US" b="1" dirty="0" smtClean="0"/>
              <a:t>Recognized </a:t>
            </a:r>
            <a:r>
              <a:rPr lang="en-US" altLang="en-US" b="1" dirty="0"/>
              <a:t>for Learning Communities &amp; the First Year Experience </a:t>
            </a:r>
            <a:r>
              <a:rPr lang="en-US" altLang="en-US" b="1" dirty="0" smtClean="0"/>
              <a:t>programs </a:t>
            </a:r>
            <a:r>
              <a:rPr lang="en-US" altLang="en-US" b="1" dirty="0"/>
              <a:t>that help ensure a positive collegiate experience for new freshman and </a:t>
            </a:r>
            <a:r>
              <a:rPr lang="en-US" altLang="en-US" b="1" dirty="0" smtClean="0"/>
              <a:t>undergraduates (</a:t>
            </a:r>
            <a:r>
              <a:rPr lang="en-US" altLang="en-US" b="1" dirty="0"/>
              <a:t>U.S. News) </a:t>
            </a:r>
          </a:p>
          <a:p>
            <a:pPr marL="342900" indent="-342900">
              <a:buClr>
                <a:schemeClr val="bg1"/>
              </a:buClr>
              <a:buFont typeface="Arial" panose="020B0604020202020204" pitchFamily="34" charset="0"/>
              <a:buChar char="•"/>
            </a:pPr>
            <a:endParaRPr lang="en-US" altLang="en-US" b="1" dirty="0" smtClean="0"/>
          </a:p>
          <a:p>
            <a:pPr marL="342900" indent="-342900">
              <a:buClr>
                <a:schemeClr val="bg1"/>
              </a:buClr>
              <a:buFont typeface="Arial" panose="020B0604020202020204" pitchFamily="34" charset="0"/>
              <a:buChar char="•"/>
            </a:pPr>
            <a:r>
              <a:rPr lang="en-US" altLang="en-US" b="1" dirty="0" smtClean="0"/>
              <a:t>First-Time </a:t>
            </a:r>
            <a:r>
              <a:rPr lang="en-US" altLang="en-US" b="1" dirty="0"/>
              <a:t>cohort </a:t>
            </a:r>
            <a:r>
              <a:rPr lang="en-US" altLang="en-US" b="1" dirty="0" smtClean="0"/>
              <a:t>about 3,700 </a:t>
            </a:r>
            <a:r>
              <a:rPr lang="en-US" altLang="en-US" b="1" dirty="0"/>
              <a:t>and New External Transfers </a:t>
            </a:r>
            <a:r>
              <a:rPr lang="en-US" altLang="en-US" b="1" dirty="0" smtClean="0"/>
              <a:t>of about 1,200 </a:t>
            </a:r>
            <a:r>
              <a:rPr lang="en-US" altLang="en-US" b="1" dirty="0"/>
              <a:t>each year </a:t>
            </a:r>
          </a:p>
          <a:p>
            <a:pPr marL="342900" indent="-342900">
              <a:buClr>
                <a:schemeClr val="bg1"/>
              </a:buClr>
              <a:buFont typeface="Arial" panose="020B0604020202020204" pitchFamily="34" charset="0"/>
              <a:buChar char="•"/>
            </a:pPr>
            <a:endParaRPr lang="en-US" altLang="en-US" b="1" dirty="0"/>
          </a:p>
          <a:p>
            <a:pPr marL="342900" indent="-342900">
              <a:buClr>
                <a:schemeClr val="bg1"/>
              </a:buClr>
              <a:buFont typeface="Arial" panose="020B0604020202020204" pitchFamily="34" charset="0"/>
              <a:buChar char="•"/>
            </a:pPr>
            <a:r>
              <a:rPr lang="en-US" altLang="en-US" b="1" dirty="0" smtClean="0"/>
              <a:t>Approximately 40% undergraduates are Federal Pell Recipients and 35% are First Generation</a:t>
            </a:r>
          </a:p>
          <a:p>
            <a:pPr marL="342900" indent="-342900">
              <a:buClr>
                <a:schemeClr val="bg1"/>
              </a:buClr>
              <a:buFont typeface="Arial" panose="020B0604020202020204" pitchFamily="34" charset="0"/>
              <a:buChar char="•"/>
            </a:pPr>
            <a:endParaRPr lang="en-US" altLang="en-US" b="1" dirty="0"/>
          </a:p>
        </p:txBody>
      </p:sp>
    </p:spTree>
    <p:extLst>
      <p:ext uri="{BB962C8B-B14F-4D97-AF65-F5344CB8AC3E}">
        <p14:creationId xmlns:p14="http://schemas.microsoft.com/office/powerpoint/2010/main" val="17220770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1932214" y="141513"/>
            <a:ext cx="8452757" cy="6101443"/>
          </a:xfrm>
          <a:prstGeom prst="rect">
            <a:avLst/>
          </a:prstGeom>
        </p:spPr>
      </p:pic>
    </p:spTree>
    <p:extLst>
      <p:ext uri="{BB962C8B-B14F-4D97-AF65-F5344CB8AC3E}">
        <p14:creationId xmlns:p14="http://schemas.microsoft.com/office/powerpoint/2010/main" val="3430082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18673" y="6124755"/>
            <a:ext cx="4497237" cy="369332"/>
          </a:xfrm>
          <a:prstGeom prst="rect">
            <a:avLst/>
          </a:prstGeom>
          <a:noFill/>
        </p:spPr>
        <p:txBody>
          <a:bodyPr wrap="square" rtlCol="0">
            <a:spAutoFit/>
          </a:bodyPr>
          <a:lstStyle/>
          <a:p>
            <a:pPr algn="ctr"/>
            <a:r>
              <a:rPr lang="en-US" dirty="0">
                <a:solidFill>
                  <a:schemeClr val="bg1"/>
                </a:solidFill>
              </a:rPr>
              <a:t>HelpMeRoar.iupui.edu</a:t>
            </a:r>
          </a:p>
        </p:txBody>
      </p:sp>
      <p:pic>
        <p:nvPicPr>
          <p:cNvPr id="4" name="Content Placeholder 3">
            <a:hlinkClick r:id="rId3"/>
          </p:cNvPr>
          <p:cNvPicPr>
            <a:picLocks noGrp="1" noChangeAspect="1"/>
          </p:cNvPicPr>
          <p:nvPr>
            <p:ph idx="1"/>
          </p:nvPr>
        </p:nvPicPr>
        <p:blipFill>
          <a:blip r:embed="rId4"/>
          <a:stretch>
            <a:fillRect/>
          </a:stretch>
        </p:blipFill>
        <p:spPr>
          <a:xfrm>
            <a:off x="749643" y="89648"/>
            <a:ext cx="10700952" cy="6158753"/>
          </a:xfrm>
          <a:prstGeom prst="rect">
            <a:avLst/>
          </a:prstGeom>
        </p:spPr>
      </p:pic>
    </p:spTree>
    <p:extLst>
      <p:ext uri="{BB962C8B-B14F-4D97-AF65-F5344CB8AC3E}">
        <p14:creationId xmlns:p14="http://schemas.microsoft.com/office/powerpoint/2010/main" val="35344758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667265" y="98854"/>
            <a:ext cx="10948086" cy="6219568"/>
          </a:xfrm>
          <a:prstGeom prst="rect">
            <a:avLst/>
          </a:prstGeom>
        </p:spPr>
      </p:pic>
    </p:spTree>
    <p:extLst>
      <p:ext uri="{BB962C8B-B14F-4D97-AF65-F5344CB8AC3E}">
        <p14:creationId xmlns:p14="http://schemas.microsoft.com/office/powerpoint/2010/main" val="3002307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560173" y="280086"/>
            <a:ext cx="10906897" cy="5832389"/>
          </a:xfrm>
          <a:prstGeom prst="rect">
            <a:avLst/>
          </a:prstGeom>
        </p:spPr>
      </p:pic>
    </p:spTree>
    <p:extLst>
      <p:ext uri="{BB962C8B-B14F-4D97-AF65-F5344CB8AC3E}">
        <p14:creationId xmlns:p14="http://schemas.microsoft.com/office/powerpoint/2010/main" val="2545193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4530" y="535858"/>
            <a:ext cx="9267567" cy="699065"/>
          </a:xfrm>
        </p:spPr>
        <p:txBody>
          <a:bodyPr>
            <a:normAutofit fontScale="90000"/>
          </a:bodyPr>
          <a:lstStyle/>
          <a:p>
            <a:pPr algn="ctr"/>
            <a:r>
              <a:rPr lang="en-US" dirty="0" smtClean="0"/>
              <a:t>‘Indy Achieves’ Partners with IUPUI and Ivy Tech</a:t>
            </a:r>
            <a:endParaRPr lang="en-US" dirty="0"/>
          </a:p>
        </p:txBody>
      </p:sp>
      <p:pic>
        <p:nvPicPr>
          <p:cNvPr id="5" name="Content Placeholder 4"/>
          <p:cNvPicPr>
            <a:picLocks noGrp="1" noChangeAspect="1"/>
          </p:cNvPicPr>
          <p:nvPr>
            <p:ph idx="1"/>
          </p:nvPr>
        </p:nvPicPr>
        <p:blipFill>
          <a:blip r:embed="rId2"/>
          <a:stretch>
            <a:fillRect/>
          </a:stretch>
        </p:blipFill>
        <p:spPr>
          <a:xfrm>
            <a:off x="2042933" y="1234924"/>
            <a:ext cx="8015287" cy="2776904"/>
          </a:xfrm>
          <a:prstGeom prst="rect">
            <a:avLst/>
          </a:prstGeom>
        </p:spPr>
      </p:pic>
      <p:sp>
        <p:nvSpPr>
          <p:cNvPr id="6" name="TextBox 5"/>
          <p:cNvSpPr txBox="1"/>
          <p:nvPr/>
        </p:nvSpPr>
        <p:spPr>
          <a:xfrm>
            <a:off x="1983469" y="4183718"/>
            <a:ext cx="8145111" cy="1200329"/>
          </a:xfrm>
          <a:prstGeom prst="rect">
            <a:avLst/>
          </a:prstGeom>
          <a:noFill/>
        </p:spPr>
        <p:txBody>
          <a:bodyPr wrap="square" rtlCol="0">
            <a:spAutoFit/>
          </a:bodyPr>
          <a:lstStyle/>
          <a:p>
            <a:pPr marL="285743" indent="-285743" algn="ctr" defTabSz="457189">
              <a:buFont typeface="Arial" panose="020B0604020202020204" pitchFamily="34" charset="0"/>
              <a:buChar char="•"/>
            </a:pPr>
            <a:r>
              <a:rPr lang="en-US" b="1" i="1" dirty="0">
                <a:solidFill>
                  <a:prstClr val="black"/>
                </a:solidFill>
              </a:rPr>
              <a:t>Marion County residents attending Ivy Tech and IUPUI qualify for additional financial assistance and wrap-around services</a:t>
            </a:r>
          </a:p>
          <a:p>
            <a:pPr marL="285743" indent="-285743" algn="ctr" defTabSz="457189">
              <a:buFont typeface="Arial" panose="020B0604020202020204" pitchFamily="34" charset="0"/>
              <a:buChar char="•"/>
            </a:pPr>
            <a:endParaRPr lang="en-US" b="1" i="1" dirty="0">
              <a:solidFill>
                <a:prstClr val="black"/>
              </a:solidFill>
            </a:endParaRPr>
          </a:p>
          <a:p>
            <a:pPr marL="285743" indent="-285743" algn="ctr" defTabSz="457189">
              <a:buFont typeface="Arial" panose="020B0604020202020204" pitchFamily="34" charset="0"/>
              <a:buChar char="•"/>
            </a:pPr>
            <a:r>
              <a:rPr lang="en-US" b="1" i="1" dirty="0">
                <a:solidFill>
                  <a:prstClr val="black"/>
                </a:solidFill>
              </a:rPr>
              <a:t>Indianapolis City-County Council appropriates $2 million for program</a:t>
            </a:r>
          </a:p>
        </p:txBody>
      </p:sp>
    </p:spTree>
    <p:extLst>
      <p:ext uri="{BB962C8B-B14F-4D97-AF65-F5344CB8AC3E}">
        <p14:creationId xmlns:p14="http://schemas.microsoft.com/office/powerpoint/2010/main" val="1770465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2643" y="298195"/>
            <a:ext cx="11468100" cy="638906"/>
          </a:xfrm>
        </p:spPr>
        <p:txBody>
          <a:bodyPr>
            <a:noAutofit/>
          </a:bodyPr>
          <a:lstStyle/>
          <a:p>
            <a:pPr algn="ctr"/>
            <a:r>
              <a:rPr lang="en-US" sz="2800" dirty="0">
                <a:solidFill>
                  <a:schemeClr val="tx1"/>
                </a:solidFill>
              </a:rPr>
              <a:t>Five Strategies To Increase Support </a:t>
            </a:r>
            <a:r>
              <a:rPr lang="en-US" sz="2800" dirty="0" smtClean="0">
                <a:solidFill>
                  <a:schemeClr val="tx1"/>
                </a:solidFill>
              </a:rPr>
              <a:t>Of Low-Income </a:t>
            </a:r>
            <a:r>
              <a:rPr lang="en-US" sz="2800" dirty="0">
                <a:solidFill>
                  <a:schemeClr val="tx1"/>
                </a:solidFill>
              </a:rPr>
              <a:t>Students</a:t>
            </a:r>
          </a:p>
        </p:txBody>
      </p:sp>
      <p:sp>
        <p:nvSpPr>
          <p:cNvPr id="3" name="Content Placeholder 2"/>
          <p:cNvSpPr>
            <a:spLocks noGrp="1"/>
          </p:cNvSpPr>
          <p:nvPr>
            <p:ph idx="1"/>
          </p:nvPr>
        </p:nvSpPr>
        <p:spPr>
          <a:xfrm>
            <a:off x="1948543" y="1084729"/>
            <a:ext cx="8654143" cy="5334000"/>
          </a:xfrm>
        </p:spPr>
        <p:txBody>
          <a:bodyPr>
            <a:normAutofit/>
          </a:bodyPr>
          <a:lstStyle/>
          <a:p>
            <a:pPr marL="0" indent="0">
              <a:buClr>
                <a:schemeClr val="tx1"/>
              </a:buClr>
              <a:buNone/>
            </a:pPr>
            <a:r>
              <a:rPr lang="en-US" sz="2400" b="1" dirty="0" smtClean="0"/>
              <a:t>Strategy </a:t>
            </a:r>
            <a:r>
              <a:rPr lang="en-US" sz="2400" b="1" dirty="0"/>
              <a:t>4: Optimize students’ use of services. </a:t>
            </a:r>
            <a:endParaRPr lang="en-US" sz="2400" b="1" dirty="0" smtClean="0"/>
          </a:p>
          <a:p>
            <a:pPr marL="0" indent="0">
              <a:buClr>
                <a:schemeClr val="tx1"/>
              </a:buClr>
              <a:buNone/>
            </a:pPr>
            <a:r>
              <a:rPr lang="en-US" sz="2400" dirty="0" smtClean="0"/>
              <a:t>While </a:t>
            </a:r>
            <a:r>
              <a:rPr lang="en-US" sz="2400" dirty="0"/>
              <a:t>some students proactively seek out services and resources, many others do not. Improving the accessibility of financial supports by reducing hassle factors, simplifying students’ choice-making, and providing clear messages and reminders to students about financial support services can increase their use. </a:t>
            </a:r>
          </a:p>
        </p:txBody>
      </p:sp>
    </p:spTree>
    <p:extLst>
      <p:ext uri="{BB962C8B-B14F-4D97-AF65-F5344CB8AC3E}">
        <p14:creationId xmlns:p14="http://schemas.microsoft.com/office/powerpoint/2010/main" val="25047073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Make Information More Accessible</a:t>
            </a:r>
            <a:endParaRPr lang="en-US" dirty="0"/>
          </a:p>
        </p:txBody>
      </p:sp>
      <p:sp>
        <p:nvSpPr>
          <p:cNvPr id="4" name="Content Placeholder 3"/>
          <p:cNvSpPr>
            <a:spLocks noGrp="1"/>
          </p:cNvSpPr>
          <p:nvPr>
            <p:ph idx="1"/>
          </p:nvPr>
        </p:nvSpPr>
        <p:spPr>
          <a:xfrm>
            <a:off x="2059460" y="1976198"/>
            <a:ext cx="8229600" cy="4119802"/>
          </a:xfrm>
        </p:spPr>
        <p:txBody>
          <a:bodyPr/>
          <a:lstStyle/>
          <a:p>
            <a:pPr>
              <a:buFont typeface="Arial" panose="020B0604020202020204" pitchFamily="34" charset="0"/>
              <a:buChar char="•"/>
            </a:pPr>
            <a:r>
              <a:rPr lang="en-US" dirty="0" smtClean="0"/>
              <a:t>Help Me R.O.A.R website</a:t>
            </a:r>
          </a:p>
          <a:p>
            <a:pPr>
              <a:buFont typeface="Arial" panose="020B0604020202020204" pitchFamily="34" charset="0"/>
              <a:buChar char="•"/>
            </a:pPr>
            <a:r>
              <a:rPr lang="en-US" dirty="0" smtClean="0"/>
              <a:t>Emergency grant website</a:t>
            </a:r>
          </a:p>
          <a:p>
            <a:pPr>
              <a:buFont typeface="Arial" panose="020B0604020202020204" pitchFamily="34" charset="0"/>
              <a:buChar char="•"/>
            </a:pPr>
            <a:r>
              <a:rPr lang="en-US" dirty="0" smtClean="0"/>
              <a:t>Decentralized financial support services</a:t>
            </a:r>
          </a:p>
          <a:p>
            <a:pPr>
              <a:buFont typeface="Arial" panose="020B0604020202020204" pitchFamily="34" charset="0"/>
              <a:buChar char="•"/>
            </a:pPr>
            <a:r>
              <a:rPr lang="en-US" dirty="0" smtClean="0"/>
              <a:t>Going into classrooms</a:t>
            </a:r>
          </a:p>
          <a:p>
            <a:pPr>
              <a:buFont typeface="Arial" panose="020B0604020202020204" pitchFamily="34" charset="0"/>
              <a:buChar char="•"/>
            </a:pPr>
            <a:r>
              <a:rPr lang="en-US" dirty="0" smtClean="0"/>
              <a:t>Encouraging decentralized advocacy support</a:t>
            </a:r>
          </a:p>
          <a:p>
            <a:pPr marL="0" indent="0">
              <a:buNone/>
            </a:pPr>
            <a:endParaRPr lang="en-US" dirty="0"/>
          </a:p>
        </p:txBody>
      </p:sp>
    </p:spTree>
    <p:extLst>
      <p:ext uri="{BB962C8B-B14F-4D97-AF65-F5344CB8AC3E}">
        <p14:creationId xmlns:p14="http://schemas.microsoft.com/office/powerpoint/2010/main" val="2557423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dirty="0" smtClean="0"/>
              <a:t>IUPUI Financial Services Delivery Coordination</a:t>
            </a:r>
            <a:endParaRPr lang="en-US" dirty="0"/>
          </a:p>
        </p:txBody>
      </p:sp>
      <p:sp>
        <p:nvSpPr>
          <p:cNvPr id="4" name="Content Placeholder 3"/>
          <p:cNvSpPr>
            <a:spLocks noGrp="1"/>
          </p:cNvSpPr>
          <p:nvPr>
            <p:ph idx="1"/>
          </p:nvPr>
        </p:nvSpPr>
        <p:spPr/>
        <p:txBody>
          <a:bodyPr>
            <a:normAutofit/>
          </a:bodyPr>
          <a:lstStyle/>
          <a:p>
            <a:pPr>
              <a:buFont typeface="Arial" panose="020B0604020202020204" pitchFamily="34" charset="0"/>
              <a:buChar char="•"/>
            </a:pPr>
            <a:r>
              <a:rPr lang="en-US" dirty="0" smtClean="0"/>
              <a:t>IUPUI Pledge Grant expectations</a:t>
            </a:r>
          </a:p>
          <a:p>
            <a:pPr>
              <a:buFont typeface="Arial" panose="020B0604020202020204" pitchFamily="34" charset="0"/>
              <a:buChar char="•"/>
            </a:pPr>
            <a:r>
              <a:rPr lang="en-US" dirty="0"/>
              <a:t>Jaguar Persistence Grants/Scholarships</a:t>
            </a:r>
          </a:p>
          <a:p>
            <a:pPr>
              <a:buFont typeface="Arial" panose="020B0604020202020204" pitchFamily="34" charset="0"/>
              <a:buChar char="•"/>
            </a:pPr>
            <a:r>
              <a:rPr lang="en-US" dirty="0" smtClean="0"/>
              <a:t>Emergency </a:t>
            </a:r>
            <a:r>
              <a:rPr lang="en-US" dirty="0"/>
              <a:t>Grant Programs in Student Financial </a:t>
            </a:r>
            <a:r>
              <a:rPr lang="en-US" dirty="0" smtClean="0"/>
              <a:t>Services and in schools</a:t>
            </a:r>
            <a:endParaRPr lang="en-US" dirty="0"/>
          </a:p>
          <a:p>
            <a:pPr>
              <a:buFont typeface="Arial" panose="020B0604020202020204" pitchFamily="34" charset="0"/>
              <a:buChar char="•"/>
            </a:pPr>
            <a:r>
              <a:rPr lang="en-US" dirty="0"/>
              <a:t>Expanded approach to emergency financial aid programs to more widely advertise and normalize the fact that IUPUI student face various financial challenges</a:t>
            </a:r>
          </a:p>
          <a:p>
            <a:pPr>
              <a:buFont typeface="Arial" panose="020B0604020202020204" pitchFamily="34" charset="0"/>
              <a:buChar char="•"/>
            </a:pPr>
            <a:r>
              <a:rPr lang="en-US" dirty="0"/>
              <a:t>Even if a student does not qualify for a particular program, we have found the counseling we can provide is effective in helping the student weigh and explore different aid </a:t>
            </a:r>
            <a:r>
              <a:rPr lang="en-US" dirty="0" smtClean="0"/>
              <a:t>options</a:t>
            </a:r>
          </a:p>
          <a:p>
            <a:pPr>
              <a:buFont typeface="Arial" panose="020B0604020202020204" pitchFamily="34" charset="0"/>
              <a:buChar char="•"/>
            </a:pPr>
            <a:r>
              <a:rPr lang="en-US" dirty="0" smtClean="0"/>
              <a:t>Advice on fitting emergency aid into financial aid packages</a:t>
            </a:r>
          </a:p>
          <a:p>
            <a:pPr marL="0" indent="0">
              <a:buNone/>
            </a:pPr>
            <a:endParaRPr lang="en-US" dirty="0"/>
          </a:p>
        </p:txBody>
      </p:sp>
    </p:spTree>
    <p:extLst>
      <p:ext uri="{BB962C8B-B14F-4D97-AF65-F5344CB8AC3E}">
        <p14:creationId xmlns:p14="http://schemas.microsoft.com/office/powerpoint/2010/main" val="17733196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2643" y="298195"/>
            <a:ext cx="11468100" cy="638906"/>
          </a:xfrm>
        </p:spPr>
        <p:txBody>
          <a:bodyPr>
            <a:noAutofit/>
          </a:bodyPr>
          <a:lstStyle/>
          <a:p>
            <a:pPr algn="ctr"/>
            <a:r>
              <a:rPr lang="en-US" sz="2800" dirty="0">
                <a:solidFill>
                  <a:schemeClr val="tx1"/>
                </a:solidFill>
              </a:rPr>
              <a:t>Five Strategies To Increase Support </a:t>
            </a:r>
            <a:r>
              <a:rPr lang="en-US" sz="2800" dirty="0" smtClean="0">
                <a:solidFill>
                  <a:schemeClr val="tx1"/>
                </a:solidFill>
              </a:rPr>
              <a:t>Of Low-Income </a:t>
            </a:r>
            <a:r>
              <a:rPr lang="en-US" sz="2800" dirty="0">
                <a:solidFill>
                  <a:schemeClr val="tx1"/>
                </a:solidFill>
              </a:rPr>
              <a:t>Students</a:t>
            </a:r>
          </a:p>
        </p:txBody>
      </p:sp>
      <p:sp>
        <p:nvSpPr>
          <p:cNvPr id="3" name="Content Placeholder 2"/>
          <p:cNvSpPr>
            <a:spLocks noGrp="1"/>
          </p:cNvSpPr>
          <p:nvPr>
            <p:ph idx="1"/>
          </p:nvPr>
        </p:nvSpPr>
        <p:spPr>
          <a:xfrm>
            <a:off x="1698173" y="1128271"/>
            <a:ext cx="8616042" cy="5334000"/>
          </a:xfrm>
        </p:spPr>
        <p:txBody>
          <a:bodyPr>
            <a:normAutofit/>
          </a:bodyPr>
          <a:lstStyle/>
          <a:p>
            <a:pPr marL="0" indent="0">
              <a:buClr>
                <a:schemeClr val="tx1"/>
              </a:buClr>
              <a:buNone/>
            </a:pPr>
            <a:r>
              <a:rPr lang="en-US" sz="2400" b="1" dirty="0" smtClean="0"/>
              <a:t>Strategy </a:t>
            </a:r>
            <a:r>
              <a:rPr lang="en-US" sz="2400" b="1" dirty="0"/>
              <a:t>5: Create a culture of support. </a:t>
            </a:r>
            <a:endParaRPr lang="en-US" sz="2400" b="1" dirty="0" smtClean="0"/>
          </a:p>
          <a:p>
            <a:pPr marL="0" indent="0">
              <a:buClr>
                <a:schemeClr val="tx1"/>
              </a:buClr>
              <a:buNone/>
            </a:pPr>
            <a:r>
              <a:rPr lang="en-US" sz="2400" dirty="0" smtClean="0"/>
              <a:t>Many </a:t>
            </a:r>
            <a:r>
              <a:rPr lang="en-US" sz="2400" dirty="0"/>
              <a:t>institutions are exploring practices known to encourage the progression and achievement of all students. However, without sustainable, integrated institutional strategies that stabilize their finances and shore up their academic experiences, low-income students are at particularly high risk of not reaching their goals for </a:t>
            </a:r>
            <a:r>
              <a:rPr lang="en-US" sz="2400" dirty="0" smtClean="0"/>
              <a:t>postsecondary education</a:t>
            </a:r>
            <a:endParaRPr lang="en-US" sz="2400" b="1" dirty="0"/>
          </a:p>
        </p:txBody>
      </p:sp>
    </p:spTree>
    <p:extLst>
      <p:ext uri="{BB962C8B-B14F-4D97-AF65-F5344CB8AC3E}">
        <p14:creationId xmlns:p14="http://schemas.microsoft.com/office/powerpoint/2010/main" val="13965564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9733" y="788938"/>
            <a:ext cx="10672521" cy="638906"/>
          </a:xfrm>
        </p:spPr>
        <p:txBody>
          <a:bodyPr>
            <a:normAutofit/>
          </a:bodyPr>
          <a:lstStyle/>
          <a:p>
            <a:pPr algn="ctr"/>
            <a:r>
              <a:rPr lang="en-US" sz="3733" dirty="0" smtClean="0"/>
              <a:t>Faculty Advice: “Show Them They Belong”</a:t>
            </a:r>
            <a:endParaRPr lang="en-US" sz="3733" dirty="0"/>
          </a:p>
        </p:txBody>
      </p:sp>
      <p:sp>
        <p:nvSpPr>
          <p:cNvPr id="3" name="Content Placeholder 2"/>
          <p:cNvSpPr>
            <a:spLocks noGrp="1"/>
          </p:cNvSpPr>
          <p:nvPr>
            <p:ph idx="1"/>
          </p:nvPr>
        </p:nvSpPr>
        <p:spPr>
          <a:xfrm>
            <a:off x="702651" y="1659310"/>
            <a:ext cx="6677864" cy="4119802"/>
          </a:xfrm>
        </p:spPr>
        <p:txBody>
          <a:bodyPr>
            <a:normAutofit fontScale="92500"/>
          </a:bodyPr>
          <a:lstStyle/>
          <a:p>
            <a:r>
              <a:rPr lang="en-US" sz="2133" dirty="0"/>
              <a:t>Non-traditional students should have alternative options regarding traditional orientations and services</a:t>
            </a:r>
          </a:p>
          <a:p>
            <a:r>
              <a:rPr lang="en-US" sz="2133" dirty="0"/>
              <a:t>Faculty should reach out to those students who are tardy and missing – personally connect, ask what is going on</a:t>
            </a:r>
          </a:p>
          <a:p>
            <a:r>
              <a:rPr lang="en-US" sz="2133" dirty="0"/>
              <a:t>Normalize outreach for additional basic needs benefits </a:t>
            </a:r>
          </a:p>
          <a:p>
            <a:r>
              <a:rPr lang="en-US" sz="2133" dirty="0"/>
              <a:t>Understand that there is a “hidden language” that prevents many first generation students from feeling like they fit in or belong (leading to “impostor syndrome”)</a:t>
            </a:r>
          </a:p>
          <a:p>
            <a:pPr marL="0" indent="0">
              <a:buNone/>
            </a:pPr>
            <a:endParaRPr lang="en-US" sz="2133" dirty="0"/>
          </a:p>
        </p:txBody>
      </p:sp>
      <p:pic>
        <p:nvPicPr>
          <p:cNvPr id="7" name="Picture Placeholder 6"/>
          <p:cNvPicPr>
            <a:picLocks noGrp="1" noChangeAspect="1"/>
          </p:cNvPicPr>
          <p:nvPr>
            <p:ph type="pic" sz="quarter" idx="4294967295"/>
          </p:nvPr>
        </p:nvPicPr>
        <p:blipFill>
          <a:blip r:embed="rId2" cstate="print">
            <a:extLst>
              <a:ext uri="{28A0092B-C50C-407E-A947-70E740481C1C}">
                <a14:useLocalDpi xmlns:a14="http://schemas.microsoft.com/office/drawing/2010/main" val="0"/>
              </a:ext>
            </a:extLst>
          </a:blip>
          <a:srcRect l="18136" r="18136"/>
          <a:stretch>
            <a:fillRect/>
          </a:stretch>
        </p:blipFill>
        <p:spPr>
          <a:xfrm>
            <a:off x="7832271" y="1793649"/>
            <a:ext cx="4022272" cy="4138612"/>
          </a:xfrm>
        </p:spPr>
      </p:pic>
    </p:spTree>
    <p:extLst>
      <p:ext uri="{BB962C8B-B14F-4D97-AF65-F5344CB8AC3E}">
        <p14:creationId xmlns:p14="http://schemas.microsoft.com/office/powerpoint/2010/main" val="3353531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49028" y="2880086"/>
            <a:ext cx="5935638" cy="3478735"/>
          </a:xfrm>
          <a:prstGeom prst="rect">
            <a:avLst/>
          </a:prstGeom>
        </p:spPr>
      </p:pic>
      <p:pic>
        <p:nvPicPr>
          <p:cNvPr id="6" name="Picture 5"/>
          <p:cNvPicPr>
            <a:picLocks noChangeAspect="1"/>
          </p:cNvPicPr>
          <p:nvPr/>
        </p:nvPicPr>
        <p:blipFill>
          <a:blip r:embed="rId3"/>
          <a:stretch>
            <a:fillRect/>
          </a:stretch>
        </p:blipFill>
        <p:spPr>
          <a:xfrm>
            <a:off x="5984666" y="2880085"/>
            <a:ext cx="6207334" cy="3448025"/>
          </a:xfrm>
          <a:prstGeom prst="rect">
            <a:avLst/>
          </a:prstGeom>
        </p:spPr>
      </p:pic>
      <p:pic>
        <p:nvPicPr>
          <p:cNvPr id="8" name="Picture 7"/>
          <p:cNvPicPr>
            <a:picLocks noChangeAspect="1"/>
          </p:cNvPicPr>
          <p:nvPr/>
        </p:nvPicPr>
        <p:blipFill>
          <a:blip r:embed="rId4"/>
          <a:stretch>
            <a:fillRect/>
          </a:stretch>
        </p:blipFill>
        <p:spPr>
          <a:xfrm>
            <a:off x="0" y="0"/>
            <a:ext cx="12192000" cy="2836283"/>
          </a:xfrm>
          <a:prstGeom prst="rect">
            <a:avLst/>
          </a:prstGeom>
        </p:spPr>
      </p:pic>
    </p:spTree>
    <p:extLst>
      <p:ext uri="{BB962C8B-B14F-4D97-AF65-F5344CB8AC3E}">
        <p14:creationId xmlns:p14="http://schemas.microsoft.com/office/powerpoint/2010/main" val="39705024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5576" y="1725385"/>
            <a:ext cx="5091123" cy="3048000"/>
          </a:xfrm>
          <a:prstGeom prst="rect">
            <a:avLst/>
          </a:prstGeom>
        </p:spPr>
      </p:pic>
      <p:sp>
        <p:nvSpPr>
          <p:cNvPr id="13" name="TextBox 12"/>
          <p:cNvSpPr txBox="1"/>
          <p:nvPr/>
        </p:nvSpPr>
        <p:spPr>
          <a:xfrm>
            <a:off x="311188" y="1608909"/>
            <a:ext cx="5980201" cy="4154984"/>
          </a:xfrm>
          <a:prstGeom prst="rect">
            <a:avLst/>
          </a:prstGeom>
          <a:noFill/>
        </p:spPr>
        <p:txBody>
          <a:bodyPr wrap="square" rtlCol="0">
            <a:spAutoFit/>
          </a:bodyPr>
          <a:lstStyle/>
          <a:p>
            <a:pPr marL="380990" indent="-380990">
              <a:buFont typeface="Arial" panose="020B0604020202020204" pitchFamily="34" charset="0"/>
              <a:buChar char="•"/>
            </a:pPr>
            <a:r>
              <a:rPr lang="en-US" sz="2400" dirty="0" smtClean="0"/>
              <a:t>Create </a:t>
            </a:r>
            <a:r>
              <a:rPr lang="en-US" sz="2400" dirty="0"/>
              <a:t>a narrative that allows your students to see you as someone they can relate to and connect with. </a:t>
            </a:r>
            <a:endParaRPr lang="en-US" sz="2400" dirty="0" smtClean="0"/>
          </a:p>
          <a:p>
            <a:pPr marL="380990" indent="-380990">
              <a:buFont typeface="Arial" panose="020B0604020202020204" pitchFamily="34" charset="0"/>
              <a:buChar char="•"/>
            </a:pPr>
            <a:r>
              <a:rPr lang="en-US" sz="2400" dirty="0" smtClean="0"/>
              <a:t>Provide nontraditional contact options as typical office </a:t>
            </a:r>
            <a:r>
              <a:rPr lang="en-US" sz="2400" dirty="0"/>
              <a:t>hours are often inaccessible to nontraditional students due to tight class schedules</a:t>
            </a:r>
          </a:p>
          <a:p>
            <a:pPr marL="380990" indent="-380990">
              <a:buFont typeface="Arial" panose="020B0604020202020204" pitchFamily="34" charset="0"/>
              <a:buChar char="•"/>
            </a:pPr>
            <a:r>
              <a:rPr lang="en-US" sz="2400" dirty="0"/>
              <a:t>Coach students as opposed to “telling” them </a:t>
            </a:r>
          </a:p>
          <a:p>
            <a:pPr marL="380990" indent="-380990">
              <a:buFont typeface="Arial" panose="020B0604020202020204" pitchFamily="34" charset="0"/>
              <a:buChar char="•"/>
            </a:pPr>
            <a:r>
              <a:rPr lang="en-US" sz="2400" dirty="0"/>
              <a:t>Do more listening and less speaking</a:t>
            </a:r>
          </a:p>
          <a:p>
            <a:pPr marL="380990" indent="-380990">
              <a:buFont typeface="Arial" panose="020B0604020202020204" pitchFamily="34" charset="0"/>
              <a:buChar char="•"/>
            </a:pPr>
            <a:endParaRPr lang="en-US" sz="2400" dirty="0"/>
          </a:p>
        </p:txBody>
      </p:sp>
      <p:sp>
        <p:nvSpPr>
          <p:cNvPr id="2" name="TextBox 1"/>
          <p:cNvSpPr txBox="1"/>
          <p:nvPr/>
        </p:nvSpPr>
        <p:spPr>
          <a:xfrm>
            <a:off x="420697" y="409941"/>
            <a:ext cx="11510144" cy="707886"/>
          </a:xfrm>
          <a:prstGeom prst="rect">
            <a:avLst/>
          </a:prstGeom>
          <a:noFill/>
        </p:spPr>
        <p:txBody>
          <a:bodyPr wrap="square" rtlCol="0">
            <a:spAutoFit/>
          </a:bodyPr>
          <a:lstStyle/>
          <a:p>
            <a:pPr algn="ctr"/>
            <a:r>
              <a:rPr lang="en-US" sz="4000" b="1" dirty="0" smtClean="0"/>
              <a:t>Faculty Advice: “Personal Stories Can Create Bonds”</a:t>
            </a:r>
            <a:endParaRPr lang="en-US" sz="4000" b="1" dirty="0"/>
          </a:p>
        </p:txBody>
      </p:sp>
    </p:spTree>
    <p:extLst>
      <p:ext uri="{BB962C8B-B14F-4D97-AF65-F5344CB8AC3E}">
        <p14:creationId xmlns:p14="http://schemas.microsoft.com/office/powerpoint/2010/main" val="18680389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3919" y="2612295"/>
            <a:ext cx="10672521" cy="638906"/>
          </a:xfrm>
        </p:spPr>
        <p:txBody>
          <a:bodyPr>
            <a:normAutofit fontScale="90000"/>
          </a:bodyPr>
          <a:lstStyle/>
          <a:p>
            <a:pPr algn="ctr"/>
            <a:r>
              <a:rPr lang="en-US" sz="4267" b="1" dirty="0" smtClean="0"/>
              <a:t>IUPUI Faculty Quote</a:t>
            </a:r>
            <a:r>
              <a:rPr lang="en-US" sz="4267" dirty="0" smtClean="0"/>
              <a:t/>
            </a:r>
            <a:br>
              <a:rPr lang="en-US" sz="4267" dirty="0" smtClean="0"/>
            </a:br>
            <a:r>
              <a:rPr lang="en-US" sz="4267" dirty="0" smtClean="0"/>
              <a:t/>
            </a:r>
            <a:br>
              <a:rPr lang="en-US" sz="4267" dirty="0" smtClean="0"/>
            </a:br>
            <a:r>
              <a:rPr lang="en-US" sz="4000" dirty="0" smtClean="0"/>
              <a:t>“</a:t>
            </a:r>
            <a:r>
              <a:rPr lang="en-US" sz="4000" dirty="0"/>
              <a:t>The more I partner with students and erase and breakdown hierarchies and treat them partner to partner, human to human, the more responsive the whole class becomes – it is like an emotional </a:t>
            </a:r>
            <a:r>
              <a:rPr lang="en-US" sz="4000" dirty="0" smtClean="0"/>
              <a:t>virus—it just </a:t>
            </a:r>
            <a:r>
              <a:rPr lang="en-US" sz="4000" dirty="0"/>
              <a:t>takes a couple of students and the rest of the class joins in”			</a:t>
            </a:r>
            <a:r>
              <a:rPr lang="en-US" sz="4000" dirty="0" smtClean="0"/>
              <a:t> </a:t>
            </a:r>
            <a:endParaRPr lang="en-US" sz="4000" dirty="0"/>
          </a:p>
        </p:txBody>
      </p:sp>
    </p:spTree>
    <p:extLst>
      <p:ext uri="{BB962C8B-B14F-4D97-AF65-F5344CB8AC3E}">
        <p14:creationId xmlns:p14="http://schemas.microsoft.com/office/powerpoint/2010/main" val="27799907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Text Placeholder 2"/>
          <p:cNvSpPr>
            <a:spLocks noGrp="1"/>
          </p:cNvSpPr>
          <p:nvPr>
            <p:ph type="body" sz="quarter" idx="10"/>
          </p:nvPr>
        </p:nvSpPr>
        <p:spPr>
          <a:xfrm>
            <a:off x="5938158" y="237251"/>
            <a:ext cx="5916734" cy="336549"/>
          </a:xfrm>
        </p:spPr>
        <p:txBody>
          <a:bodyPr/>
          <a:lstStyle/>
          <a:p>
            <a:r>
              <a:rPr lang="en-US" sz="1800" b="1" dirty="0" smtClean="0">
                <a:solidFill>
                  <a:schemeClr val="tx1"/>
                </a:solidFill>
              </a:rPr>
              <a:t>Topics at next Beyond Financial Aid faculty seminar</a:t>
            </a:r>
            <a:endParaRPr lang="en-US" sz="1800" b="1" dirty="0">
              <a:solidFill>
                <a:schemeClr val="tx1"/>
              </a:solidFill>
            </a:endParaRPr>
          </a:p>
        </p:txBody>
      </p:sp>
      <p:sp>
        <p:nvSpPr>
          <p:cNvPr id="4" name="Content Placeholder 3"/>
          <p:cNvSpPr>
            <a:spLocks noGrp="1"/>
          </p:cNvSpPr>
          <p:nvPr>
            <p:ph idx="1"/>
          </p:nvPr>
        </p:nvSpPr>
        <p:spPr>
          <a:xfrm>
            <a:off x="691764" y="1976198"/>
            <a:ext cx="14434781" cy="11580574"/>
          </a:xfrm>
        </p:spPr>
        <p:txBody>
          <a:bodyPr/>
          <a:lstStyle/>
          <a:p>
            <a:endParaRPr lang="en-US" dirty="0"/>
          </a:p>
        </p:txBody>
      </p:sp>
      <p:pic>
        <p:nvPicPr>
          <p:cNvPr id="1026" name="Picture 2" descr="image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71" y="573800"/>
            <a:ext cx="12398828" cy="705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45037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64523" y="2809198"/>
            <a:ext cx="6003293" cy="479180"/>
          </a:xfrm>
        </p:spPr>
        <p:txBody>
          <a:bodyPr>
            <a:noAutofit/>
          </a:bodyPr>
          <a:lstStyle/>
          <a:p>
            <a:pPr algn="ctr"/>
            <a:r>
              <a:rPr lang="en-US" sz="3600" dirty="0" smtClean="0"/>
              <a:t>IUPUI Student </a:t>
            </a:r>
            <a:r>
              <a:rPr lang="en-US" sz="3600" dirty="0"/>
              <a:t>Experience Council Financial Strategies Taskforce</a:t>
            </a:r>
            <a:br>
              <a:rPr lang="en-US" sz="3600" dirty="0"/>
            </a:br>
            <a:r>
              <a:rPr lang="en-US" sz="3600" dirty="0"/>
              <a:t>Recommendations</a:t>
            </a:r>
          </a:p>
        </p:txBody>
      </p:sp>
    </p:spTree>
    <p:extLst>
      <p:ext uri="{BB962C8B-B14F-4D97-AF65-F5344CB8AC3E}">
        <p14:creationId xmlns:p14="http://schemas.microsoft.com/office/powerpoint/2010/main" val="5333013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Regarding Cost Issues…</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sz="2475" dirty="0"/>
              <a:t>1. Tuition and Fees: Offer more flexible payment plan options and evaluate the assessment of extra fees that may unfairly penalize under resourced students</a:t>
            </a:r>
          </a:p>
          <a:p>
            <a:pPr marL="0" indent="0">
              <a:buNone/>
            </a:pPr>
            <a:r>
              <a:rPr lang="en-US" sz="2475" dirty="0"/>
              <a:t>2. Housing and Meals: Explore more affordable campus housing strategies and consider ways to make campus food plans more affordable and tiered </a:t>
            </a:r>
          </a:p>
          <a:p>
            <a:pPr marL="0" indent="0">
              <a:buNone/>
            </a:pPr>
            <a:r>
              <a:rPr lang="en-US" sz="2475" dirty="0"/>
              <a:t>3. Books and Supplies: Promote ways to lower the costs of textbooks through Open Education Resources (OER)</a:t>
            </a:r>
          </a:p>
          <a:p>
            <a:pPr marL="0" indent="0">
              <a:buNone/>
            </a:pPr>
            <a:r>
              <a:rPr lang="en-US" sz="2475" dirty="0"/>
              <a:t>4. Transportation: Consider whether the costs of student parking could be reduced or tiered and take a new look at public transportation infrastructure    </a:t>
            </a:r>
          </a:p>
          <a:p>
            <a:endParaRPr lang="en-US" dirty="0"/>
          </a:p>
          <a:p>
            <a:endParaRPr lang="en-US" dirty="0"/>
          </a:p>
        </p:txBody>
      </p:sp>
    </p:spTree>
    <p:extLst>
      <p:ext uri="{BB962C8B-B14F-4D97-AF65-F5344CB8AC3E}">
        <p14:creationId xmlns:p14="http://schemas.microsoft.com/office/powerpoint/2010/main" val="35653263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Regarding Resource Issues… </a:t>
            </a:r>
            <a:endParaRPr lang="en-US" dirty="0"/>
          </a:p>
        </p:txBody>
      </p:sp>
      <p:sp>
        <p:nvSpPr>
          <p:cNvPr id="6" name="Text Placeholder 5"/>
          <p:cNvSpPr>
            <a:spLocks noGrp="1"/>
          </p:cNvSpPr>
          <p:nvPr>
            <p:ph type="body" sz="quarter" idx="10"/>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sz="2475" dirty="0"/>
              <a:t>5. Devote more resources to need-based scholarships and grants</a:t>
            </a:r>
          </a:p>
          <a:p>
            <a:pPr marL="0" indent="0">
              <a:buNone/>
            </a:pPr>
            <a:r>
              <a:rPr lang="en-US" sz="2475" dirty="0"/>
              <a:t>6. Devote more resources for emergency situations (food, shelter, basic needs)</a:t>
            </a:r>
          </a:p>
          <a:p>
            <a:pPr marL="0" indent="0">
              <a:buNone/>
            </a:pPr>
            <a:r>
              <a:rPr lang="en-US" sz="2475" dirty="0"/>
              <a:t>7. Consider ways to offer students higher pay for on-campus jobs </a:t>
            </a:r>
          </a:p>
          <a:p>
            <a:pPr>
              <a:buFont typeface="Arial" panose="020B0604020202020204" pitchFamily="34" charset="0"/>
              <a:buChar char="•"/>
            </a:pPr>
            <a:endParaRPr lang="en-US" dirty="0"/>
          </a:p>
          <a:p>
            <a:pPr>
              <a:buAutoNum type="arabicPeriod" startAt="7"/>
            </a:pPr>
            <a:endParaRPr lang="en-US" dirty="0"/>
          </a:p>
        </p:txBody>
      </p:sp>
    </p:spTree>
    <p:extLst>
      <p:ext uri="{BB962C8B-B14F-4D97-AF65-F5344CB8AC3E}">
        <p14:creationId xmlns:p14="http://schemas.microsoft.com/office/powerpoint/2010/main" val="33250823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Regarding Financial Education…</a:t>
            </a:r>
            <a:endParaRPr lang="en-US" dirty="0"/>
          </a:p>
        </p:txBody>
      </p:sp>
      <p:sp>
        <p:nvSpPr>
          <p:cNvPr id="6" name="Text Placeholder 5"/>
          <p:cNvSpPr>
            <a:spLocks noGrp="1"/>
          </p:cNvSpPr>
          <p:nvPr>
            <p:ph type="body" sz="quarter" idx="10"/>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sz="2475" dirty="0"/>
              <a:t>8. Develop more intrusive, early, and ongoing financial education planning and communication</a:t>
            </a:r>
          </a:p>
          <a:p>
            <a:pPr marL="0" indent="0">
              <a:buNone/>
            </a:pPr>
            <a:r>
              <a:rPr lang="en-US" sz="2475" dirty="0"/>
              <a:t>9. Improve financial education efforts before enrollment, noting that low income nonresident students are a special time consuming concern </a:t>
            </a:r>
          </a:p>
          <a:p>
            <a:pPr marL="0" indent="0">
              <a:buNone/>
            </a:pPr>
            <a:r>
              <a:rPr lang="en-US" sz="2475" dirty="0"/>
              <a:t>10. Expand the services of the student advocate’s office to connect needy students with available IUPUI and community resources</a:t>
            </a:r>
          </a:p>
          <a:p>
            <a:endParaRPr lang="en-US" dirty="0"/>
          </a:p>
          <a:p>
            <a:endParaRPr lang="en-US" dirty="0"/>
          </a:p>
        </p:txBody>
      </p:sp>
    </p:spTree>
    <p:extLst>
      <p:ext uri="{BB962C8B-B14F-4D97-AF65-F5344CB8AC3E}">
        <p14:creationId xmlns:p14="http://schemas.microsoft.com/office/powerpoint/2010/main" val="12991249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690" y="2650395"/>
            <a:ext cx="10672521" cy="638906"/>
          </a:xfrm>
        </p:spPr>
        <p:txBody>
          <a:bodyPr>
            <a:normAutofit fontScale="90000"/>
          </a:bodyPr>
          <a:lstStyle/>
          <a:p>
            <a:pPr algn="ctr"/>
            <a:r>
              <a:rPr lang="en-US" dirty="0" smtClean="0"/>
              <a:t>Feedback? Questions?</a:t>
            </a:r>
            <a:br>
              <a:rPr lang="en-US" dirty="0" smtClean="0"/>
            </a:br>
            <a:r>
              <a:rPr lang="en-US" dirty="0" smtClean="0"/>
              <a:t/>
            </a:r>
            <a:br>
              <a:rPr lang="en-US" dirty="0" smtClean="0"/>
            </a:br>
            <a:r>
              <a:rPr lang="en-US" dirty="0" smtClean="0"/>
              <a:t>What is Working at Your Institution?</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Contact info: Marvin Smith, </a:t>
            </a:r>
            <a:r>
              <a:rPr lang="en-US" dirty="0" smtClean="0">
                <a:hlinkClick r:id="rId2"/>
              </a:rPr>
              <a:t>mlsiii@iupui.edu</a:t>
            </a:r>
            <a:r>
              <a:rPr lang="en-US" dirty="0" smtClean="0"/>
              <a:t> </a:t>
            </a:r>
            <a:br>
              <a:rPr lang="en-US" dirty="0" smtClean="0"/>
            </a:br>
            <a:endParaRPr lang="en-US" dirty="0"/>
          </a:p>
        </p:txBody>
      </p:sp>
    </p:spTree>
    <p:extLst>
      <p:ext uri="{BB962C8B-B14F-4D97-AF65-F5344CB8AC3E}">
        <p14:creationId xmlns:p14="http://schemas.microsoft.com/office/powerpoint/2010/main" val="4027089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1765" y="794380"/>
            <a:ext cx="10672521" cy="638906"/>
          </a:xfrm>
        </p:spPr>
        <p:txBody>
          <a:bodyPr>
            <a:normAutofit fontScale="90000"/>
          </a:bodyPr>
          <a:lstStyle/>
          <a:p>
            <a:pPr algn="ctr"/>
            <a:r>
              <a:rPr lang="en-US" dirty="0" smtClean="0">
                <a:solidFill>
                  <a:schemeClr val="tx1"/>
                </a:solidFill>
              </a:rPr>
              <a:t>IUPUI and Lumina Partner on </a:t>
            </a:r>
            <a:br>
              <a:rPr lang="en-US" dirty="0" smtClean="0">
                <a:solidFill>
                  <a:schemeClr val="tx1"/>
                </a:solidFill>
              </a:rPr>
            </a:br>
            <a:r>
              <a:rPr lang="en-US" dirty="0" smtClean="0">
                <a:solidFill>
                  <a:schemeClr val="tx1"/>
                </a:solidFill>
              </a:rPr>
              <a:t>Beyond Financial Aid (BFA) Initiatives </a:t>
            </a:r>
            <a:endParaRPr lang="en-US" dirty="0">
              <a:solidFill>
                <a:schemeClr val="tx1"/>
              </a:solidFill>
            </a:endParaRPr>
          </a:p>
        </p:txBody>
      </p:sp>
      <p:sp>
        <p:nvSpPr>
          <p:cNvPr id="3" name="Content Placeholder 2"/>
          <p:cNvSpPr>
            <a:spLocks noGrp="1"/>
          </p:cNvSpPr>
          <p:nvPr>
            <p:ph idx="1"/>
          </p:nvPr>
        </p:nvSpPr>
        <p:spPr/>
        <p:txBody>
          <a:bodyPr>
            <a:normAutofit fontScale="32500" lnSpcReduction="20000"/>
          </a:bodyPr>
          <a:lstStyle/>
          <a:p>
            <a:pPr marL="0" indent="0">
              <a:buNone/>
            </a:pPr>
            <a:r>
              <a:rPr lang="en-US" sz="6200" dirty="0">
                <a:solidFill>
                  <a:schemeClr val="tx1"/>
                </a:solidFill>
                <a:latin typeface="Univers-Light"/>
              </a:rPr>
              <a:t>Builds on three guiding </a:t>
            </a:r>
            <a:r>
              <a:rPr lang="en-US" sz="6200" dirty="0" smtClean="0">
                <a:solidFill>
                  <a:schemeClr val="tx1"/>
                </a:solidFill>
                <a:latin typeface="Univers-Light"/>
              </a:rPr>
              <a:t>principles…</a:t>
            </a:r>
            <a:endParaRPr lang="en-US" sz="6200" dirty="0">
              <a:solidFill>
                <a:schemeClr val="tx1"/>
              </a:solidFill>
              <a:latin typeface="Univers-Light"/>
            </a:endParaRPr>
          </a:p>
          <a:p>
            <a:pPr>
              <a:buClr>
                <a:schemeClr val="tx1"/>
              </a:buClr>
            </a:pPr>
            <a:r>
              <a:rPr lang="en-US" sz="6200" dirty="0">
                <a:solidFill>
                  <a:schemeClr val="tx1"/>
                </a:solidFill>
                <a:latin typeface="Univers-Light"/>
              </a:rPr>
              <a:t>A large and growing number of postsecondary students face the challenges created by limited resources. In fact, approximately one in three American undergraduates receives a Pell grant and is therefore considered a low income student.</a:t>
            </a:r>
          </a:p>
          <a:p>
            <a:pPr>
              <a:buClr>
                <a:schemeClr val="tx1"/>
              </a:buClr>
            </a:pPr>
            <a:r>
              <a:rPr lang="en-US" sz="6200" dirty="0">
                <a:solidFill>
                  <a:schemeClr val="tx1"/>
                </a:solidFill>
                <a:latin typeface="Univers-Light"/>
              </a:rPr>
              <a:t>When institutions structure and offer all types of financial aid (including nontraditional supports) in a coherent, consumable way, students will persist longer, generate additional revenue for the institution, and graduate at higher rates.</a:t>
            </a:r>
          </a:p>
          <a:p>
            <a:pPr>
              <a:buClr>
                <a:schemeClr val="tx1"/>
              </a:buClr>
            </a:pPr>
            <a:r>
              <a:rPr lang="en-US" sz="6200" dirty="0">
                <a:latin typeface="Univers-Light"/>
              </a:rPr>
              <a:t>Providing these supports in an intentional way is </a:t>
            </a:r>
            <a:r>
              <a:rPr lang="en-US" sz="6200" b="1" dirty="0" smtClean="0">
                <a:latin typeface="Univers-Light"/>
              </a:rPr>
              <a:t>NOT</a:t>
            </a:r>
            <a:r>
              <a:rPr lang="en-US" sz="6200" dirty="0" smtClean="0">
                <a:latin typeface="Univers-Light"/>
              </a:rPr>
              <a:t> </a:t>
            </a:r>
            <a:r>
              <a:rPr lang="en-US" sz="6200" dirty="0">
                <a:latin typeface="Univers-Light"/>
              </a:rPr>
              <a:t>an impossible dream. </a:t>
            </a:r>
            <a:r>
              <a:rPr lang="en-US" sz="6200" dirty="0" smtClean="0">
                <a:latin typeface="Univers-Light"/>
              </a:rPr>
              <a:t>         </a:t>
            </a:r>
            <a:r>
              <a:rPr lang="en-US" sz="6200" b="1" i="1" u="sng" dirty="0" smtClean="0">
                <a:latin typeface="Univers-Light"/>
              </a:rPr>
              <a:t>Colleges </a:t>
            </a:r>
            <a:r>
              <a:rPr lang="en-US" sz="6200" b="1" i="1" u="sng" dirty="0">
                <a:latin typeface="Univers-Light"/>
              </a:rPr>
              <a:t>across the country are already doing it and doing it well</a:t>
            </a:r>
            <a:r>
              <a:rPr lang="en-US" sz="6200" b="1" i="1" u="sng" dirty="0" smtClean="0">
                <a:latin typeface="Univers-Light"/>
              </a:rPr>
              <a:t>.</a:t>
            </a:r>
          </a:p>
          <a:p>
            <a:pPr>
              <a:buClr>
                <a:schemeClr val="tx1"/>
              </a:buClr>
            </a:pPr>
            <a:endParaRPr lang="en-US" b="1" i="1" u="sng" dirty="0" smtClean="0"/>
          </a:p>
          <a:p>
            <a:pPr marL="0" indent="0" algn="ctr">
              <a:buNone/>
            </a:pPr>
            <a:r>
              <a:rPr lang="en-US" sz="7400" dirty="0">
                <a:hlinkClick r:id="rId3"/>
              </a:rPr>
              <a:t>www.luminafoundation.org/beyond-financial-aid</a:t>
            </a:r>
            <a:endParaRPr lang="en-US" sz="7400" dirty="0"/>
          </a:p>
        </p:txBody>
      </p:sp>
    </p:spTree>
    <p:extLst>
      <p:ext uri="{BB962C8B-B14F-4D97-AF65-F5344CB8AC3E}">
        <p14:creationId xmlns:p14="http://schemas.microsoft.com/office/powerpoint/2010/main" val="31494187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4047" y="587552"/>
            <a:ext cx="10672521" cy="638906"/>
          </a:xfrm>
        </p:spPr>
        <p:txBody>
          <a:bodyPr>
            <a:normAutofit/>
          </a:bodyPr>
          <a:lstStyle/>
          <a:p>
            <a:pPr algn="ctr"/>
            <a:r>
              <a:rPr lang="en-US" dirty="0" smtClean="0"/>
              <a:t>Beyond Financial Aid Challenge</a:t>
            </a:r>
            <a:endParaRPr lang="en-US" dirty="0"/>
          </a:p>
        </p:txBody>
      </p:sp>
      <p:sp>
        <p:nvSpPr>
          <p:cNvPr id="4" name="Content Placeholder 3"/>
          <p:cNvSpPr>
            <a:spLocks noGrp="1"/>
          </p:cNvSpPr>
          <p:nvPr>
            <p:ph idx="1"/>
          </p:nvPr>
        </p:nvSpPr>
        <p:spPr>
          <a:xfrm>
            <a:off x="893151" y="1546213"/>
            <a:ext cx="10687459" cy="4119802"/>
          </a:xfrm>
        </p:spPr>
        <p:txBody>
          <a:bodyPr>
            <a:normAutofit fontScale="92500" lnSpcReduction="10000"/>
          </a:bodyPr>
          <a:lstStyle/>
          <a:p>
            <a:r>
              <a:rPr lang="en-US" sz="3200" dirty="0"/>
              <a:t>How do we do more with less AND facilitate student success?</a:t>
            </a:r>
          </a:p>
          <a:p>
            <a:r>
              <a:rPr lang="en-US" sz="3200" dirty="0"/>
              <a:t>How can we provide </a:t>
            </a:r>
            <a:r>
              <a:rPr lang="en-US" sz="3200" dirty="0" smtClean="0"/>
              <a:t>students </a:t>
            </a:r>
            <a:r>
              <a:rPr lang="en-US" sz="3200" dirty="0"/>
              <a:t>more affordable housing, food, transportation, healthcare, childcare, legal services, and academic support services?</a:t>
            </a:r>
          </a:p>
          <a:p>
            <a:r>
              <a:rPr lang="en-US" sz="3200" dirty="0"/>
              <a:t>How can community partners help?</a:t>
            </a:r>
          </a:p>
          <a:p>
            <a:r>
              <a:rPr lang="en-US" sz="3200" dirty="0"/>
              <a:t>How can we connect needy students with available resources?</a:t>
            </a:r>
          </a:p>
        </p:txBody>
      </p:sp>
    </p:spTree>
    <p:extLst>
      <p:ext uri="{BB962C8B-B14F-4D97-AF65-F5344CB8AC3E}">
        <p14:creationId xmlns:p14="http://schemas.microsoft.com/office/powerpoint/2010/main" val="2192085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1277" y="298195"/>
            <a:ext cx="11615350" cy="638906"/>
          </a:xfrm>
        </p:spPr>
        <p:txBody>
          <a:bodyPr>
            <a:noAutofit/>
          </a:bodyPr>
          <a:lstStyle/>
          <a:p>
            <a:pPr algn="ctr"/>
            <a:r>
              <a:rPr lang="en-US" sz="2800" dirty="0">
                <a:solidFill>
                  <a:schemeClr val="tx1"/>
                </a:solidFill>
              </a:rPr>
              <a:t>Five Strategies T</a:t>
            </a:r>
            <a:r>
              <a:rPr lang="en-US" sz="2800" dirty="0" smtClean="0">
                <a:solidFill>
                  <a:schemeClr val="tx1"/>
                </a:solidFill>
              </a:rPr>
              <a:t>o </a:t>
            </a:r>
            <a:r>
              <a:rPr lang="en-US" sz="2800" dirty="0">
                <a:solidFill>
                  <a:schemeClr val="tx1"/>
                </a:solidFill>
              </a:rPr>
              <a:t>Increase Support </a:t>
            </a:r>
            <a:r>
              <a:rPr lang="en-US" sz="2800" dirty="0" smtClean="0">
                <a:solidFill>
                  <a:schemeClr val="tx1"/>
                </a:solidFill>
              </a:rPr>
              <a:t>Of Low-Income </a:t>
            </a:r>
            <a:r>
              <a:rPr lang="en-US" sz="2800" dirty="0">
                <a:solidFill>
                  <a:schemeClr val="tx1"/>
                </a:solidFill>
              </a:rPr>
              <a:t>Students</a:t>
            </a:r>
          </a:p>
        </p:txBody>
      </p:sp>
      <p:sp>
        <p:nvSpPr>
          <p:cNvPr id="3" name="Content Placeholder 2"/>
          <p:cNvSpPr>
            <a:spLocks noGrp="1"/>
          </p:cNvSpPr>
          <p:nvPr>
            <p:ph idx="1"/>
          </p:nvPr>
        </p:nvSpPr>
        <p:spPr>
          <a:xfrm>
            <a:off x="395415" y="1084729"/>
            <a:ext cx="11541211" cy="5334000"/>
          </a:xfrm>
        </p:spPr>
        <p:txBody>
          <a:bodyPr>
            <a:normAutofit fontScale="85000" lnSpcReduction="10000"/>
          </a:bodyPr>
          <a:lstStyle/>
          <a:p>
            <a:pPr marL="0" indent="0">
              <a:buClr>
                <a:schemeClr val="tx1"/>
              </a:buClr>
              <a:buNone/>
            </a:pPr>
            <a:r>
              <a:rPr lang="en-US" dirty="0" smtClean="0"/>
              <a:t>Strategy </a:t>
            </a:r>
            <a:r>
              <a:rPr lang="en-US" dirty="0"/>
              <a:t>1: </a:t>
            </a:r>
            <a:r>
              <a:rPr lang="en-US" b="1" dirty="0"/>
              <a:t>Know your low-income students</a:t>
            </a:r>
            <a:r>
              <a:rPr lang="en-US" dirty="0"/>
              <a:t>. Each institution varies in the specific makeup of its low-income students and in the supports it offers those students. Reviewing quantitative and qualitative institutional data can help determine accurate numbers and characteristics of low-income students, how they experience the institution, and which factors affect their ability to succeed. </a:t>
            </a:r>
          </a:p>
          <a:p>
            <a:pPr marL="0" indent="0">
              <a:buClr>
                <a:schemeClr val="tx1"/>
              </a:buClr>
              <a:buNone/>
            </a:pPr>
            <a:r>
              <a:rPr lang="en-US" b="1" dirty="0" smtClean="0"/>
              <a:t>Strategy </a:t>
            </a:r>
            <a:r>
              <a:rPr lang="en-US" b="1" dirty="0"/>
              <a:t>2: Review internal processes and organize supports. </a:t>
            </a:r>
            <a:r>
              <a:rPr lang="en-US" dirty="0"/>
              <a:t>Institutional policies and practices are created to achieve specific outcomes and to address specific conditions. As time passes, however, what was designed to be a resource and/or reasonable process may become ineffective or have unintended negative consequences (academic, financial, or otherwise) on low-income students. While there may be an array of resources and supports for students, institutions can help low-income students overcome practical barriers to completion by reviewing internal processes and organizing supports to better meet their needs. </a:t>
            </a:r>
          </a:p>
          <a:p>
            <a:pPr marL="0" indent="0">
              <a:buClr>
                <a:schemeClr val="tx1"/>
              </a:buClr>
              <a:buNone/>
            </a:pPr>
            <a:r>
              <a:rPr lang="en-US" b="1" dirty="0" smtClean="0"/>
              <a:t>Strategy </a:t>
            </a:r>
            <a:r>
              <a:rPr lang="en-US" b="1" dirty="0"/>
              <a:t>3: Build internal and external partnerships</a:t>
            </a:r>
            <a:r>
              <a:rPr lang="en-US" dirty="0"/>
              <a:t>. Institutions can leverage and expand their capacity to meet the needs of low-income students by building partnerships to include internal groups—faculty, administrators, staff, students, and alumni; and external organizations with shared missions and commitments. Strengthening these partnerships can benefit students, institutions, and the external </a:t>
            </a:r>
            <a:r>
              <a:rPr lang="en-US" dirty="0" smtClean="0"/>
              <a:t>organizations.</a:t>
            </a:r>
          </a:p>
          <a:p>
            <a:pPr marL="0" indent="0">
              <a:buClr>
                <a:schemeClr val="tx1"/>
              </a:buClr>
              <a:buNone/>
            </a:pPr>
            <a:r>
              <a:rPr lang="en-US" b="1" dirty="0" smtClean="0"/>
              <a:t>Strategy </a:t>
            </a:r>
            <a:r>
              <a:rPr lang="en-US" b="1" dirty="0"/>
              <a:t>4: Optimize students’ use of services. </a:t>
            </a:r>
            <a:r>
              <a:rPr lang="en-US" dirty="0"/>
              <a:t>While some students proactively seek out services and resources, many others do not. Improving the accessibility of financial supports by reducing hassle factors, simplifying students’ choice-making, and providing clear messages and reminders to students about financial support services can increase their use. </a:t>
            </a:r>
          </a:p>
          <a:p>
            <a:pPr marL="0" indent="0">
              <a:buClr>
                <a:schemeClr val="tx1"/>
              </a:buClr>
              <a:buNone/>
            </a:pPr>
            <a:r>
              <a:rPr lang="en-US" b="1" dirty="0" smtClean="0"/>
              <a:t>Strategy </a:t>
            </a:r>
            <a:r>
              <a:rPr lang="en-US" b="1" dirty="0"/>
              <a:t>5: Create a culture of support. </a:t>
            </a:r>
            <a:r>
              <a:rPr lang="en-US" dirty="0"/>
              <a:t>Many institutions are exploring practices known to encourage the progression and achievement of all students. However, without sustainable, integrated institutional strategies that stabilize their finances and shore up their academic experiences, low-income students are at particularly high risk of not reaching their goals for </a:t>
            </a:r>
            <a:r>
              <a:rPr lang="en-US" dirty="0" smtClean="0"/>
              <a:t>postsecondary</a:t>
            </a:r>
            <a:endParaRPr lang="en-US" b="1" dirty="0"/>
          </a:p>
        </p:txBody>
      </p:sp>
    </p:spTree>
    <p:extLst>
      <p:ext uri="{BB962C8B-B14F-4D97-AF65-F5344CB8AC3E}">
        <p14:creationId xmlns:p14="http://schemas.microsoft.com/office/powerpoint/2010/main" val="38347369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2643" y="298195"/>
            <a:ext cx="11468100" cy="638906"/>
          </a:xfrm>
        </p:spPr>
        <p:txBody>
          <a:bodyPr>
            <a:noAutofit/>
          </a:bodyPr>
          <a:lstStyle/>
          <a:p>
            <a:pPr algn="ctr"/>
            <a:r>
              <a:rPr lang="en-US" sz="2800" dirty="0">
                <a:solidFill>
                  <a:schemeClr val="tx1"/>
                </a:solidFill>
              </a:rPr>
              <a:t>Five Strategies To Increase Support </a:t>
            </a:r>
            <a:r>
              <a:rPr lang="en-US" sz="2800" dirty="0" smtClean="0">
                <a:solidFill>
                  <a:schemeClr val="tx1"/>
                </a:solidFill>
              </a:rPr>
              <a:t>Of Low-Income </a:t>
            </a:r>
            <a:r>
              <a:rPr lang="en-US" sz="2800" dirty="0">
                <a:solidFill>
                  <a:schemeClr val="tx1"/>
                </a:solidFill>
              </a:rPr>
              <a:t>Students</a:t>
            </a:r>
          </a:p>
        </p:txBody>
      </p:sp>
      <p:sp>
        <p:nvSpPr>
          <p:cNvPr id="3" name="Content Placeholder 2"/>
          <p:cNvSpPr>
            <a:spLocks noGrp="1"/>
          </p:cNvSpPr>
          <p:nvPr>
            <p:ph idx="1"/>
          </p:nvPr>
        </p:nvSpPr>
        <p:spPr>
          <a:xfrm>
            <a:off x="2079171" y="1084729"/>
            <a:ext cx="8752115" cy="5334000"/>
          </a:xfrm>
        </p:spPr>
        <p:txBody>
          <a:bodyPr>
            <a:normAutofit/>
          </a:bodyPr>
          <a:lstStyle/>
          <a:p>
            <a:pPr marL="0" indent="0">
              <a:buClr>
                <a:schemeClr val="tx1"/>
              </a:buClr>
              <a:buNone/>
            </a:pPr>
            <a:r>
              <a:rPr lang="en-US" sz="2800" b="1" dirty="0" smtClean="0"/>
              <a:t>Strategy </a:t>
            </a:r>
            <a:r>
              <a:rPr lang="en-US" sz="2800" b="1" dirty="0"/>
              <a:t>1: Know your low-income students</a:t>
            </a:r>
            <a:r>
              <a:rPr lang="en-US" sz="2800" b="1" dirty="0" smtClean="0"/>
              <a:t>.</a:t>
            </a:r>
          </a:p>
          <a:p>
            <a:pPr marL="0" indent="0">
              <a:buClr>
                <a:schemeClr val="tx1"/>
              </a:buClr>
              <a:buNone/>
            </a:pPr>
            <a:r>
              <a:rPr lang="en-US" sz="2800" dirty="0" smtClean="0"/>
              <a:t>Each </a:t>
            </a:r>
            <a:r>
              <a:rPr lang="en-US" sz="2800" dirty="0"/>
              <a:t>institution varies in the specific makeup of its low-income students and in the supports it offers those students. Reviewing quantitative and qualitative institutional data can help determine accurate numbers and characteristics of low-income students, how they experience the institution, and which factors affect their ability to succeed. </a:t>
            </a:r>
          </a:p>
        </p:txBody>
      </p:sp>
    </p:spTree>
    <p:extLst>
      <p:ext uri="{BB962C8B-B14F-4D97-AF65-F5344CB8AC3E}">
        <p14:creationId xmlns:p14="http://schemas.microsoft.com/office/powerpoint/2010/main" val="41239412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dirty="0" smtClean="0">
                <a:solidFill>
                  <a:schemeClr val="tx1"/>
                </a:solidFill>
              </a:rPr>
              <a:t>National Research Context  </a:t>
            </a:r>
            <a:endParaRPr lang="en-US" dirty="0">
              <a:solidFill>
                <a:schemeClr val="tx1"/>
              </a:solidFill>
            </a:endParaRPr>
          </a:p>
        </p:txBody>
      </p:sp>
      <p:sp>
        <p:nvSpPr>
          <p:cNvPr id="3" name="Content Placeholder 2"/>
          <p:cNvSpPr>
            <a:spLocks noGrp="1"/>
          </p:cNvSpPr>
          <p:nvPr>
            <p:ph idx="1"/>
          </p:nvPr>
        </p:nvSpPr>
        <p:spPr>
          <a:xfrm>
            <a:off x="691765" y="1976198"/>
            <a:ext cx="5774349" cy="4119802"/>
          </a:xfrm>
        </p:spPr>
        <p:txBody>
          <a:bodyPr>
            <a:normAutofit/>
          </a:bodyPr>
          <a:lstStyle/>
          <a:p>
            <a:pPr marL="0" indent="0">
              <a:buNone/>
            </a:pPr>
            <a:r>
              <a:rPr lang="en-US" dirty="0" smtClean="0">
                <a:solidFill>
                  <a:schemeClr val="tx1"/>
                </a:solidFill>
              </a:rPr>
              <a:t>“</a:t>
            </a:r>
            <a:r>
              <a:rPr lang="en-US" dirty="0">
                <a:solidFill>
                  <a:schemeClr val="tx1"/>
                </a:solidFill>
              </a:rPr>
              <a:t>Even when students manage to cobble together scholarships, loans or gifts from relatives or churches, once they actually get into college, they typically find they have a whole new set of unanticipated barriers: academic, social and cultural, as well as their own internal self-doubt.” </a:t>
            </a:r>
          </a:p>
          <a:p>
            <a:endParaRPr lang="en-US" dirty="0"/>
          </a:p>
        </p:txBody>
      </p:sp>
      <p:sp>
        <p:nvSpPr>
          <p:cNvPr id="6" name="TextBox 5"/>
          <p:cNvSpPr txBox="1"/>
          <p:nvPr/>
        </p:nvSpPr>
        <p:spPr>
          <a:xfrm>
            <a:off x="2042826" y="4665346"/>
            <a:ext cx="8372343" cy="1015663"/>
          </a:xfrm>
          <a:prstGeom prst="rect">
            <a:avLst/>
          </a:prstGeom>
          <a:noFill/>
        </p:spPr>
        <p:txBody>
          <a:bodyPr wrap="square" rtlCol="0">
            <a:spAutoFit/>
          </a:bodyPr>
          <a:lstStyle/>
          <a:p>
            <a:endParaRPr lang="en-US" dirty="0">
              <a:solidFill>
                <a:srgbClr val="292929"/>
              </a:solidFill>
            </a:endParaRPr>
          </a:p>
          <a:p>
            <a:endParaRPr lang="en-US" dirty="0">
              <a:solidFill>
                <a:srgbClr val="292929"/>
              </a:solidFill>
            </a:endParaRPr>
          </a:p>
          <a:p>
            <a:r>
              <a:rPr lang="en-US" sz="1200" dirty="0"/>
              <a:t>Cardoza, k.  (2016). First-generation college students are not succeeding in college, and money isn’t the problem. Social and cultural factors are working against many students who are the first in their family to pursue higher education. </a:t>
            </a:r>
            <a:r>
              <a:rPr lang="en-US" sz="1200" i="1" dirty="0"/>
              <a:t>Washington Post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6287" y="1460500"/>
            <a:ext cx="4733470" cy="3572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42128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7665" y="407007"/>
            <a:ext cx="7674122" cy="779318"/>
          </a:xfrm>
        </p:spPr>
        <p:txBody>
          <a:bodyPr/>
          <a:lstStyle/>
          <a:p>
            <a:pPr algn="ctr"/>
            <a:r>
              <a:rPr lang="en-US" sz="3200" dirty="0"/>
              <a:t>Defining the Financial Challenge</a:t>
            </a:r>
          </a:p>
        </p:txBody>
      </p:sp>
      <p:sp>
        <p:nvSpPr>
          <p:cNvPr id="3" name="Content Placeholder 2"/>
          <p:cNvSpPr>
            <a:spLocks noGrp="1"/>
          </p:cNvSpPr>
          <p:nvPr>
            <p:ph idx="1"/>
          </p:nvPr>
        </p:nvSpPr>
        <p:spPr>
          <a:xfrm>
            <a:off x="1764957" y="1256232"/>
            <a:ext cx="8757764" cy="4905286"/>
          </a:xfrm>
        </p:spPr>
        <p:txBody>
          <a:bodyPr>
            <a:normAutofit fontScale="92500" lnSpcReduction="20000"/>
          </a:bodyPr>
          <a:lstStyle/>
          <a:p>
            <a:pPr marL="0" indent="0">
              <a:buNone/>
            </a:pPr>
            <a:r>
              <a:rPr lang="en-US" sz="1650" dirty="0">
                <a:solidFill>
                  <a:srgbClr val="292929"/>
                </a:solidFill>
                <a:latin typeface="Open Sans"/>
                <a:ea typeface="Calibri"/>
                <a:cs typeface="Times New Roman"/>
              </a:rPr>
              <a:t>The National Common Data Set provides a framework for calculating a student’s academic year financial need that is “met” by different sources of financial support. </a:t>
            </a:r>
            <a:r>
              <a:rPr lang="en-US" sz="1650" b="1" u="sng" dirty="0">
                <a:solidFill>
                  <a:srgbClr val="292929"/>
                </a:solidFill>
                <a:latin typeface="Open Sans"/>
                <a:ea typeface="Calibri"/>
                <a:cs typeface="Times New Roman"/>
              </a:rPr>
              <a:t>Unmet Need</a:t>
            </a:r>
            <a:r>
              <a:rPr lang="en-US" sz="1650" dirty="0">
                <a:solidFill>
                  <a:srgbClr val="292929"/>
                </a:solidFill>
                <a:latin typeface="Open Sans"/>
                <a:ea typeface="Calibri"/>
                <a:cs typeface="Times New Roman"/>
              </a:rPr>
              <a:t> is the portion of a student’s academic year financial need that exceeds these forms of financial support. </a:t>
            </a:r>
          </a:p>
          <a:p>
            <a:pPr marL="0" indent="0" algn="ctr">
              <a:buNone/>
            </a:pPr>
            <a:r>
              <a:rPr lang="en-US" sz="1650" b="1" i="1" u="sng" dirty="0">
                <a:solidFill>
                  <a:srgbClr val="292929"/>
                </a:solidFill>
                <a:latin typeface="Open Sans"/>
                <a:ea typeface="Calibri"/>
                <a:cs typeface="Times New Roman"/>
              </a:rPr>
              <a:t>Calculation Example</a:t>
            </a:r>
          </a:p>
          <a:p>
            <a:pPr marL="0" indent="0">
              <a:buNone/>
            </a:pPr>
            <a:r>
              <a:rPr lang="en-US" sz="1650" b="1" dirty="0">
                <a:solidFill>
                  <a:srgbClr val="292929"/>
                </a:solidFill>
                <a:latin typeface="Open Sans"/>
                <a:ea typeface="Calibri"/>
                <a:cs typeface="Times New Roman"/>
              </a:rPr>
              <a:t>Cost of Attendance (COA)</a:t>
            </a:r>
          </a:p>
          <a:p>
            <a:r>
              <a:rPr lang="en-US" sz="1650" dirty="0">
                <a:solidFill>
                  <a:srgbClr val="292929"/>
                </a:solidFill>
                <a:latin typeface="Open Sans"/>
                <a:ea typeface="Calibri"/>
                <a:cs typeface="Times New Roman"/>
              </a:rPr>
              <a:t>Tuition/fees, housing/meals, books/supplies, travel, and personal expenses 	= $24,000</a:t>
            </a:r>
          </a:p>
          <a:p>
            <a:pPr marL="0" indent="0">
              <a:buNone/>
            </a:pPr>
            <a:r>
              <a:rPr lang="en-US" sz="1650" b="1" dirty="0">
                <a:solidFill>
                  <a:srgbClr val="292929"/>
                </a:solidFill>
                <a:latin typeface="Open Sans"/>
                <a:ea typeface="Calibri"/>
                <a:cs typeface="Times New Roman"/>
              </a:rPr>
              <a:t>Expected Family Contribution (EFC)</a:t>
            </a:r>
          </a:p>
          <a:p>
            <a:r>
              <a:rPr lang="en-US" sz="1650" dirty="0">
                <a:solidFill>
                  <a:srgbClr val="292929"/>
                </a:solidFill>
                <a:latin typeface="Open Sans"/>
                <a:ea typeface="Calibri"/>
                <a:cs typeface="Times New Roman"/>
              </a:rPr>
              <a:t>A FAFSA-driven expectation of family financial support  			- $10,000 </a:t>
            </a:r>
          </a:p>
          <a:p>
            <a:pPr marL="0" indent="0">
              <a:buNone/>
            </a:pPr>
            <a:r>
              <a:rPr lang="en-US" sz="1650" b="1" dirty="0">
                <a:solidFill>
                  <a:srgbClr val="292929"/>
                </a:solidFill>
                <a:latin typeface="Open Sans"/>
                <a:ea typeface="Calibri"/>
                <a:cs typeface="Times New Roman"/>
              </a:rPr>
              <a:t>Gift Aid </a:t>
            </a:r>
          </a:p>
          <a:p>
            <a:r>
              <a:rPr lang="en-US" sz="1650" dirty="0">
                <a:solidFill>
                  <a:srgbClr val="292929"/>
                </a:solidFill>
                <a:latin typeface="Open Sans"/>
                <a:ea typeface="Calibri"/>
                <a:cs typeface="Times New Roman"/>
              </a:rPr>
              <a:t>Scholarships, grants, etc. from federal, state, IUPUI, and private sources 	- $1,000</a:t>
            </a:r>
          </a:p>
          <a:p>
            <a:pPr marL="0" indent="0">
              <a:buNone/>
            </a:pPr>
            <a:r>
              <a:rPr lang="en-US" sz="1650" b="1" dirty="0">
                <a:solidFill>
                  <a:srgbClr val="292929"/>
                </a:solidFill>
                <a:latin typeface="Open Sans"/>
                <a:ea typeface="Calibri"/>
                <a:cs typeface="Times New Roman"/>
              </a:rPr>
              <a:t>Self-Help Aid</a:t>
            </a:r>
          </a:p>
          <a:p>
            <a:r>
              <a:rPr lang="en-US" sz="1650" u="sng" dirty="0">
                <a:solidFill>
                  <a:srgbClr val="292929"/>
                </a:solidFill>
                <a:latin typeface="Open Sans"/>
                <a:ea typeface="Calibri"/>
                <a:cs typeface="Times New Roman"/>
              </a:rPr>
              <a:t>Subsidized federal loans and federal work study earnings			- $8,000</a:t>
            </a:r>
          </a:p>
          <a:p>
            <a:pPr marL="0" indent="0">
              <a:buNone/>
            </a:pPr>
            <a:endParaRPr lang="en-US" sz="1650" dirty="0">
              <a:solidFill>
                <a:srgbClr val="292929"/>
              </a:solidFill>
              <a:latin typeface="Open Sans"/>
              <a:ea typeface="Calibri"/>
              <a:cs typeface="Times New Roman"/>
            </a:endParaRPr>
          </a:p>
          <a:p>
            <a:pPr marL="0" indent="0">
              <a:buNone/>
            </a:pPr>
            <a:r>
              <a:rPr lang="en-US" sz="1650" dirty="0">
                <a:solidFill>
                  <a:srgbClr val="292929"/>
                </a:solidFill>
                <a:latin typeface="Open Sans"/>
                <a:ea typeface="Calibri"/>
                <a:cs typeface="Times New Roman"/>
              </a:rPr>
              <a:t>Difference is </a:t>
            </a:r>
            <a:r>
              <a:rPr lang="en-US" sz="1650" b="1" dirty="0">
                <a:solidFill>
                  <a:srgbClr val="292929"/>
                </a:solidFill>
                <a:latin typeface="Open Sans"/>
                <a:ea typeface="Calibri"/>
                <a:cs typeface="Times New Roman"/>
              </a:rPr>
              <a:t>Unmet Need</a:t>
            </a:r>
            <a:r>
              <a:rPr lang="en-US" sz="1650" dirty="0">
                <a:solidFill>
                  <a:srgbClr val="292929"/>
                </a:solidFill>
                <a:latin typeface="Open Sans"/>
                <a:ea typeface="Calibri"/>
                <a:cs typeface="Times New Roman"/>
              </a:rPr>
              <a:t>						= $5,000*</a:t>
            </a:r>
          </a:p>
          <a:p>
            <a:pPr marL="0" indent="0">
              <a:buNone/>
            </a:pPr>
            <a:endParaRPr lang="en-US" sz="1650" dirty="0">
              <a:solidFill>
                <a:srgbClr val="292929"/>
              </a:solidFill>
              <a:latin typeface="Open Sans"/>
              <a:ea typeface="Calibri"/>
              <a:cs typeface="Times New Roman"/>
            </a:endParaRPr>
          </a:p>
          <a:p>
            <a:pPr marL="0" indent="0">
              <a:buNone/>
            </a:pPr>
            <a:r>
              <a:rPr lang="en-US" sz="1650" dirty="0">
                <a:solidFill>
                  <a:srgbClr val="292929"/>
                </a:solidFill>
                <a:latin typeface="Open Sans"/>
                <a:ea typeface="Calibri"/>
                <a:cs typeface="Times New Roman"/>
              </a:rPr>
              <a:t>* Students must take out unsubsidized loans, private loans, or work to support unmet need</a:t>
            </a:r>
          </a:p>
          <a:p>
            <a:pPr marL="0" indent="0">
              <a:buNone/>
            </a:pPr>
            <a:endParaRPr lang="en-US" sz="2100" dirty="0">
              <a:solidFill>
                <a:srgbClr val="292929"/>
              </a:solidFill>
              <a:latin typeface="Calibri"/>
              <a:ea typeface="Calibri"/>
              <a:cs typeface="Times New Roman"/>
            </a:endParaRPr>
          </a:p>
          <a:p>
            <a:endParaRPr lang="en-US" dirty="0"/>
          </a:p>
        </p:txBody>
      </p:sp>
    </p:spTree>
    <p:extLst>
      <p:ext uri="{BB962C8B-B14F-4D97-AF65-F5344CB8AC3E}">
        <p14:creationId xmlns:p14="http://schemas.microsoft.com/office/powerpoint/2010/main" val="19491759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2171</TotalTime>
  <Words>2389</Words>
  <Application>Microsoft Office PowerPoint</Application>
  <PresentationFormat>Widescreen</PresentationFormat>
  <Paragraphs>249</Paragraphs>
  <Slides>37</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Calibri Light</vt:lpstr>
      <vt:lpstr>Open Sans</vt:lpstr>
      <vt:lpstr>Times New Roman</vt:lpstr>
      <vt:lpstr>Univers-Light</vt:lpstr>
      <vt:lpstr>Office Theme</vt:lpstr>
      <vt:lpstr>PowerPoint Presentation</vt:lpstr>
      <vt:lpstr>PowerPoint Presentation</vt:lpstr>
      <vt:lpstr>PowerPoint Presentation</vt:lpstr>
      <vt:lpstr>IUPUI and Lumina Partner on  Beyond Financial Aid (BFA) Initiatives </vt:lpstr>
      <vt:lpstr>Beyond Financial Aid Challenge</vt:lpstr>
      <vt:lpstr>Five Strategies To Increase Support Of Low-Income Students</vt:lpstr>
      <vt:lpstr>Five Strategies To Increase Support Of Low-Income Students</vt:lpstr>
      <vt:lpstr>National Research Context  </vt:lpstr>
      <vt:lpstr>Defining the Financial Challenge</vt:lpstr>
      <vt:lpstr>IUPUI Annual Unmet Financial Need and  One-Year Retention FT, FT Beginners </vt:lpstr>
      <vt:lpstr>PowerPoint Presentation</vt:lpstr>
      <vt:lpstr>IUPUI Pell Grant Recipients (SES indicator) </vt:lpstr>
      <vt:lpstr>IUPUI Pell Grant Recipients (SES indicator) </vt:lpstr>
      <vt:lpstr>IUPUI Students Who Received a Federal Pell Grant   </vt:lpstr>
      <vt:lpstr>IUPUI Average Net Price by Income Grids: Trending Down</vt:lpstr>
      <vt:lpstr>Five Strategies To Increase Support Of Low-Income Students</vt:lpstr>
      <vt:lpstr>IUPUI Business Process Enhancements</vt:lpstr>
      <vt:lpstr>Five Strategies To Increase Support Of Low-Income Students</vt:lpstr>
      <vt:lpstr>Partnerships and Activities</vt:lpstr>
      <vt:lpstr>PowerPoint Presentation</vt:lpstr>
      <vt:lpstr>PowerPoint Presentation</vt:lpstr>
      <vt:lpstr>PowerPoint Presentation</vt:lpstr>
      <vt:lpstr>PowerPoint Presentation</vt:lpstr>
      <vt:lpstr>‘Indy Achieves’ Partners with IUPUI and Ivy Tech</vt:lpstr>
      <vt:lpstr>Five Strategies To Increase Support Of Low-Income Students</vt:lpstr>
      <vt:lpstr>Make Information More Accessible</vt:lpstr>
      <vt:lpstr>IUPUI Financial Services Delivery Coordination</vt:lpstr>
      <vt:lpstr>Five Strategies To Increase Support Of Low-Income Students</vt:lpstr>
      <vt:lpstr>Faculty Advice: “Show Them They Belong”</vt:lpstr>
      <vt:lpstr>PowerPoint Presentation</vt:lpstr>
      <vt:lpstr>IUPUI Faculty Quote  “The more I partner with students and erase and breakdown hierarchies and treat them partner to partner, human to human, the more responsive the whole class becomes – it is like an emotional virus—it just takes a couple of students and the rest of the class joins in”    </vt:lpstr>
      <vt:lpstr>PowerPoint Presentation</vt:lpstr>
      <vt:lpstr>IUPUI Student Experience Council Financial Strategies Taskforce Recommendations</vt:lpstr>
      <vt:lpstr>Regarding Cost Issues…</vt:lpstr>
      <vt:lpstr>Regarding Resource Issues… </vt:lpstr>
      <vt:lpstr>Regarding Financial Education…</vt:lpstr>
      <vt:lpstr>Feedback? Questions?  What is Working at Your Institution?     Contact info: Marvin Smith, mlsiii@iupui.edu  </vt:lpstr>
    </vt:vector>
  </TitlesOfParts>
  <Company>Western Technical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Lyndsey</dc:creator>
  <cp:lastModifiedBy>Smith III, Marvin L</cp:lastModifiedBy>
  <cp:revision>51</cp:revision>
  <dcterms:created xsi:type="dcterms:W3CDTF">2018-02-26T21:00:07Z</dcterms:created>
  <dcterms:modified xsi:type="dcterms:W3CDTF">2019-01-22T23:37:08Z</dcterms:modified>
</cp:coreProperties>
</file>