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1"/>
  </p:handoutMasterIdLst>
  <p:sldIdLst>
    <p:sldId id="257" r:id="rId2"/>
    <p:sldId id="258" r:id="rId3"/>
    <p:sldId id="259" r:id="rId4"/>
    <p:sldId id="265" r:id="rId5"/>
    <p:sldId id="268" r:id="rId6"/>
    <p:sldId id="261" r:id="rId7"/>
    <p:sldId id="264" r:id="rId8"/>
    <p:sldId id="262" r:id="rId9"/>
    <p:sldId id="263" r:id="rId10"/>
    <p:sldId id="267" r:id="rId11"/>
    <p:sldId id="270" r:id="rId12"/>
    <p:sldId id="271" r:id="rId13"/>
    <p:sldId id="272" r:id="rId14"/>
    <p:sldId id="273" r:id="rId15"/>
    <p:sldId id="274" r:id="rId16"/>
    <p:sldId id="275" r:id="rId17"/>
    <p:sldId id="277" r:id="rId18"/>
    <p:sldId id="260" r:id="rId19"/>
    <p:sldId id="276" r:id="rId2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61750CC-A5D1-40B1-9443-0D95AE648563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EF9C53-688F-499C-86EC-7E39A2031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50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nasfaa.microsoftcrmportals.com/knowledgebase/qa/KA-33455" TargetMode="External"/><Relationship Id="rId2" Type="http://schemas.openxmlformats.org/officeDocument/2006/relationships/hyperlink" Target="https://ifap.ed.gov/fsahandbook/attachments/1819V3C7FinalDec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os.osfa.indiana.edu/content/index.shtml" TargetMode="External"/><Relationship Id="rId5" Type="http://schemas.openxmlformats.org/officeDocument/2006/relationships/hyperlink" Target="https://www.irs.gov/pub/irs-pdf/p970.pdf" TargetMode="External"/><Relationship Id="rId4" Type="http://schemas.openxmlformats.org/officeDocument/2006/relationships/hyperlink" Target="https://askregs.nasfaa.org/knowledgebase/qa/KA-33595/en-u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stephejl@indiana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4025" y="619126"/>
            <a:ext cx="9475787" cy="400585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b="1" dirty="0" smtClean="0"/>
              <a:t/>
            </a:r>
            <a:br>
              <a:rPr lang="en-US" sz="8000" b="1" dirty="0" smtClean="0"/>
            </a:br>
            <a:r>
              <a:rPr lang="en-US" sz="8000" b="1" dirty="0"/>
              <a:t/>
            </a:r>
            <a:br>
              <a:rPr lang="en-US" sz="8000" b="1" dirty="0"/>
            </a:br>
            <a:r>
              <a:rPr lang="en-US" sz="8000" b="1" dirty="0" smtClean="0"/>
              <a:t/>
            </a:r>
            <a:br>
              <a:rPr lang="en-US" sz="8000" b="1" dirty="0" smtClean="0"/>
            </a:br>
            <a:r>
              <a:rPr lang="en-US" sz="4900" b="1" dirty="0"/>
              <a:t>You Win Some, You Lose Some: </a:t>
            </a:r>
            <a:r>
              <a:rPr lang="en-US" sz="4000" dirty="0"/>
              <a:t>When Prizes and Awards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Make </a:t>
            </a:r>
            <a:r>
              <a:rPr lang="en-US" sz="4000" dirty="0"/>
              <a:t>People </a:t>
            </a:r>
            <a:r>
              <a:rPr lang="en-US" sz="4000" dirty="0" smtClean="0"/>
              <a:t>Sad</a:t>
            </a:r>
            <a:br>
              <a:rPr lang="en-US" sz="40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5426" y="2762249"/>
            <a:ext cx="9961562" cy="3876675"/>
          </a:xfrm>
        </p:spPr>
        <p:txBody>
          <a:bodyPr>
            <a:normAutofit/>
          </a:bodyPr>
          <a:lstStyle/>
          <a:p>
            <a:pPr lvl="0" algn="ctr">
              <a:buClr>
                <a:srgbClr val="A53010"/>
              </a:buClr>
            </a:pPr>
            <a:endParaRPr lang="en-US" sz="2800" b="1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 algn="ctr">
              <a:buClr>
                <a:srgbClr val="A53010"/>
              </a:buClr>
            </a:pPr>
            <a:r>
              <a:rPr lang="en-US" sz="28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Jenny </a:t>
            </a:r>
            <a:r>
              <a:rPr lang="en-US" sz="28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Stephens</a:t>
            </a:r>
            <a:endParaRPr lang="en-US" sz="28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 algn="ctr">
              <a:buClr>
                <a:srgbClr val="A53010"/>
              </a:buClr>
            </a:pPr>
            <a:r>
              <a:rPr lang="en-US" sz="2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University Director of Financial Aid</a:t>
            </a:r>
          </a:p>
          <a:p>
            <a:pPr lvl="0" algn="ctr">
              <a:buClr>
                <a:srgbClr val="A53010"/>
              </a:buClr>
            </a:pPr>
            <a:r>
              <a:rPr lang="en-US" sz="2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Indiana University</a:t>
            </a:r>
          </a:p>
          <a:p>
            <a:pPr lvl="0" algn="ctr">
              <a:buClr>
                <a:srgbClr val="A53010"/>
              </a:buClr>
            </a:pPr>
            <a:endParaRPr lang="en-US" sz="28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 algn="ctr">
              <a:buClr>
                <a:srgbClr val="A53010"/>
              </a:buClr>
            </a:pPr>
            <a:r>
              <a:rPr lang="en-US" sz="28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ISFAA Winter Conference, January 2019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13348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5025" y="624110"/>
            <a:ext cx="9399587" cy="928465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What we did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5025" y="1552575"/>
            <a:ext cx="9399587" cy="4358647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Dissected our reality </a:t>
            </a:r>
          </a:p>
          <a:p>
            <a:r>
              <a:rPr lang="en-US" sz="3200" dirty="0" smtClean="0"/>
              <a:t>Looked at rules all stakeholder’s brought to the table</a:t>
            </a:r>
          </a:p>
          <a:p>
            <a:r>
              <a:rPr lang="en-US" sz="3200" dirty="0" smtClean="0"/>
              <a:t>Worked in subcommittees, presented to the whole</a:t>
            </a:r>
          </a:p>
          <a:p>
            <a:r>
              <a:rPr lang="en-US" sz="3200" dirty="0" smtClean="0"/>
              <a:t>Argued, respectfully</a:t>
            </a:r>
          </a:p>
          <a:p>
            <a:r>
              <a:rPr lang="en-US" sz="3200" dirty="0" smtClean="0"/>
              <a:t>Created a document</a:t>
            </a:r>
          </a:p>
          <a:p>
            <a:pPr marL="0" indent="0">
              <a:buNone/>
            </a:pPr>
            <a:endParaRPr lang="en-US" sz="3200" dirty="0" smtClean="0"/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902199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5025" y="624110"/>
            <a:ext cx="9399587" cy="928465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What we did (continued)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5025" y="1552575"/>
            <a:ext cx="9399587" cy="4358647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Edited and pared it down, over and over</a:t>
            </a:r>
          </a:p>
          <a:p>
            <a:r>
              <a:rPr lang="en-US" sz="3200" dirty="0" smtClean="0"/>
              <a:t>Reorganized it</a:t>
            </a:r>
          </a:p>
          <a:p>
            <a:r>
              <a:rPr lang="en-US" sz="3200" dirty="0" smtClean="0"/>
              <a:t>Created one super flowchart!</a:t>
            </a:r>
          </a:p>
          <a:p>
            <a:r>
              <a:rPr lang="en-US" sz="3200" dirty="0" smtClean="0"/>
              <a:t>Tested it in a limited release</a:t>
            </a:r>
          </a:p>
          <a:p>
            <a:r>
              <a:rPr lang="en-US" sz="3200" dirty="0" smtClean="0"/>
              <a:t>Took it on the road!</a:t>
            </a:r>
          </a:p>
          <a:p>
            <a:pPr marL="0" indent="0">
              <a:buNone/>
            </a:pPr>
            <a:endParaRPr lang="en-US" sz="3200" dirty="0" smtClean="0"/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832815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8325" y="624110"/>
            <a:ext cx="9666287" cy="1280890"/>
          </a:xfrm>
        </p:spPr>
        <p:txBody>
          <a:bodyPr/>
          <a:lstStyle/>
          <a:p>
            <a:r>
              <a:rPr lang="en-US" b="1" dirty="0" smtClean="0"/>
              <a:t>Back to Prizes and Awards…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2150" y="1562099"/>
            <a:ext cx="9542462" cy="4752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IU previously defined a prize as something you win in a drawing, contest or game of chance.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800" dirty="0" smtClean="0"/>
              <a:t>We determined that it is EFA if:</a:t>
            </a:r>
          </a:p>
          <a:p>
            <a:r>
              <a:rPr lang="en-US" sz="2400" dirty="0" smtClean="0"/>
              <a:t>The activity is restricted to students, or</a:t>
            </a:r>
          </a:p>
          <a:p>
            <a:r>
              <a:rPr lang="en-US" sz="2400" dirty="0" smtClean="0"/>
              <a:t>The contest is related to the student’s courses or degree completion, and</a:t>
            </a:r>
          </a:p>
          <a:p>
            <a:r>
              <a:rPr lang="en-US" sz="2400" dirty="0" smtClean="0"/>
              <a:t>The prize is </a:t>
            </a:r>
            <a:r>
              <a:rPr lang="en-US" sz="2400" dirty="0"/>
              <a:t>cash, a cash equivalent (gift card) or a non-cash item that can be used for educational purposes or to pay for expenses included in the student's cost of attendance.</a:t>
            </a:r>
          </a:p>
        </p:txBody>
      </p:sp>
    </p:spTree>
    <p:extLst>
      <p:ext uri="{BB962C8B-B14F-4D97-AF65-F5344CB8AC3E}">
        <p14:creationId xmlns:p14="http://schemas.microsoft.com/office/powerpoint/2010/main" val="3560137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586010"/>
            <a:ext cx="8911687" cy="890365"/>
          </a:xfrm>
        </p:spPr>
        <p:txBody>
          <a:bodyPr/>
          <a:lstStyle/>
          <a:p>
            <a:r>
              <a:rPr lang="en-US" b="1" dirty="0" smtClean="0"/>
              <a:t>Awards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8825" y="1333500"/>
            <a:ext cx="9475787" cy="457772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There are more “Graduation Awards” than we realized – timing doesn’t matter!</a:t>
            </a:r>
          </a:p>
          <a:p>
            <a:r>
              <a:rPr lang="en-US" sz="2800" dirty="0" smtClean="0"/>
              <a:t>IU has determined these and other awards for students are always EFA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NASFAA’s </a:t>
            </a:r>
            <a:r>
              <a:rPr lang="en-US" sz="2800" dirty="0" err="1" smtClean="0"/>
              <a:t>AskRegs</a:t>
            </a:r>
            <a:r>
              <a:rPr lang="en-US" sz="2800" dirty="0" smtClean="0"/>
              <a:t> has an entry about this worth review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13301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24110"/>
            <a:ext cx="9675813" cy="76654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What does IU do to keep the peace?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628775"/>
            <a:ext cx="8915400" cy="423482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Educate the </a:t>
            </a:r>
            <a:r>
              <a:rPr lang="en-US" sz="2800" dirty="0" smtClean="0"/>
              <a:t>community – continuous challenge</a:t>
            </a:r>
            <a:endParaRPr lang="en-US" sz="2800" dirty="0" smtClean="0"/>
          </a:p>
          <a:p>
            <a:r>
              <a:rPr lang="en-US" sz="2800" dirty="0" smtClean="0"/>
              <a:t>Encourage reconsideration of </a:t>
            </a:r>
            <a:r>
              <a:rPr lang="en-US" sz="2800" dirty="0" smtClean="0"/>
              <a:t>graduation awards, </a:t>
            </a:r>
            <a:r>
              <a:rPr lang="en-US" sz="2800" dirty="0" smtClean="0"/>
              <a:t>where possible</a:t>
            </a:r>
          </a:p>
          <a:p>
            <a:r>
              <a:rPr lang="en-US" sz="2800" dirty="0" smtClean="0"/>
              <a:t>Spread </a:t>
            </a:r>
            <a:r>
              <a:rPr lang="en-US" sz="2800" dirty="0"/>
              <a:t>the word so that departments making these awards can add disclaimers when promoting </a:t>
            </a:r>
            <a:r>
              <a:rPr lang="en-US" sz="2800" dirty="0" smtClean="0"/>
              <a:t>them</a:t>
            </a:r>
          </a:p>
          <a:p>
            <a:r>
              <a:rPr lang="en-US" sz="2800" dirty="0" smtClean="0"/>
              <a:t>Look for legit budget increases</a:t>
            </a:r>
          </a:p>
          <a:p>
            <a:r>
              <a:rPr lang="en-US" sz="2800" dirty="0" smtClean="0"/>
              <a:t>Send back loan funds</a:t>
            </a:r>
          </a:p>
        </p:txBody>
      </p:sp>
    </p:spTree>
    <p:extLst>
      <p:ext uri="{BB962C8B-B14F-4D97-AF65-F5344CB8AC3E}">
        <p14:creationId xmlns:p14="http://schemas.microsoft.com/office/powerpoint/2010/main" val="1337783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3100" y="624110"/>
            <a:ext cx="10077450" cy="795115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What does all this mean?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2313" y="1514476"/>
            <a:ext cx="10028237" cy="4387222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Your policies don’t have to look like IU policies</a:t>
            </a:r>
          </a:p>
          <a:p>
            <a:r>
              <a:rPr lang="en-US" sz="2400" dirty="0" smtClean="0"/>
              <a:t>It’s pretty gray</a:t>
            </a:r>
          </a:p>
          <a:p>
            <a:r>
              <a:rPr lang="en-US" sz="2400" dirty="0" smtClean="0"/>
              <a:t>Remember, you can find examples all across the spectrum of liberal to conservative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200" dirty="0" smtClean="0"/>
              <a:t>However, your institution should endeavor to:</a:t>
            </a:r>
          </a:p>
          <a:p>
            <a:r>
              <a:rPr lang="en-US" sz="2400" dirty="0" smtClean="0"/>
              <a:t>Have policies</a:t>
            </a:r>
          </a:p>
          <a:p>
            <a:r>
              <a:rPr lang="en-US" sz="2400" dirty="0" smtClean="0"/>
              <a:t>Document a well-reasoned justification</a:t>
            </a:r>
          </a:p>
          <a:p>
            <a:r>
              <a:rPr lang="en-US" sz="2400" dirty="0" smtClean="0"/>
              <a:t>Make the policies known to those with the money</a:t>
            </a:r>
          </a:p>
          <a:p>
            <a:r>
              <a:rPr lang="en-US" sz="2400" dirty="0" smtClean="0"/>
              <a:t>Apply them consistently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5304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5476" y="361951"/>
            <a:ext cx="9542462" cy="62864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</a:t>
            </a:r>
            <a:r>
              <a:rPr lang="en-US" sz="4400" b="1" dirty="0" smtClean="0"/>
              <a:t>Getting Started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5475" y="1562100"/>
            <a:ext cx="9609137" cy="434912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Identify stakeholder offices and people to represent them</a:t>
            </a:r>
          </a:p>
          <a:p>
            <a:r>
              <a:rPr lang="en-US" sz="3200" dirty="0" smtClean="0"/>
              <a:t>Articulate the risk and define the urgency based on where you are, now</a:t>
            </a:r>
          </a:p>
          <a:p>
            <a:r>
              <a:rPr lang="en-US" sz="3200" dirty="0" smtClean="0"/>
              <a:t>Find an executive-level champion</a:t>
            </a:r>
          </a:p>
          <a:p>
            <a:r>
              <a:rPr lang="en-US" sz="3200" dirty="0" smtClean="0"/>
              <a:t>Start the conversations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01341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4975" y="295275"/>
            <a:ext cx="9799638" cy="885825"/>
          </a:xfrm>
        </p:spPr>
        <p:txBody>
          <a:bodyPr>
            <a:normAutofit/>
          </a:bodyPr>
          <a:lstStyle/>
          <a:p>
            <a:r>
              <a:rPr lang="en-US" dirty="0" smtClean="0"/>
              <a:t>If there’s time…  </a:t>
            </a:r>
            <a:r>
              <a:rPr lang="en-US" sz="3100" dirty="0" smtClean="0"/>
              <a:t>Scholarship or Compensation?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251" y="1181100"/>
            <a:ext cx="10239374" cy="5095875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 smtClean="0"/>
              <a:t>If it looks like work and smells like work, it’s probably work and should be paid and taxed as such (FLSA, ACA)</a:t>
            </a:r>
          </a:p>
          <a:p>
            <a:pPr marL="0" indent="0">
              <a:buNone/>
            </a:pPr>
            <a:r>
              <a:rPr lang="en-US" sz="900" dirty="0" smtClean="0"/>
              <a:t>  </a:t>
            </a:r>
            <a:endParaRPr lang="en-US" sz="900" dirty="0"/>
          </a:p>
          <a:p>
            <a:pPr marL="0" indent="0">
              <a:buNone/>
            </a:pPr>
            <a:r>
              <a:rPr lang="en-US" sz="2000" dirty="0" smtClean="0"/>
              <a:t>It’s an inadvisable short-cut to allow a unit to provide scholarships for work. </a:t>
            </a:r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sz="2000" dirty="0" smtClean="0"/>
              <a:t>Tests IU has articulated:</a:t>
            </a:r>
          </a:p>
          <a:p>
            <a:r>
              <a:rPr lang="en-US" sz="2000" b="1" dirty="0"/>
              <a:t>Is the </a:t>
            </a:r>
            <a:r>
              <a:rPr lang="en-US" sz="2000" b="1" dirty="0" smtClean="0"/>
              <a:t>university </a:t>
            </a:r>
            <a:r>
              <a:rPr lang="en-US" sz="2000" b="1" dirty="0"/>
              <a:t>the primary beneficiary of the services</a:t>
            </a:r>
            <a:r>
              <a:rPr lang="en-US" sz="2000" b="1" dirty="0" smtClean="0"/>
              <a:t>?</a:t>
            </a:r>
          </a:p>
          <a:p>
            <a:r>
              <a:rPr lang="en-US" sz="2000" b="1" dirty="0"/>
              <a:t>Would another student </a:t>
            </a:r>
            <a:r>
              <a:rPr lang="en-US" sz="2000" b="1" dirty="0" smtClean="0"/>
              <a:t>or person be </a:t>
            </a:r>
            <a:r>
              <a:rPr lang="en-US" sz="2000" b="1" dirty="0"/>
              <a:t>chosen to complete the services if the first student was unable to perform or complete the task? </a:t>
            </a:r>
            <a:endParaRPr lang="en-US" sz="2000" b="1" dirty="0" smtClean="0"/>
          </a:p>
          <a:p>
            <a:r>
              <a:rPr lang="en-US" sz="2000" b="1" dirty="0" smtClean="0"/>
              <a:t>Are students </a:t>
            </a:r>
            <a:r>
              <a:rPr lang="en-US" sz="2000" b="1" dirty="0"/>
              <a:t>who receive this award required to perform the </a:t>
            </a:r>
            <a:r>
              <a:rPr lang="en-US" sz="2000" b="1" dirty="0" smtClean="0"/>
              <a:t>services </a:t>
            </a:r>
            <a:r>
              <a:rPr lang="en-US" sz="2000" b="1" dirty="0"/>
              <a:t>on a quid pro quo (contingent) basis</a:t>
            </a:r>
            <a:r>
              <a:rPr lang="en-US" sz="2000" b="1" dirty="0" smtClean="0"/>
              <a:t>?</a:t>
            </a:r>
          </a:p>
          <a:p>
            <a:pPr marL="0" indent="0">
              <a:buNone/>
            </a:pPr>
            <a:r>
              <a:rPr lang="en-US" sz="900" b="1" dirty="0" smtClean="0"/>
              <a:t>  </a:t>
            </a:r>
          </a:p>
          <a:p>
            <a:pPr marL="0" indent="0">
              <a:buNone/>
            </a:pPr>
            <a:r>
              <a:rPr lang="en-US" sz="2000" dirty="0"/>
              <a:t>If any answer is “yes” </a:t>
            </a:r>
            <a:r>
              <a:rPr lang="en-US" sz="2000" dirty="0" smtClean="0"/>
              <a:t>IU says it </a:t>
            </a:r>
            <a:r>
              <a:rPr lang="en-US" sz="2000" dirty="0"/>
              <a:t>is work.</a:t>
            </a:r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0997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525" y="624110"/>
            <a:ext cx="9590087" cy="671290"/>
          </a:xfrm>
        </p:spPr>
        <p:txBody>
          <a:bodyPr/>
          <a:lstStyle/>
          <a:p>
            <a:r>
              <a:rPr lang="en-US" dirty="0" smtClean="0"/>
              <a:t>Resources, References: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7900" y="1428750"/>
            <a:ext cx="9256712" cy="448247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EFA slide 1 – FSA Handbook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ifap.ed.gov/fsahandbook/attachments/1819V3C7FinalDec.pdf</a:t>
            </a:r>
            <a:r>
              <a:rPr lang="en-US" dirty="0" smtClean="0"/>
              <a:t>  </a:t>
            </a:r>
            <a:r>
              <a:rPr lang="en-US" dirty="0" err="1" smtClean="0"/>
              <a:t>pg</a:t>
            </a:r>
            <a:r>
              <a:rPr lang="en-US" dirty="0" smtClean="0"/>
              <a:t> 3-145</a:t>
            </a:r>
          </a:p>
          <a:p>
            <a:pPr marL="0" indent="0">
              <a:buNone/>
            </a:pPr>
            <a:r>
              <a:rPr lang="en-US" dirty="0" smtClean="0"/>
              <a:t>NASFAA’s </a:t>
            </a:r>
            <a:r>
              <a:rPr lang="en-US" dirty="0" err="1" smtClean="0"/>
              <a:t>AskRegs</a:t>
            </a:r>
            <a:r>
              <a:rPr lang="en-US" dirty="0" smtClean="0"/>
              <a:t> – Treatment of EFA</a:t>
            </a:r>
          </a:p>
          <a:p>
            <a:pPr marL="0" indent="0">
              <a:buNone/>
            </a:pPr>
            <a:r>
              <a:rPr lang="en-US" u="sng" dirty="0" smtClean="0">
                <a:hlinkClick r:id="rId3"/>
              </a:rPr>
              <a:t>https</a:t>
            </a:r>
            <a:r>
              <a:rPr lang="en-US" u="sng" dirty="0">
                <a:hlinkClick r:id="rId3"/>
              </a:rPr>
              <a:t>://nasfaa.microsoftcrmportals.com/knowledgebase/qa/KA-33455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NASFAA’s </a:t>
            </a:r>
            <a:r>
              <a:rPr lang="en-US" dirty="0" err="1"/>
              <a:t>AskRegs</a:t>
            </a:r>
            <a:r>
              <a:rPr lang="en-US" dirty="0"/>
              <a:t> – </a:t>
            </a:r>
            <a:r>
              <a:rPr lang="en-US" dirty="0" smtClean="0"/>
              <a:t>Graduation Prizes</a:t>
            </a:r>
          </a:p>
          <a:p>
            <a:pPr marL="0" indent="0">
              <a:buNone/>
            </a:pPr>
            <a:r>
              <a:rPr lang="en-US" u="sng" dirty="0">
                <a:hlinkClick r:id="rId4"/>
              </a:rPr>
              <a:t>https://</a:t>
            </a:r>
            <a:r>
              <a:rPr lang="en-US" u="sng" dirty="0" smtClean="0">
                <a:hlinkClick r:id="rId4"/>
              </a:rPr>
              <a:t>askregs.nasfaa.org/knowledgebase/qa/KA-33595/en-us</a:t>
            </a:r>
            <a:endParaRPr lang="en-US" u="sng" dirty="0" smtClean="0"/>
          </a:p>
          <a:p>
            <a:pPr marL="0" indent="0">
              <a:buNone/>
            </a:pPr>
            <a:r>
              <a:rPr lang="en-US" u="sng" dirty="0" smtClean="0"/>
              <a:t>IRS – Publication 970 </a:t>
            </a:r>
            <a:r>
              <a:rPr lang="en-US" b="1" dirty="0" smtClean="0"/>
              <a:t> </a:t>
            </a:r>
            <a:r>
              <a:rPr lang="en-US" b="1" dirty="0"/>
              <a:t>Tax Benefits for Education</a:t>
            </a:r>
          </a:p>
          <a:p>
            <a:pPr marL="0" indent="0">
              <a:buNone/>
            </a:pP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www.irs.gov/pub/irs-pdf/p970.pdf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IU Bloomington Student Payment Guidelines</a:t>
            </a:r>
          </a:p>
          <a:p>
            <a:pPr marL="0" indent="0">
              <a:buNone/>
            </a:pPr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sos.osfa.indiana.edu/content/index.shtml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5174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9769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416689"/>
            <a:ext cx="7459663" cy="5494533"/>
          </a:xfrm>
        </p:spPr>
        <p:txBody>
          <a:bodyPr/>
          <a:lstStyle/>
          <a:p>
            <a:pPr marL="0" indent="0" algn="ctr">
              <a:buNone/>
            </a:pPr>
            <a:endParaRPr lang="en-US" sz="2800" b="1" dirty="0" smtClean="0"/>
          </a:p>
          <a:p>
            <a:pPr marL="0" indent="0" algn="ctr">
              <a:buNone/>
            </a:pPr>
            <a:r>
              <a:rPr lang="en-US" sz="2800" b="1" dirty="0" smtClean="0"/>
              <a:t>Jenny </a:t>
            </a:r>
            <a:r>
              <a:rPr lang="en-US" sz="2800" b="1" dirty="0"/>
              <a:t>Stephens</a:t>
            </a:r>
            <a:endParaRPr lang="en-US" sz="2800" dirty="0"/>
          </a:p>
          <a:p>
            <a:pPr marL="0" indent="0" algn="ctr">
              <a:buNone/>
            </a:pPr>
            <a:r>
              <a:rPr lang="en-US" dirty="0"/>
              <a:t>University Director of Financial Aid</a:t>
            </a:r>
          </a:p>
          <a:p>
            <a:pPr marL="0" indent="0" algn="ctr">
              <a:buNone/>
            </a:pPr>
            <a:r>
              <a:rPr lang="en-US" dirty="0"/>
              <a:t>University Student Services and Systems </a:t>
            </a:r>
          </a:p>
          <a:p>
            <a:pPr marL="0" indent="0" algn="ctr">
              <a:buNone/>
            </a:pPr>
            <a:r>
              <a:rPr lang="en-US" dirty="0" smtClean="0"/>
              <a:t>400 </a:t>
            </a:r>
            <a:r>
              <a:rPr lang="en-US" dirty="0"/>
              <a:t>E 7th </a:t>
            </a:r>
            <a:r>
              <a:rPr lang="en-US" dirty="0" smtClean="0"/>
              <a:t>St, </a:t>
            </a:r>
            <a:r>
              <a:rPr lang="en-US" dirty="0"/>
              <a:t>Poplars </a:t>
            </a:r>
            <a:r>
              <a:rPr lang="en-US" dirty="0" smtClean="0"/>
              <a:t>605</a:t>
            </a:r>
          </a:p>
          <a:p>
            <a:pPr marL="0" indent="0" algn="ctr">
              <a:buNone/>
            </a:pPr>
            <a:r>
              <a:rPr lang="en-US" dirty="0" smtClean="0"/>
              <a:t>Bloomington</a:t>
            </a:r>
            <a:r>
              <a:rPr lang="en-US" dirty="0"/>
              <a:t>, IN 47405 </a:t>
            </a:r>
          </a:p>
          <a:p>
            <a:pPr marL="0" indent="0" algn="ctr">
              <a:buNone/>
            </a:pPr>
            <a:r>
              <a:rPr lang="en-US" dirty="0"/>
              <a:t>812-855-1053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stephejl@indiana.edu</a:t>
            </a:r>
            <a:r>
              <a:rPr lang="en-US" dirty="0" smtClean="0"/>
              <a:t>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 descr="indiana-university-logo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923" y="4300475"/>
            <a:ext cx="4573688" cy="11264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252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6425" y="624111"/>
            <a:ext cx="9628188" cy="86179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What is Estimated Financial Assistance (EFA)?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6136" y="1279406"/>
            <a:ext cx="11694840" cy="5397619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0" y="1781175"/>
            <a:ext cx="4276725" cy="1447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385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950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5087" y="466725"/>
            <a:ext cx="9679525" cy="59816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000" b="1" dirty="0" smtClean="0"/>
              <a:t>Estimated Financial Assistance </a:t>
            </a:r>
          </a:p>
          <a:p>
            <a:pPr marL="0" indent="0">
              <a:buNone/>
            </a:pPr>
            <a:r>
              <a:rPr lang="en-US" sz="3200" dirty="0" smtClean="0"/>
              <a:t>Any educational benefits paid because of enrollment in postsecondary education, such as…</a:t>
            </a:r>
          </a:p>
          <a:p>
            <a:pPr marL="0" indent="0">
              <a:buNone/>
            </a:pPr>
            <a:r>
              <a:rPr lang="en-US" sz="1200" b="1" dirty="0" smtClean="0"/>
              <a:t>   </a:t>
            </a:r>
          </a:p>
          <a:p>
            <a:pPr marL="0" indent="0">
              <a:buNone/>
            </a:pPr>
            <a:r>
              <a:rPr lang="en-US" sz="3000" b="1" dirty="0" smtClean="0"/>
              <a:t>And from NASFAA’s </a:t>
            </a:r>
            <a:r>
              <a:rPr lang="en-US" sz="3000" b="1" dirty="0" err="1" smtClean="0"/>
              <a:t>AskRegs</a:t>
            </a:r>
            <a:r>
              <a:rPr lang="en-US" sz="3000" b="1" dirty="0" smtClean="0"/>
              <a:t>:</a:t>
            </a:r>
          </a:p>
          <a:p>
            <a:pPr marL="0" indent="0">
              <a:buNone/>
            </a:pPr>
            <a:r>
              <a:rPr lang="en-US" sz="3000" dirty="0"/>
              <a:t>…including but not limited to- ... (iii) </a:t>
            </a:r>
            <a:r>
              <a:rPr lang="en-US" sz="3000" b="1" dirty="0"/>
              <a:t>Any educational benefits paid because of enrollment in a postsecondary education institution, or to cover postsecondary education expenses</a:t>
            </a:r>
            <a:r>
              <a:rPr lang="en-US" sz="3000" dirty="0"/>
              <a:t>;..." The assumption for this part of the definition is that the student would not be receiving the assistance if he or she was not enrolled at a postsecondary institution. [685.102(b)]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36012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20456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8325" y="904875"/>
            <a:ext cx="9590087" cy="4743450"/>
          </a:xfrm>
        </p:spPr>
        <p:txBody>
          <a:bodyPr/>
          <a:lstStyle/>
          <a:p>
            <a:pPr marL="514350" lvl="0" indent="-514350">
              <a:buClr>
                <a:srgbClr val="A53010"/>
              </a:buClr>
              <a:buFont typeface="Wingdings 3" charset="2"/>
              <a:buAutoNum type="arabicPeriod"/>
            </a:pPr>
            <a:r>
              <a:rPr lang="en-US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If it is EFA, it has the potential to </a:t>
            </a:r>
            <a:r>
              <a:rPr lang="en-US" sz="3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impact </a:t>
            </a:r>
            <a:r>
              <a:rPr lang="en-US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aid </a:t>
            </a:r>
            <a:r>
              <a:rPr lang="en-US" sz="3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recipients in a manner not intended</a:t>
            </a:r>
          </a:p>
          <a:p>
            <a:pPr marL="514350" lvl="0" indent="-514350">
              <a:buClr>
                <a:srgbClr val="A53010"/>
              </a:buClr>
              <a:buFont typeface="Wingdings 3" charset="2"/>
              <a:buAutoNum type="arabicPeriod"/>
            </a:pPr>
            <a:endParaRPr lang="en-US" sz="3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514350" lvl="0" indent="-514350">
              <a:buClr>
                <a:srgbClr val="A53010"/>
              </a:buClr>
              <a:buFont typeface="Wingdings 3" charset="2"/>
              <a:buAutoNum type="arabicPeriod"/>
            </a:pPr>
            <a:r>
              <a:rPr lang="en-US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People who have institutional funds for students don’t want any other money taken </a:t>
            </a:r>
            <a:r>
              <a:rPr lang="en-US" sz="3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away</a:t>
            </a:r>
          </a:p>
          <a:p>
            <a:pPr marL="514350" lvl="0" indent="-514350">
              <a:buClr>
                <a:srgbClr val="A53010"/>
              </a:buClr>
              <a:buFont typeface="Wingdings 3" charset="2"/>
              <a:buAutoNum type="arabicPeriod"/>
            </a:pPr>
            <a:endParaRPr lang="en-US" sz="3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514350" lvl="0" indent="-514350">
              <a:buClr>
                <a:srgbClr val="A53010"/>
              </a:buClr>
              <a:buFont typeface="Wingdings 3" charset="2"/>
              <a:buAutoNum type="arabicPeriod"/>
            </a:pPr>
            <a:r>
              <a:rPr lang="en-US" sz="3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There </a:t>
            </a:r>
            <a:r>
              <a:rPr lang="en-US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are strings attached when you have federal </a:t>
            </a:r>
            <a:r>
              <a:rPr lang="en-US" sz="3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aid</a:t>
            </a:r>
            <a:endParaRPr lang="en-US" sz="3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852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599" y="214535"/>
            <a:ext cx="9704387" cy="1509490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Ronald E. McNair </a:t>
            </a:r>
            <a:r>
              <a:rPr lang="en-US" sz="3200" dirty="0" err="1"/>
              <a:t>Postbaccalaureate</a:t>
            </a:r>
            <a:r>
              <a:rPr lang="en-US" sz="3200" dirty="0"/>
              <a:t> Achievement </a:t>
            </a:r>
            <a:r>
              <a:rPr lang="en-US" sz="3200" dirty="0" smtClean="0"/>
              <a:t>Program – TRIO</a:t>
            </a:r>
            <a:br>
              <a:rPr lang="en-US" sz="3200" dirty="0" smtClean="0"/>
            </a:br>
            <a:r>
              <a:rPr lang="en-US" sz="2200" dirty="0" smtClean="0"/>
              <a:t>Added to EFA “table” in 2011-12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4973" y="1800225"/>
            <a:ext cx="9799637" cy="4305300"/>
          </a:xfrm>
        </p:spPr>
        <p:txBody>
          <a:bodyPr>
            <a:noAutofit/>
          </a:bodyPr>
          <a:lstStyle/>
          <a:p>
            <a:r>
              <a:rPr lang="en-US" sz="2200" dirty="0" smtClean="0"/>
              <a:t>Through </a:t>
            </a:r>
            <a:r>
              <a:rPr lang="en-US" sz="2200" dirty="0"/>
              <a:t>a grant competition, funds are awarded to institutions of higher education to </a:t>
            </a:r>
            <a:r>
              <a:rPr lang="en-US" sz="2200" b="1" dirty="0"/>
              <a:t>prepare eligible participants for doctoral studies </a:t>
            </a:r>
            <a:r>
              <a:rPr lang="en-US" sz="2200" dirty="0"/>
              <a:t>through involvement in </a:t>
            </a:r>
            <a:r>
              <a:rPr lang="en-US" sz="2200" b="1" dirty="0"/>
              <a:t>research and other scholarly activities</a:t>
            </a:r>
            <a:r>
              <a:rPr lang="en-US" sz="2200" dirty="0"/>
              <a:t>. </a:t>
            </a:r>
            <a:endParaRPr lang="en-US" sz="2200" dirty="0" smtClean="0"/>
          </a:p>
          <a:p>
            <a:r>
              <a:rPr lang="en-US" sz="2200" dirty="0" smtClean="0"/>
              <a:t>Participants </a:t>
            </a:r>
            <a:r>
              <a:rPr lang="en-US" sz="2200" dirty="0"/>
              <a:t>are from </a:t>
            </a:r>
            <a:r>
              <a:rPr lang="en-US" sz="2200" b="1" dirty="0"/>
              <a:t>disadvantaged backgrounds </a:t>
            </a:r>
            <a:r>
              <a:rPr lang="en-US" sz="2200" dirty="0"/>
              <a:t>and have demonstrated strong academic potential. Institutions work closely with participants as they complete their undergraduate requirements. </a:t>
            </a:r>
            <a:endParaRPr lang="en-US" sz="2200" dirty="0" smtClean="0"/>
          </a:p>
          <a:p>
            <a:r>
              <a:rPr lang="en-US" sz="2200" dirty="0" smtClean="0"/>
              <a:t>Institutions </a:t>
            </a:r>
            <a:r>
              <a:rPr lang="en-US" sz="2200" b="1" dirty="0"/>
              <a:t>encourage participants to enroll in graduate programs </a:t>
            </a:r>
            <a:r>
              <a:rPr lang="en-US" sz="2200" dirty="0"/>
              <a:t>and then track their progress through to the successful completion of advanced degrees. The goal is to increase the attainment of Ph.D. degrees by students from underrepresented segments of society</a:t>
            </a:r>
            <a:r>
              <a:rPr lang="en-US" sz="2200" dirty="0" smtClean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4321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5451" y="624110"/>
            <a:ext cx="9809162" cy="861790"/>
          </a:xfrm>
        </p:spPr>
        <p:txBody>
          <a:bodyPr/>
          <a:lstStyle/>
          <a:p>
            <a:r>
              <a:rPr lang="en-US" dirty="0" smtClean="0"/>
              <a:t>Indiana University’s Journey to a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311" y="1485900"/>
            <a:ext cx="9639301" cy="3819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WHY?</a:t>
            </a:r>
          </a:p>
          <a:p>
            <a:r>
              <a:rPr lang="en-US" sz="3200" dirty="0"/>
              <a:t>Volume of funds going to students</a:t>
            </a:r>
          </a:p>
          <a:p>
            <a:r>
              <a:rPr lang="en-US" sz="3200" dirty="0" smtClean="0"/>
              <a:t>Variety of payment methods</a:t>
            </a:r>
          </a:p>
          <a:p>
            <a:r>
              <a:rPr lang="en-US" sz="3200" dirty="0" smtClean="0"/>
              <a:t>Recognition of disparate practices</a:t>
            </a:r>
          </a:p>
          <a:p>
            <a:r>
              <a:rPr lang="en-US" sz="3200" dirty="0" smtClean="0"/>
              <a:t>Concern about institutional risk</a:t>
            </a:r>
          </a:p>
          <a:p>
            <a:r>
              <a:rPr lang="en-US" sz="3200" dirty="0" smtClean="0"/>
              <a:t>Conflicting internal/external guidance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7204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5026" y="624110"/>
            <a:ext cx="9399586" cy="11570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</a:t>
            </a:r>
            <a:r>
              <a:rPr lang="en-US" b="1" dirty="0"/>
              <a:t>WHO</a:t>
            </a:r>
            <a:r>
              <a:rPr lang="en-US" b="1" dirty="0" smtClean="0"/>
              <a:t>?</a:t>
            </a:r>
            <a:br>
              <a:rPr lang="en-US" b="1" dirty="0" smtClean="0"/>
            </a:br>
            <a:r>
              <a:rPr lang="en-US" dirty="0" smtClean="0"/>
              <a:t>~</a:t>
            </a:r>
            <a:r>
              <a:rPr lang="en-US" dirty="0"/>
              <a:t>23 people across the university, representing:</a:t>
            </a:r>
            <a:br>
              <a:rPr lang="en-US" dirty="0"/>
            </a:b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105025" y="374958"/>
            <a:ext cx="4827080" cy="815668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457450" y="2030328"/>
            <a:ext cx="2762249" cy="3872698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Financial Aid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Tax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HR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Bursar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Payroll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Travel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Finance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Purchasing</a:t>
            </a:r>
            <a:endParaRPr lang="en-US" sz="3200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5610" y="374957"/>
            <a:ext cx="3999001" cy="249153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1725" y="2030328"/>
            <a:ext cx="5322886" cy="3869470"/>
          </a:xfrm>
        </p:spPr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700" dirty="0"/>
              <a:t>Academic Affairs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700" dirty="0"/>
              <a:t>Administrative Services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700" dirty="0"/>
              <a:t>Enrollment Management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700" dirty="0"/>
              <a:t>International Programs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700" dirty="0"/>
              <a:t>IU Foundation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700" dirty="0"/>
              <a:t>the Graduate School 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700" dirty="0"/>
              <a:t>Research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700" dirty="0"/>
              <a:t>Legal Counsel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764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216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6900" y="495300"/>
            <a:ext cx="9637712" cy="54159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HOW?</a:t>
            </a:r>
          </a:p>
          <a:p>
            <a:pPr marL="0" indent="0">
              <a:buNone/>
            </a:pPr>
            <a:r>
              <a:rPr lang="en-US" sz="2400" dirty="0" smtClean="0"/>
              <a:t>Very painfully, over the course of more than three years</a:t>
            </a:r>
          </a:p>
          <a:p>
            <a:pPr marL="0" indent="0">
              <a:buNone/>
            </a:pPr>
            <a:r>
              <a:rPr lang="en-US" sz="1100" dirty="0" smtClean="0"/>
              <a:t>  </a:t>
            </a:r>
          </a:p>
          <a:p>
            <a:pPr marL="0" indent="0">
              <a:buNone/>
            </a:pPr>
            <a:r>
              <a:rPr lang="en-US" sz="2800" b="1" dirty="0" smtClean="0"/>
              <a:t>Subcommittees:</a:t>
            </a:r>
          </a:p>
          <a:p>
            <a:r>
              <a:rPr lang="en-US" sz="2800" dirty="0"/>
              <a:t>Definition of Scholarship, </a:t>
            </a:r>
            <a:r>
              <a:rPr lang="en-US" sz="2800" dirty="0" smtClean="0"/>
              <a:t>Fellowship, Fee </a:t>
            </a:r>
            <a:r>
              <a:rPr lang="en-US" sz="2800" dirty="0"/>
              <a:t>Remission</a:t>
            </a:r>
          </a:p>
          <a:p>
            <a:r>
              <a:rPr lang="en-US" sz="2800" dirty="0"/>
              <a:t>International and Travel</a:t>
            </a:r>
          </a:p>
          <a:p>
            <a:r>
              <a:rPr lang="en-US" sz="2800" dirty="0"/>
              <a:t>Awards and </a:t>
            </a:r>
            <a:r>
              <a:rPr lang="en-US" sz="2800" dirty="0" smtClean="0"/>
              <a:t>Prizes</a:t>
            </a:r>
            <a:endParaRPr lang="en-US" sz="1100" dirty="0" smtClean="0"/>
          </a:p>
          <a:p>
            <a:pPr marL="0" indent="0">
              <a:buNone/>
            </a:pPr>
            <a:r>
              <a:rPr lang="en-US" sz="2800" b="1" dirty="0" smtClean="0"/>
              <a:t>Other Special Topics Added:</a:t>
            </a:r>
          </a:p>
          <a:p>
            <a:r>
              <a:rPr lang="en-US" sz="2800" dirty="0"/>
              <a:t>Research Experiences for Undergraduates (NSF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Is it work?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233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5025" y="624110"/>
            <a:ext cx="9399587" cy="928465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What we found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5025" y="1552575"/>
            <a:ext cx="9399587" cy="4358647"/>
          </a:xfrm>
        </p:spPr>
        <p:txBody>
          <a:bodyPr>
            <a:normAutofit fontScale="92500"/>
          </a:bodyPr>
          <a:lstStyle/>
          <a:p>
            <a:r>
              <a:rPr lang="en-US" sz="3200" dirty="0" smtClean="0"/>
              <a:t>Every stakeholder is looking at different rules and even words, through their lens</a:t>
            </a:r>
          </a:p>
          <a:p>
            <a:r>
              <a:rPr lang="en-US" sz="3200" dirty="0" smtClean="0"/>
              <a:t>Many rules conflict with other rules</a:t>
            </a:r>
          </a:p>
          <a:p>
            <a:r>
              <a:rPr lang="en-US" sz="3200" dirty="0" smtClean="0"/>
              <a:t>Every stakeholder can find another institution that adopted ‘their view’</a:t>
            </a:r>
          </a:p>
          <a:p>
            <a:r>
              <a:rPr lang="en-US" sz="3200" dirty="0" smtClean="0"/>
              <a:t>Policies run the gamut from liberal to conservative </a:t>
            </a:r>
          </a:p>
          <a:p>
            <a:r>
              <a:rPr lang="en-US" sz="3200" dirty="0" smtClean="0"/>
              <a:t>There are no 100% right answers – live with gray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4525856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Wisp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</TotalTime>
  <Words>889</Words>
  <Application>Microsoft Office PowerPoint</Application>
  <PresentationFormat>Widescreen</PresentationFormat>
  <Paragraphs>145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Century Gothic</vt:lpstr>
      <vt:lpstr>Wingdings 3</vt:lpstr>
      <vt:lpstr>Wisp</vt:lpstr>
      <vt:lpstr>   You Win Some, You Lose Some: When Prizes and Awards  Make People Sad   </vt:lpstr>
      <vt:lpstr>What is Estimated Financial Assistance (EFA)?</vt:lpstr>
      <vt:lpstr> </vt:lpstr>
      <vt:lpstr> </vt:lpstr>
      <vt:lpstr>Ronald E. McNair Postbaccalaureate Achievement Program – TRIO Added to EFA “table” in 2011-12</vt:lpstr>
      <vt:lpstr>Indiana University’s Journey to a Policy</vt:lpstr>
      <vt:lpstr>  WHO? ~23 people across the university, representing:  </vt:lpstr>
      <vt:lpstr> </vt:lpstr>
      <vt:lpstr>What we found</vt:lpstr>
      <vt:lpstr>What we did</vt:lpstr>
      <vt:lpstr>What we did (continued)</vt:lpstr>
      <vt:lpstr>Back to Prizes and Awards…</vt:lpstr>
      <vt:lpstr>Awards</vt:lpstr>
      <vt:lpstr>What does IU do to keep the peace?</vt:lpstr>
      <vt:lpstr>What does all this mean?</vt:lpstr>
      <vt:lpstr>  Getting Started</vt:lpstr>
      <vt:lpstr>If there’s time…  Scholarship or Compensation?</vt:lpstr>
      <vt:lpstr>Resources, References: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You Win Some, You Lose Some: When Prizes and Awards  Make People Sad   </dc:title>
  <dc:creator>Stephens, Jennifer Lynn</dc:creator>
  <cp:lastModifiedBy>Stephens, Jennifer Lynn</cp:lastModifiedBy>
  <cp:revision>29</cp:revision>
  <cp:lastPrinted>2019-01-22T21:04:36Z</cp:lastPrinted>
  <dcterms:created xsi:type="dcterms:W3CDTF">2019-01-22T01:12:51Z</dcterms:created>
  <dcterms:modified xsi:type="dcterms:W3CDTF">2019-01-23T16:43:51Z</dcterms:modified>
</cp:coreProperties>
</file>