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8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8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3" r:id="rId28"/>
    <p:sldId id="284" r:id="rId29"/>
    <p:sldId id="285" r:id="rId30"/>
    <p:sldId id="286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1/18/2019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Understanding </a:t>
            </a:r>
            <a:r>
              <a:rPr lang="en-US" dirty="0" smtClean="0">
                <a:solidFill>
                  <a:srgbClr val="FF0000"/>
                </a:solidFill>
              </a:rPr>
              <a:t>Organizational Environment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(How to save your head in the real world)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5267325"/>
            <a:ext cx="3810000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96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558A2-F4DB-4E77-896A-5F9EF0721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100" dirty="0"/>
              <a:t>Modern </a:t>
            </a:r>
            <a:r>
              <a:rPr lang="en-US" sz="3100" dirty="0" smtClean="0"/>
              <a:t>National Events </a:t>
            </a:r>
            <a:r>
              <a:rPr lang="en-US" sz="3100" dirty="0"/>
              <a:t>Affecting Higher Ed</a:t>
            </a:r>
            <a:r>
              <a:rPr lang="en-US" sz="3100" dirty="0">
                <a:solidFill>
                  <a:schemeClr val="tx1"/>
                </a:solidFill>
              </a:rPr>
              <a:t/>
            </a:r>
            <a:br>
              <a:rPr lang="en-US" sz="3100" dirty="0">
                <a:solidFill>
                  <a:schemeClr val="tx1"/>
                </a:solidFill>
              </a:rPr>
            </a:br>
            <a:endParaRPr lang="en-US" sz="3100" dirty="0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6BAD01-25BE-4D91-A3B2-8EDDCD0A5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6051" y="2305869"/>
            <a:ext cx="3651466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marL="57150"/>
            <a:endParaRPr lang="en-US" sz="1800" dirty="0" smtClean="0"/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 dirty="0" smtClean="0"/>
              <a:t>Election of Bush ’43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 dirty="0" smtClean="0"/>
              <a:t>Healthcare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 dirty="0" smtClean="0"/>
              <a:t>Striking of DOMA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 dirty="0" smtClean="0"/>
              <a:t>Browning of America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 dirty="0" smtClean="0"/>
              <a:t>Greying of America 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 dirty="0" smtClean="0"/>
              <a:t>Experiential Based Credit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4" r="6254"/>
          <a:stretch>
            <a:fillRect/>
          </a:stretch>
        </p:blipFill>
        <p:spPr>
          <a:xfrm>
            <a:off x="3595332" y="629266"/>
            <a:ext cx="8596668" cy="384571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5267325"/>
            <a:ext cx="3810000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18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7" y="0"/>
            <a:ext cx="3932237" cy="16002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Technology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611" y="1719072"/>
            <a:ext cx="8596667" cy="3837658"/>
          </a:xfrm>
        </p:spPr>
        <p:txBody>
          <a:bodyPr>
            <a:normAutofit fontScale="85000" lnSpcReduction="20000"/>
          </a:bodyPr>
          <a:lstStyle/>
          <a:p>
            <a:endParaRPr lang="en-US" sz="2000" dirty="0"/>
          </a:p>
          <a:p>
            <a:r>
              <a:rPr lang="en-US" sz="2000" dirty="0" smtClean="0"/>
              <a:t>Areas the internet has changes us on the educational level: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Recruiting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Selection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Counseling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Notification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Billing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Teaching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Interaction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Grading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Dating</a:t>
            </a:r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3" r="10423"/>
          <a:stretch>
            <a:fillRect/>
          </a:stretch>
        </p:blipFill>
        <p:spPr>
          <a:xfrm>
            <a:off x="6739128" y="1048512"/>
            <a:ext cx="5387802" cy="384571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5267325"/>
            <a:ext cx="3810000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67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80656"/>
            <a:ext cx="3830658" cy="83191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Let’s look at Ned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0098" y="1618298"/>
            <a:ext cx="4278714" cy="3566350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Born Leader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Loyal to a fault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Honest / Truthful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Understands his responsibility to his people</a:t>
            </a:r>
          </a:p>
          <a:p>
            <a:pPr marL="342900" indent="-342900">
              <a:buFont typeface="+mj-lt"/>
              <a:buAutoNum type="arabicPeriod"/>
            </a:pPr>
            <a:endParaRPr lang="en-US" sz="1800" dirty="0"/>
          </a:p>
          <a:p>
            <a:endParaRPr lang="en-US" sz="1800" dirty="0" smtClean="0"/>
          </a:p>
          <a:p>
            <a:r>
              <a:rPr lang="en-US" sz="1800" dirty="0" smtClean="0"/>
              <a:t>Ned takes a new position at his best friend’s request.  What happens?</a:t>
            </a: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5" r="7785"/>
          <a:stretch>
            <a:fillRect/>
          </a:stretch>
        </p:blipFill>
        <p:spPr>
          <a:xfrm>
            <a:off x="4768812" y="433769"/>
            <a:ext cx="7423188" cy="467772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5267325"/>
            <a:ext cx="3810000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01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335024"/>
            <a:ext cx="4763345" cy="122529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How could Ned have faired better?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9" r="5229"/>
          <a:stretch>
            <a:fillRect/>
          </a:stretch>
        </p:blipFill>
        <p:spPr>
          <a:xfrm>
            <a:off x="5614416" y="954882"/>
            <a:ext cx="6577584" cy="441245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2478024"/>
            <a:ext cx="4489026" cy="3343882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Learned the ways of his new city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Allowed himself to be </a:t>
            </a:r>
            <a:r>
              <a:rPr lang="en-US" sz="1600" dirty="0" smtClean="0"/>
              <a:t>malleable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Led a rebellion</a:t>
            </a:r>
            <a:endParaRPr lang="en-US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Quit and move home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5267325"/>
            <a:ext cx="3810000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99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454" y="1066800"/>
            <a:ext cx="8596667" cy="7071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Let’s look at Danny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5269" y="2084642"/>
            <a:ext cx="6546427" cy="3118294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Born Leader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Willing to make tough decisions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Recognizes the needs of her peoples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Knows how to give her people what they want so they will love and follow her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Willing to admit when she doesn’t know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Relies on her advisors but will defy them when she believes they are wrong.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endParaRPr lang="en-US" dirty="0" smtClean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8" r="3918"/>
          <a:stretch>
            <a:fillRect/>
          </a:stretch>
        </p:blipFill>
        <p:spPr>
          <a:xfrm>
            <a:off x="6821424" y="1066800"/>
            <a:ext cx="5370576" cy="384571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5267325"/>
            <a:ext cx="3810000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54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783" y="1085088"/>
            <a:ext cx="5568018" cy="7162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Adaptation to Environmental Change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1343" y="2075688"/>
            <a:ext cx="6116658" cy="3124426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Willingness to change.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Observes the realities and adapts to her people’s needs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As she is conquering, she gives to the people different things based upon the culture that they accustomed to living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endParaRPr lang="en-US" dirty="0" smtClean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7" r="14357"/>
          <a:stretch>
            <a:fillRect/>
          </a:stretch>
        </p:blipFill>
        <p:spPr>
          <a:xfrm>
            <a:off x="7068312" y="1085088"/>
            <a:ext cx="5123688" cy="384571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5267325"/>
            <a:ext cx="3810000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42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700" dirty="0" smtClean="0"/>
              <a:t>Let’s Consider: Jon</a:t>
            </a:r>
            <a:r>
              <a:rPr lang="en-US" sz="3700" dirty="0">
                <a:solidFill>
                  <a:schemeClr val="tx1"/>
                </a:solidFill>
              </a:rPr>
              <a:t/>
            </a:r>
            <a:br>
              <a:rPr lang="en-US" sz="3700" dirty="0">
                <a:solidFill>
                  <a:schemeClr val="tx1"/>
                </a:solidFill>
              </a:rPr>
            </a:br>
            <a:endParaRPr lang="en-US" sz="3700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8931" y="2438400"/>
            <a:ext cx="3651466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 dirty="0" smtClean="0"/>
              <a:t>Promoted by election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 dirty="0" smtClean="0"/>
              <a:t>Good leader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 dirty="0" smtClean="0"/>
              <a:t>Willing to do what is right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 dirty="0" smtClean="0"/>
              <a:t>Fails to take into account animosity created by his decisions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 dirty="0" smtClean="0"/>
              <a:t>Leaves as his lieutenants those who stand against him.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 dirty="0" smtClean="0"/>
              <a:t>If I go any further, there will be spoilers so we’ll stop here.</a:t>
            </a:r>
            <a:endParaRPr lang="en-US" sz="18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90" b="14490"/>
          <a:stretch>
            <a:fillRect/>
          </a:stretch>
        </p:blipFill>
        <p:spPr>
          <a:xfrm>
            <a:off x="5925312" y="1185672"/>
            <a:ext cx="6266687" cy="384352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5267325"/>
            <a:ext cx="3810000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08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21B3441F-42E9-4832-A182-89B0CD95475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61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5DFC05-3857-4174-8ACF-B741BEA79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700" dirty="0"/>
              <a:t>Task</a:t>
            </a:r>
            <a:br>
              <a:rPr lang="en-US" sz="3700" dirty="0"/>
            </a:br>
            <a:r>
              <a:rPr lang="en-US" sz="3700" dirty="0"/>
              <a:t> Environment</a:t>
            </a:r>
            <a:r>
              <a:rPr lang="en-US" sz="3700" dirty="0">
                <a:solidFill>
                  <a:schemeClr val="tx1"/>
                </a:solidFill>
              </a:rPr>
              <a:t/>
            </a:r>
            <a:br>
              <a:rPr lang="en-US" sz="3700" dirty="0">
                <a:solidFill>
                  <a:schemeClr val="tx1"/>
                </a:solidFill>
              </a:rPr>
            </a:br>
            <a:endParaRPr lang="en-US" sz="3700" dirty="0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0F3681-6627-4836-B8AE-11B6957A8F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8931" y="2438400"/>
            <a:ext cx="3651466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  <a:p>
            <a:r>
              <a:rPr lang="en-US" sz="2400" dirty="0"/>
              <a:t>Any entity with direct involvement with your school is part of your task environment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5267325"/>
            <a:ext cx="3810000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8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E776E-5E40-4F0C-B30E-7CDC16096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Students</a:t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B56BA673-0B40-4EE0-9ABC-B7E5A76E880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5" r="7785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F418D-D344-43DF-B221-10F2FFD2AB3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5267325"/>
            <a:ext cx="3810000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53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E04C1851-1CCD-4FF4-9697-0C236D35FB9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8" r="35324" b="-1"/>
          <a:stretch/>
        </p:blipFill>
        <p:spPr>
          <a:xfrm>
            <a:off x="5227320" y="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538B04-D632-4CFE-B6E2-C0B662CDC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/>
              <a:t>Parents</a:t>
            </a:r>
            <a:r>
              <a:rPr lang="en-US" sz="4400" dirty="0">
                <a:solidFill>
                  <a:schemeClr val="tx1"/>
                </a:solidFill>
              </a:rPr>
              <a:t/>
            </a:r>
            <a:br>
              <a:rPr lang="en-US" sz="4400" dirty="0">
                <a:solidFill>
                  <a:schemeClr val="tx1"/>
                </a:solidFill>
              </a:rPr>
            </a:b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283819-29E8-43D8-B247-1E5F2B823D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5321" y="2575034"/>
            <a:ext cx="5120113" cy="3462228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 dirty="0"/>
              <a:t>Hovers (AKA Helicopter Parents)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 dirty="0"/>
              <a:t>Alumni Parent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 dirty="0"/>
              <a:t>Million Question Dad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 dirty="0"/>
              <a:t>Hardcore Parent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 dirty="0"/>
              <a:t>Cool Mom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 dirty="0"/>
              <a:t>Almost Empty Nesters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  <a:p>
            <a:r>
              <a:rPr lang="en-US" sz="1800" u="sng" dirty="0" smtClean="0"/>
              <a:t> - Your </a:t>
            </a:r>
            <a:r>
              <a:rPr lang="en-US" sz="1800" u="sng" dirty="0"/>
              <a:t>Teen </a:t>
            </a:r>
            <a:r>
              <a:rPr lang="en-US" sz="1800" dirty="0"/>
              <a:t>- Jane Parent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5267325"/>
            <a:ext cx="3810000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35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Organizational 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57400"/>
            <a:ext cx="10515600" cy="3871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Goals for this session:</a:t>
            </a:r>
          </a:p>
          <a:p>
            <a:r>
              <a:rPr lang="en-US" sz="2400" dirty="0"/>
              <a:t>Define Organizational Environment</a:t>
            </a:r>
          </a:p>
          <a:p>
            <a:r>
              <a:rPr lang="en-US" sz="2400" dirty="0"/>
              <a:t>Breakdown of Organizational Environment</a:t>
            </a:r>
          </a:p>
          <a:p>
            <a:pPr lvl="1"/>
            <a:r>
              <a:rPr lang="en-US" dirty="0"/>
              <a:t>Task v. General</a:t>
            </a:r>
          </a:p>
          <a:p>
            <a:pPr lvl="1"/>
            <a:r>
              <a:rPr lang="en-US" dirty="0" smtClean="0"/>
              <a:t>Internal </a:t>
            </a:r>
            <a:r>
              <a:rPr lang="en-US" dirty="0"/>
              <a:t>v. External </a:t>
            </a:r>
          </a:p>
          <a:p>
            <a:r>
              <a:rPr lang="en-US" sz="2400" dirty="0" smtClean="0"/>
              <a:t>Examples </a:t>
            </a:r>
            <a:r>
              <a:rPr lang="en-US" sz="2400" dirty="0"/>
              <a:t>of understanding and not understanding </a:t>
            </a:r>
          </a:p>
          <a:p>
            <a:r>
              <a:rPr lang="en-US" sz="2400" dirty="0"/>
              <a:t>Applying Organizational Environment Theory in the FAO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5267325"/>
            <a:ext cx="3810000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61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EDD11-35C4-45A7-B38B-E36792314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64164"/>
            <a:ext cx="3854528" cy="1278466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Partners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4E801-A465-4E1D-B428-32C001672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96995"/>
            <a:ext cx="6172200" cy="4164055"/>
          </a:xfrm>
        </p:spPr>
        <p:txBody>
          <a:bodyPr/>
          <a:lstStyle/>
          <a:p>
            <a:r>
              <a:rPr lang="en-US" sz="2400" dirty="0"/>
              <a:t>Interpreter</a:t>
            </a:r>
          </a:p>
          <a:p>
            <a:r>
              <a:rPr lang="en-US" sz="2400" dirty="0"/>
              <a:t>Guidance / Trainer</a:t>
            </a:r>
          </a:p>
          <a:p>
            <a:r>
              <a:rPr lang="en-US" sz="2400" dirty="0"/>
              <a:t>Grantor</a:t>
            </a:r>
          </a:p>
          <a:p>
            <a:r>
              <a:rPr lang="en-US" sz="2400" dirty="0"/>
              <a:t>Lender</a:t>
            </a:r>
          </a:p>
          <a:p>
            <a:r>
              <a:rPr lang="en-US" sz="2400" dirty="0"/>
              <a:t>Enforcer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69BE18-6085-4BF2-8D35-1A32CB8215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2233" y="1396325"/>
            <a:ext cx="3854528" cy="2584449"/>
          </a:xfrm>
        </p:spPr>
        <p:txBody>
          <a:bodyPr>
            <a:normAutofit/>
          </a:bodyPr>
          <a:lstStyle/>
          <a:p>
            <a:r>
              <a:rPr lang="en-US" sz="2800" dirty="0"/>
              <a:t>Our Friends at the US Department of Education (</a:t>
            </a:r>
            <a:r>
              <a:rPr lang="en-US" sz="2800" dirty="0" smtClean="0"/>
              <a:t>ED)</a:t>
            </a:r>
            <a:endParaRPr lang="en-US" sz="2800" dirty="0"/>
          </a:p>
        </p:txBody>
      </p:sp>
      <p:pic>
        <p:nvPicPr>
          <p:cNvPr id="1026" name="Picture 2" descr="File:Seal of the United States Department of Education.svg">
            <a:extLst>
              <a:ext uri="{FF2B5EF4-FFF2-40B4-BE49-F238E27FC236}">
                <a16:creationId xmlns:a16="http://schemas.microsoft.com/office/drawing/2014/main" id="{98902CA0-C758-4441-BAA7-0F23D65E7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665" y="3521412"/>
            <a:ext cx="2517669" cy="2517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5267325"/>
            <a:ext cx="3810000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11642A5F-D99E-44F4-B31F-1A720A172D5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2" r="14641" b="-1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F75DA1-DA40-4043-A7DC-9940A1F16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>
                <a:solidFill>
                  <a:schemeClr val="tx1"/>
                </a:solidFill>
              </a:rPr>
              <a:t>Partners</a:t>
            </a:r>
            <a:br>
              <a:rPr lang="en-US" sz="4400">
                <a:solidFill>
                  <a:schemeClr val="tx1"/>
                </a:solidFill>
              </a:rPr>
            </a:br>
            <a:endParaRPr lang="en-US" sz="4400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95933A-DDAD-450F-BC63-C631BC4FF1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5321" y="2575034"/>
            <a:ext cx="5120113" cy="3462228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 dirty="0" smtClean="0"/>
              <a:t>CHE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 dirty="0" smtClean="0"/>
              <a:t>Vocational Rehabilitation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 dirty="0" smtClean="0"/>
              <a:t>Veterans Affairs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 dirty="0" smtClean="0"/>
              <a:t>Community Foundations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 dirty="0" smtClean="0"/>
              <a:t>ISFAA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 dirty="0" smtClean="0"/>
              <a:t>IACAC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 dirty="0" smtClean="0"/>
              <a:t>High School Counselors</a:t>
            </a:r>
            <a:endParaRPr lang="en-US" sz="1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5267325"/>
            <a:ext cx="3810000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52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3C138-B832-47D9-A8D8-C24603E63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30936"/>
            <a:ext cx="8596667" cy="1188720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Other Universities</a:t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1C365695-36E2-4508-9D51-B0641A5BE84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>
          <a:xfrm>
            <a:off x="1838622" y="1725168"/>
            <a:ext cx="8596668" cy="3845718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243A83-631C-440B-8CA5-FC86B46B29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7334" y="5570886"/>
            <a:ext cx="8596667" cy="811626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algn="ctr"/>
            <a:r>
              <a:rPr lang="en-US" sz="2400" dirty="0" smtClean="0"/>
              <a:t>Competitors or Compadres </a:t>
            </a:r>
            <a:endParaRPr lang="en-US" sz="24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5267325"/>
            <a:ext cx="3810000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7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3C138-B832-47D9-A8D8-C24603E63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Competitors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243A83-631C-440B-8CA5-FC86B46B29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7334" y="5010912"/>
            <a:ext cx="8596667" cy="1030450"/>
          </a:xfrm>
        </p:spPr>
        <p:txBody>
          <a:bodyPr>
            <a:normAutofit fontScale="25000" lnSpcReduction="20000"/>
          </a:bodyPr>
          <a:lstStyle/>
          <a:p>
            <a:endParaRPr lang="en-US" dirty="0" smtClean="0"/>
          </a:p>
          <a:p>
            <a:endParaRPr lang="en-US" sz="2400" dirty="0" smtClean="0"/>
          </a:p>
          <a:p>
            <a:pPr algn="ctr"/>
            <a:r>
              <a:rPr lang="en-US" sz="7200" dirty="0" smtClean="0"/>
              <a:t>If you build it, they will come</a:t>
            </a:r>
          </a:p>
          <a:p>
            <a:endParaRPr lang="en-US" sz="2400" dirty="0"/>
          </a:p>
          <a:p>
            <a:pPr algn="ctr"/>
            <a:r>
              <a:rPr lang="en-US" sz="11200" dirty="0" smtClean="0"/>
              <a:t>HERE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8" r="14318"/>
          <a:stretch>
            <a:fillRect/>
          </a:stretch>
        </p:blipFill>
        <p:spPr/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5267325"/>
            <a:ext cx="3810000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12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538" y="-171450"/>
            <a:ext cx="3932237" cy="1876425"/>
          </a:xfrm>
        </p:spPr>
        <p:txBody>
          <a:bodyPr/>
          <a:lstStyle/>
          <a:p>
            <a:r>
              <a:rPr lang="en-US" dirty="0" smtClean="0"/>
              <a:t>Compadres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>
          <a:xfrm>
            <a:off x="2167806" y="1904352"/>
            <a:ext cx="7516694" cy="336259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5267325"/>
            <a:ext cx="3810000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60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8" r="17568" b="-1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700" dirty="0"/>
              <a:t>The Internal Environment</a:t>
            </a:r>
            <a:r>
              <a:rPr lang="en-US" sz="3700" dirty="0">
                <a:solidFill>
                  <a:schemeClr val="tx1"/>
                </a:solidFill>
              </a:rPr>
              <a:t/>
            </a:r>
            <a:br>
              <a:rPr lang="en-US" sz="3700" dirty="0">
                <a:solidFill>
                  <a:schemeClr val="tx1"/>
                </a:solidFill>
              </a:rPr>
            </a:br>
            <a:endParaRPr lang="en-US" sz="3700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8931" y="2438400"/>
            <a:ext cx="3651466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 dirty="0"/>
              <a:t>Mission Statement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 dirty="0"/>
              <a:t>Structure (Organizational Chart)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 dirty="0"/>
              <a:t>Organizational Culture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 dirty="0"/>
              <a:t>Tone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 dirty="0"/>
              <a:t>Resources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 dirty="0"/>
              <a:t>Philosophy of </a:t>
            </a:r>
            <a:r>
              <a:rPr lang="en-US" sz="1800" dirty="0" smtClean="0"/>
              <a:t>Management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 dirty="0" smtClean="0"/>
              <a:t>Employees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 dirty="0" smtClean="0"/>
              <a:t>Culture of the school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5267325"/>
            <a:ext cx="3810000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83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Let Take this down A Notch</a:t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en-US" dirty="0" smtClean="0"/>
              <a:t>Lets consider the FAO as the organization and the environment then becomes everything we have already talked about plus the college or university itself.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5267325"/>
            <a:ext cx="3810000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22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487" y="1307592"/>
            <a:ext cx="3803226" cy="5667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Org Chart for </a:t>
            </a:r>
            <a:br>
              <a:rPr lang="en-US" dirty="0" smtClean="0"/>
            </a:br>
            <a:r>
              <a:rPr lang="en-US" dirty="0" smtClean="0"/>
              <a:t>Wichita State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066354"/>
            <a:ext cx="8596667" cy="3975008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Now we have a whole new game in play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" r="1069"/>
          <a:stretch>
            <a:fillRect/>
          </a:stretch>
        </p:blipFill>
        <p:spPr>
          <a:xfrm>
            <a:off x="3968496" y="1426464"/>
            <a:ext cx="8223504" cy="35866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5267325"/>
            <a:ext cx="3810000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27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" r="1069"/>
          <a:stretch>
            <a:fillRect/>
          </a:stretch>
        </p:blipFill>
        <p:spPr>
          <a:xfrm>
            <a:off x="0" y="143816"/>
            <a:ext cx="12192000" cy="671418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5267325"/>
            <a:ext cx="3810000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98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Members of the Financial Aid Office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u="sng" dirty="0" smtClean="0"/>
              <a:t>Higher Ups </a:t>
            </a:r>
          </a:p>
          <a:p>
            <a:pPr marL="0" indent="0" algn="ctr">
              <a:buNone/>
            </a:pPr>
            <a:r>
              <a:rPr lang="en-US" u="sng" dirty="0" smtClean="0"/>
              <a:t>aka General Environment </a:t>
            </a:r>
          </a:p>
          <a:p>
            <a:r>
              <a:rPr lang="en-US" dirty="0" smtClean="0"/>
              <a:t>President</a:t>
            </a:r>
          </a:p>
          <a:p>
            <a:r>
              <a:rPr lang="en-US" dirty="0" smtClean="0"/>
              <a:t>Provost</a:t>
            </a:r>
          </a:p>
          <a:p>
            <a:r>
              <a:rPr lang="en-US" dirty="0" smtClean="0"/>
              <a:t>Vice Provost</a:t>
            </a:r>
          </a:p>
          <a:p>
            <a:r>
              <a:rPr lang="en-US" dirty="0" smtClean="0"/>
              <a:t>Assistant Vice Provost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u="sng" dirty="0" smtClean="0"/>
              <a:t>Partners </a:t>
            </a:r>
          </a:p>
          <a:p>
            <a:pPr marL="0" indent="0" algn="ctr">
              <a:buNone/>
            </a:pPr>
            <a:r>
              <a:rPr lang="en-US" u="sng" dirty="0" smtClean="0"/>
              <a:t>aka </a:t>
            </a:r>
            <a:r>
              <a:rPr lang="en-US" u="sng" smtClean="0"/>
              <a:t>Task Environment</a:t>
            </a:r>
            <a:endParaRPr lang="en-US" u="sng" dirty="0" smtClean="0"/>
          </a:p>
          <a:p>
            <a:r>
              <a:rPr lang="en-US" dirty="0" smtClean="0"/>
              <a:t>Admissions</a:t>
            </a:r>
            <a:endParaRPr lang="en-US" dirty="0"/>
          </a:p>
          <a:p>
            <a:r>
              <a:rPr lang="en-US" dirty="0"/>
              <a:t>Bursar</a:t>
            </a:r>
          </a:p>
          <a:p>
            <a:r>
              <a:rPr lang="en-US" dirty="0" smtClean="0"/>
              <a:t>Bookstore</a:t>
            </a:r>
            <a:endParaRPr lang="en-US" dirty="0"/>
          </a:p>
          <a:p>
            <a:r>
              <a:rPr lang="en-US" dirty="0"/>
              <a:t>Student </a:t>
            </a:r>
            <a:r>
              <a:rPr lang="en-US" dirty="0" smtClean="0"/>
              <a:t>Employment</a:t>
            </a:r>
          </a:p>
          <a:p>
            <a:r>
              <a:rPr lang="en-US" dirty="0" smtClean="0"/>
              <a:t>Student Success</a:t>
            </a:r>
          </a:p>
          <a:p>
            <a:r>
              <a:rPr lang="en-US" dirty="0" smtClean="0"/>
              <a:t>Housing</a:t>
            </a:r>
          </a:p>
          <a:p>
            <a:r>
              <a:rPr lang="en-US" dirty="0" smtClean="0"/>
              <a:t>Lenders</a:t>
            </a:r>
          </a:p>
          <a:p>
            <a:r>
              <a:rPr lang="en-US" dirty="0" smtClean="0"/>
              <a:t>Students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5267325"/>
            <a:ext cx="3810000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794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dirty="0" smtClean="0"/>
              <a:t>THIS                              or             this?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20E311-61DB-472C-82FE-6A215BDB5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093" y="1680036"/>
            <a:ext cx="5291666" cy="41010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38968F-16B0-4B89-9C95-2217A66A33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5503" y="1680035"/>
            <a:ext cx="5755848" cy="4101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9710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36726"/>
            <a:ext cx="10515600" cy="2852737"/>
          </a:xfrm>
        </p:spPr>
        <p:txBody>
          <a:bodyPr>
            <a:normAutofit/>
          </a:bodyPr>
          <a:lstStyle/>
          <a:p>
            <a:pPr algn="ctr"/>
            <a:r>
              <a:rPr lang="en-US" b="0" dirty="0" smtClean="0">
                <a:solidFill>
                  <a:srgbClr val="002060"/>
                </a:solidFill>
              </a:rPr>
              <a:t>For you to become </a:t>
            </a:r>
            <a:r>
              <a:rPr lang="en-US" b="0" smtClean="0">
                <a:solidFill>
                  <a:srgbClr val="002060"/>
                </a:solidFill>
              </a:rPr>
              <a:t>successful YOU </a:t>
            </a:r>
            <a:r>
              <a:rPr lang="en-US" b="0" dirty="0" smtClean="0">
                <a:solidFill>
                  <a:srgbClr val="002060"/>
                </a:solidFill>
              </a:rPr>
              <a:t>need to learn the internal and external  environments or your organization</a:t>
            </a:r>
            <a:endParaRPr lang="en-US" b="0" dirty="0">
              <a:solidFill>
                <a:srgbClr val="00206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algn="ctr"/>
            <a:r>
              <a:rPr lang="en-US" dirty="0" smtClean="0"/>
              <a:t>You must do this on the school and the financial aid office levels.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Can you go deeper?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5267325"/>
            <a:ext cx="3810000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83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66724"/>
            <a:ext cx="3932237" cy="1162051"/>
          </a:xfrm>
        </p:spPr>
        <p:txBody>
          <a:bodyPr/>
          <a:lstStyle/>
          <a:p>
            <a:r>
              <a:rPr lang="en-US" dirty="0"/>
              <a:t>It’s All About PERSPECTIVE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2" r="7802"/>
          <a:stretch>
            <a:fillRect/>
          </a:stretch>
        </p:blipFill>
        <p:spPr>
          <a:xfrm>
            <a:off x="4928852" y="1773460"/>
            <a:ext cx="7263148" cy="324916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518" y="1873471"/>
            <a:ext cx="4141507" cy="339385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This is Jim.</a:t>
            </a:r>
          </a:p>
          <a:p>
            <a:endParaRPr lang="en-US" dirty="0"/>
          </a:p>
          <a:p>
            <a:r>
              <a:rPr lang="en-US" dirty="0"/>
              <a:t>Jim KNOWS financial aid verification.</a:t>
            </a:r>
          </a:p>
          <a:p>
            <a:r>
              <a:rPr lang="en-US" dirty="0"/>
              <a:t>	REALLY WELL</a:t>
            </a:r>
          </a:p>
          <a:p>
            <a:endParaRPr lang="en-US" dirty="0"/>
          </a:p>
          <a:p>
            <a:r>
              <a:rPr lang="en-US" dirty="0"/>
              <a:t>People keep bringing him more and </a:t>
            </a:r>
            <a:r>
              <a:rPr lang="en-US" sz="2000" dirty="0"/>
              <a:t>MORE</a:t>
            </a:r>
            <a:endParaRPr lang="en-US" dirty="0"/>
          </a:p>
          <a:p>
            <a:endParaRPr lang="en-US" sz="2000" dirty="0"/>
          </a:p>
          <a:p>
            <a:r>
              <a:rPr lang="en-US" sz="2000" dirty="0"/>
              <a:t>Jim won’t smell the wind of change or see the tidal wave coming at his office.</a:t>
            </a:r>
          </a:p>
          <a:p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5267325"/>
            <a:ext cx="3810000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45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4FE69-68C6-4704-98A3-5937EA4A7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1" y="180974"/>
            <a:ext cx="6896100" cy="885825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Definitions - Organizational Environment: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EA567D-8E51-4BF2-B313-0C9F49FC6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8474" y="995363"/>
            <a:ext cx="6172200" cy="48736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 are composed of:</a:t>
            </a:r>
          </a:p>
          <a:p>
            <a:pPr lvl="1"/>
            <a:r>
              <a:rPr lang="en-US" i="1" dirty="0"/>
              <a:t> forces or institutions surrounding an organization that affect performance, operations, and resources</a:t>
            </a:r>
            <a:endParaRPr lang="en-US" dirty="0"/>
          </a:p>
          <a:p>
            <a:r>
              <a:rPr lang="en-US" dirty="0"/>
              <a:t>includes all of the elements that exist outside of the organization’s boundaries </a:t>
            </a:r>
          </a:p>
          <a:p>
            <a:r>
              <a:rPr lang="en-US" dirty="0"/>
              <a:t>have the potential to affect a portion or all of the organization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70B296-83B4-4636-9222-E4EFB3C3C23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ff4"/>
              </a:rPr>
              <a:t>all the elements existing outside the boundary of the organization that have the potential to affect all or part of the organization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5267325"/>
            <a:ext cx="3810000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78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Environment of the Organization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905" y="1652281"/>
            <a:ext cx="5017595" cy="5119994"/>
          </a:xfrm>
        </p:spPr>
      </p:pic>
      <p:sp>
        <p:nvSpPr>
          <p:cNvPr id="5" name="TextBox 4"/>
          <p:cNvSpPr txBox="1"/>
          <p:nvPr/>
        </p:nvSpPr>
        <p:spPr>
          <a:xfrm>
            <a:off x="4562475" y="3680753"/>
            <a:ext cx="1543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Internal Environment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62475" y="2639179"/>
            <a:ext cx="1638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Task Environment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62475" y="1857173"/>
            <a:ext cx="18573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General Environment</a:t>
            </a:r>
          </a:p>
          <a:p>
            <a:pPr algn="ctr"/>
            <a:endParaRPr lang="en-US" dirty="0"/>
          </a:p>
        </p:txBody>
      </p:sp>
      <p:sp>
        <p:nvSpPr>
          <p:cNvPr id="8" name="Left Arrow 7"/>
          <p:cNvSpPr/>
          <p:nvPr/>
        </p:nvSpPr>
        <p:spPr>
          <a:xfrm rot="782843" flipV="1">
            <a:off x="6007333" y="4340887"/>
            <a:ext cx="2581276" cy="26070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584718" y="4581525"/>
            <a:ext cx="3159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Admin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Employees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Culture of School</a:t>
            </a:r>
          </a:p>
        </p:txBody>
      </p:sp>
      <p:sp>
        <p:nvSpPr>
          <p:cNvPr id="10" name="Left Arrow 9"/>
          <p:cNvSpPr/>
          <p:nvPr/>
        </p:nvSpPr>
        <p:spPr>
          <a:xfrm rot="21077872">
            <a:off x="6012409" y="2736922"/>
            <a:ext cx="2322020" cy="19234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420100" y="2162175"/>
            <a:ext cx="23241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Students / Parents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Other Schools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Donors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Accreditors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State Agencies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ED</a:t>
            </a:r>
          </a:p>
        </p:txBody>
      </p:sp>
      <p:sp>
        <p:nvSpPr>
          <p:cNvPr id="13" name="Right Arrow 12"/>
          <p:cNvSpPr/>
          <p:nvPr/>
        </p:nvSpPr>
        <p:spPr>
          <a:xfrm rot="20921000">
            <a:off x="2268263" y="2512949"/>
            <a:ext cx="2658088" cy="2681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59722" y="2639179"/>
            <a:ext cx="22951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Federal Politics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State Politics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Economy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Technology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Social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67325"/>
            <a:ext cx="3810000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89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83F17-7A71-4317-A6A1-26294F1CF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Environment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9D7592-318E-4823-A199-BC9B4648E6F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World Trends</a:t>
            </a:r>
          </a:p>
          <a:p>
            <a:r>
              <a:rPr lang="en-US" dirty="0"/>
              <a:t>Politics (Federal, State and Local)</a:t>
            </a:r>
          </a:p>
          <a:p>
            <a:r>
              <a:rPr lang="en-US" dirty="0"/>
              <a:t>Environmental</a:t>
            </a:r>
          </a:p>
          <a:p>
            <a:r>
              <a:rPr lang="en-US" dirty="0"/>
              <a:t>Economy </a:t>
            </a:r>
          </a:p>
          <a:p>
            <a:r>
              <a:rPr lang="en-US" dirty="0"/>
              <a:t>Chaos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F5C5F9-A998-48FB-92C1-942D7A385D4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Technology</a:t>
            </a:r>
          </a:p>
          <a:p>
            <a:r>
              <a:rPr lang="en-US" dirty="0"/>
              <a:t>Social Atmosphere</a:t>
            </a:r>
          </a:p>
          <a:p>
            <a:r>
              <a:rPr lang="en-US" dirty="0"/>
              <a:t>Demographic Shift</a:t>
            </a:r>
          </a:p>
          <a:p>
            <a:r>
              <a:rPr lang="en-US" dirty="0"/>
              <a:t>Cultural Change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001294"/>
            <a:ext cx="6096000" cy="28207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67325"/>
            <a:ext cx="3810000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29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3825C-1E32-41D3-AD4C-972719D7E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38" y="886968"/>
            <a:ext cx="8596667" cy="566738"/>
          </a:xfrm>
        </p:spPr>
        <p:txBody>
          <a:bodyPr>
            <a:normAutofit fontScale="90000"/>
          </a:bodyPr>
          <a:lstStyle/>
          <a:p>
            <a:r>
              <a:rPr lang="en-US" dirty="0"/>
              <a:t>Well, maybe that is a little too big </a:t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7E406ED9-7095-4119-8214-FFF4D0AC70C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3" r="10423"/>
          <a:stretch>
            <a:fillRect/>
          </a:stretch>
        </p:blipFill>
        <p:spPr>
          <a:xfrm>
            <a:off x="6793992" y="954882"/>
            <a:ext cx="5334000" cy="3845718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2276FF-3B68-4363-8098-188A6B157F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7335" y="1801368"/>
            <a:ext cx="4571322" cy="4239994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000" dirty="0"/>
              <a:t>but things on a global scale affect our everyday life and the environment of </a:t>
            </a:r>
            <a:r>
              <a:rPr lang="en-US" sz="2000" dirty="0" smtClean="0"/>
              <a:t>schools and our </a:t>
            </a:r>
            <a:r>
              <a:rPr lang="en-US" sz="2000" dirty="0"/>
              <a:t>financial aid </a:t>
            </a:r>
            <a:r>
              <a:rPr lang="en-US" sz="2000" dirty="0" smtClean="0"/>
              <a:t>offices.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So what are some examples of global environmental pressures?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5267325"/>
            <a:ext cx="3810000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87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07AB33C0-DDA9-47D5-A32F-AEDB8D96D7D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2" r="5288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C558A2-F4DB-4E77-896A-5F9EF0721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100" dirty="0"/>
              <a:t>Modern World Events Affecting Higher Ed</a:t>
            </a:r>
            <a:r>
              <a:rPr lang="en-US" sz="3100" dirty="0">
                <a:solidFill>
                  <a:schemeClr val="tx1"/>
                </a:solidFill>
              </a:rPr>
              <a:t/>
            </a:r>
            <a:br>
              <a:rPr lang="en-US" sz="3100" dirty="0">
                <a:solidFill>
                  <a:schemeClr val="tx1"/>
                </a:solidFill>
              </a:rPr>
            </a:br>
            <a:endParaRPr lang="en-US" sz="3100" dirty="0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6BAD01-25BE-4D91-A3B2-8EDDCD0A5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8931" y="2438400"/>
            <a:ext cx="3651466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 dirty="0"/>
              <a:t>Global Warming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 dirty="0" smtClean="0"/>
              <a:t>Bubble </a:t>
            </a:r>
            <a:r>
              <a:rPr lang="en-US" sz="1800" dirty="0"/>
              <a:t>Burst of 2008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 dirty="0" smtClean="0"/>
              <a:t>Continued growth of Distance Ed</a:t>
            </a:r>
            <a:endParaRPr lang="en-US" sz="1800" dirty="0"/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 dirty="0" smtClean="0"/>
              <a:t>Population Growth</a:t>
            </a:r>
            <a:endParaRPr lang="en-US" sz="1600" dirty="0" smtClean="0"/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67325"/>
            <a:ext cx="3810000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97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91</TotalTime>
  <Words>637</Words>
  <Application>Microsoft Office PowerPoint</Application>
  <PresentationFormat>Widescreen</PresentationFormat>
  <Paragraphs>206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ff4</vt:lpstr>
      <vt:lpstr>Trebuchet MS</vt:lpstr>
      <vt:lpstr>Wingdings 3</vt:lpstr>
      <vt:lpstr>Facet</vt:lpstr>
      <vt:lpstr>Understanding Organizational Environment</vt:lpstr>
      <vt:lpstr>Organizational Environment</vt:lpstr>
      <vt:lpstr>THIS                              or             this?</vt:lpstr>
      <vt:lpstr>It’s All About PERSPECTIVE</vt:lpstr>
      <vt:lpstr>Definitions - Organizational Environment:</vt:lpstr>
      <vt:lpstr>The Environment of the Organization</vt:lpstr>
      <vt:lpstr>General Environment</vt:lpstr>
      <vt:lpstr>Well, maybe that is a little too big  </vt:lpstr>
      <vt:lpstr>Modern World Events Affecting Higher Ed </vt:lpstr>
      <vt:lpstr>Modern National Events Affecting Higher Ed </vt:lpstr>
      <vt:lpstr> Technology</vt:lpstr>
      <vt:lpstr> Let’s look at Ned </vt:lpstr>
      <vt:lpstr> How could Ned have faired better? </vt:lpstr>
      <vt:lpstr> Let’s look at Danny </vt:lpstr>
      <vt:lpstr> Adaptation to Environmental Change </vt:lpstr>
      <vt:lpstr>Let’s Consider: Jon </vt:lpstr>
      <vt:lpstr>Task  Environment </vt:lpstr>
      <vt:lpstr>Students </vt:lpstr>
      <vt:lpstr>Parents </vt:lpstr>
      <vt:lpstr>Partners </vt:lpstr>
      <vt:lpstr>Partners </vt:lpstr>
      <vt:lpstr>  Other Universities </vt:lpstr>
      <vt:lpstr>  Competitors </vt:lpstr>
      <vt:lpstr>Compadres</vt:lpstr>
      <vt:lpstr>The Internal Environment </vt:lpstr>
      <vt:lpstr>Let Take this down A Notch </vt:lpstr>
      <vt:lpstr> Org Chart for  Wichita State </vt:lpstr>
      <vt:lpstr>PowerPoint Presentation</vt:lpstr>
      <vt:lpstr>Members of the Financial Aid Office Environment</vt:lpstr>
      <vt:lpstr>For you to become successful YOU need to learn the internal and external  environments or your organization</vt:lpstr>
    </vt:vector>
  </TitlesOfParts>
  <Company>Purdue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Organizational Environment</dc:title>
  <dc:creator>Hertling, Leo J</dc:creator>
  <cp:lastModifiedBy>Hertling, Leo J</cp:lastModifiedBy>
  <cp:revision>8</cp:revision>
  <dcterms:created xsi:type="dcterms:W3CDTF">2019-01-18T14:22:54Z</dcterms:created>
  <dcterms:modified xsi:type="dcterms:W3CDTF">2019-01-18T15:54:28Z</dcterms:modified>
</cp:coreProperties>
</file>