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8" r:id="rId21"/>
    <p:sldId id="275" r:id="rId22"/>
    <p:sldId id="276" r:id="rId23"/>
    <p:sldId id="277" r:id="rId24"/>
    <p:sldId id="278" r:id="rId25"/>
    <p:sldId id="279" r:id="rId26"/>
    <p:sldId id="280" r:id="rId27"/>
    <p:sldId id="283" r:id="rId28"/>
    <p:sldId id="282" r:id="rId29"/>
    <p:sldId id="284" r:id="rId30"/>
    <p:sldId id="286" r:id="rId31"/>
    <p:sldId id="285" r:id="rId32"/>
    <p:sldId id="287" r:id="rId3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66565D-5378-4524-A5AB-CCA6B6B0489B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04255B-5EEA-4122-9BBD-3A0A18998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26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6E3FB2-8F67-430A-A9BD-806F3C58D15C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FD360F-50AA-4793-AD2D-2B1397F49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360F-50AA-4793-AD2D-2B1397F493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97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360F-50AA-4793-AD2D-2B1397F493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24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360F-50AA-4793-AD2D-2B1397F493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8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360F-50AA-4793-AD2D-2B1397F493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31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360F-50AA-4793-AD2D-2B1397F493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81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360F-50AA-4793-AD2D-2B1397F493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62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360F-50AA-4793-AD2D-2B1397F493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73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360F-50AA-4793-AD2D-2B1397F493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43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360F-50AA-4793-AD2D-2B1397F493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19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360F-50AA-4793-AD2D-2B1397F493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11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360F-50AA-4793-AD2D-2B1397F493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55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360F-50AA-4793-AD2D-2B1397F493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80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360F-50AA-4793-AD2D-2B1397F493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548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360F-50AA-4793-AD2D-2B1397F493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18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360F-50AA-4793-AD2D-2B1397F493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50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360F-50AA-4793-AD2D-2B1397F493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704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360F-50AA-4793-AD2D-2B1397F493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629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360F-50AA-4793-AD2D-2B1397F493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227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360F-50AA-4793-AD2D-2B1397F493E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507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360F-50AA-4793-AD2D-2B1397F493E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409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360F-50AA-4793-AD2D-2B1397F493E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531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360F-50AA-4793-AD2D-2B1397F493E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41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360F-50AA-4793-AD2D-2B1397F493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126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360F-50AA-4793-AD2D-2B1397F493E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688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360F-50AA-4793-AD2D-2B1397F493E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448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360F-50AA-4793-AD2D-2B1397F493E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23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360F-50AA-4793-AD2D-2B1397F493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60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360F-50AA-4793-AD2D-2B1397F493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65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360F-50AA-4793-AD2D-2B1397F493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13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360F-50AA-4793-AD2D-2B1397F493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46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360F-50AA-4793-AD2D-2B1397F493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84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360F-50AA-4793-AD2D-2B1397F493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84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ifap.ed.gov/efcformulaguide/attachments/1920EFCFormulaGuide.pdf" TargetMode="External"/><Relationship Id="rId7" Type="http://schemas.openxmlformats.org/officeDocument/2006/relationships/hyperlink" Target="https://www.nasfaa.org/news-item/1672/NASFAA_s_Reauthorization_Task_Force_Recommends_Changes_To_Need_Analysi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avingforcollege.com/article/the-fafsa-s-asset-protection-allowance-continues-to-crash" TargetMode="External"/><Relationship Id="rId5" Type="http://schemas.openxmlformats.org/officeDocument/2006/relationships/hyperlink" Target="https://www.sasfaa.org/resources/Pictures/Conference2017/Presentations/Professional%20Judgment_Preconference%20%20SASFAA_Handout_013117_mj.pdf" TargetMode="External"/><Relationship Id="rId4" Type="http://schemas.openxmlformats.org/officeDocument/2006/relationships/hyperlink" Target="https://www.luminafoundation.org/files/resources/form-and-formula-viewing-guide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ejl@indiana.edu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381000"/>
            <a:ext cx="10868025" cy="47053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 smtClean="0"/>
              <a:t/>
            </a:r>
            <a:br>
              <a:rPr lang="en-US" sz="8000" b="1" dirty="0" smtClean="0"/>
            </a:br>
            <a:r>
              <a:rPr lang="en-US" sz="8000" b="1" dirty="0"/>
              <a:t/>
            </a:r>
            <a:br>
              <a:rPr lang="en-US" sz="8000" b="1" dirty="0"/>
            </a:br>
            <a:r>
              <a:rPr lang="en-US" sz="8000" b="1" dirty="0"/>
              <a:t/>
            </a:r>
            <a:br>
              <a:rPr lang="en-US" sz="8000" b="1" dirty="0"/>
            </a:br>
            <a:r>
              <a:rPr lang="en-US" sz="8000" b="1" dirty="0"/>
              <a:t/>
            </a:r>
            <a:br>
              <a:rPr lang="en-US" sz="8000" b="1" dirty="0"/>
            </a:br>
            <a:r>
              <a:rPr lang="en-US" sz="8000" b="1" dirty="0" smtClean="0"/>
              <a:t>Understanding the EFC</a:t>
            </a:r>
            <a:br>
              <a:rPr lang="en-US" sz="8000" b="1" dirty="0" smtClean="0"/>
            </a:br>
            <a:r>
              <a:rPr lang="en-US" sz="8000" b="1" dirty="0"/>
              <a:t/>
            </a:r>
            <a:br>
              <a:rPr lang="en-US" sz="8000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8688" y="3390900"/>
            <a:ext cx="8915399" cy="2636587"/>
          </a:xfrm>
        </p:spPr>
        <p:txBody>
          <a:bodyPr>
            <a:normAutofit fontScale="92500" lnSpcReduction="20000"/>
          </a:bodyPr>
          <a:lstStyle/>
          <a:p>
            <a:pPr lvl="0" algn="ctr">
              <a:buClr>
                <a:srgbClr val="A53010"/>
              </a:buClr>
            </a:pP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Jenny </a:t>
            </a:r>
            <a:r>
              <a:rPr 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Stephens</a:t>
            </a:r>
            <a:endParaRPr lang="en-US" sz="28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 algn="ctr">
              <a:buClr>
                <a:srgbClr val="A53010"/>
              </a:buClr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University 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Director of Financial Aid</a:t>
            </a:r>
          </a:p>
          <a:p>
            <a:pPr lvl="0" algn="ctr">
              <a:buClr>
                <a:srgbClr val="A53010"/>
              </a:buClr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Indiana University</a:t>
            </a:r>
          </a:p>
          <a:p>
            <a:pPr lvl="0" algn="ctr">
              <a:buClr>
                <a:srgbClr val="A53010"/>
              </a:buClr>
            </a:pPr>
            <a:endParaRPr lang="en-US" sz="28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 algn="ctr">
              <a:buClr>
                <a:srgbClr val="A53010"/>
              </a:buClr>
            </a:pPr>
            <a:endParaRPr lang="en-US" sz="28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 algn="ctr">
              <a:buClr>
                <a:srgbClr val="A53010"/>
              </a:buClr>
            </a:pP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ISFAA Winter Conference, January 2019</a:t>
            </a:r>
          </a:p>
        </p:txBody>
      </p:sp>
    </p:spTree>
    <p:extLst>
      <p:ext uri="{BB962C8B-B14F-4D97-AF65-F5344CB8AC3E}">
        <p14:creationId xmlns:p14="http://schemas.microsoft.com/office/powerpoint/2010/main" val="1303641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6767" y="71807"/>
            <a:ext cx="6653358" cy="691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18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1529" y="0"/>
            <a:ext cx="6268802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82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578621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Indiana is 4% and 3%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Social Security Allowance for Each Work Income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2491" y="174581"/>
            <a:ext cx="9867704" cy="365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95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475" y="428625"/>
            <a:ext cx="9609137" cy="147637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Family of 4, 1 student = $28,580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5287" y="1448033"/>
            <a:ext cx="10138174" cy="526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22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575" y="428625"/>
            <a:ext cx="9571037" cy="147637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IPA Assumptions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7900" y="1409700"/>
            <a:ext cx="9256712" cy="4501522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Student COA: 9 </a:t>
            </a:r>
            <a:r>
              <a:rPr lang="en-US" sz="3600" dirty="0" err="1" smtClean="0"/>
              <a:t>mos</a:t>
            </a:r>
            <a:r>
              <a:rPr lang="en-US" sz="3600" dirty="0" smtClean="0"/>
              <a:t> of living expenses</a:t>
            </a:r>
          </a:p>
          <a:p>
            <a:r>
              <a:rPr lang="en-US" sz="3600" dirty="0"/>
              <a:t>Food – 30%</a:t>
            </a:r>
          </a:p>
          <a:p>
            <a:r>
              <a:rPr lang="en-US" sz="3600" dirty="0"/>
              <a:t>Housing – 22%</a:t>
            </a:r>
          </a:p>
          <a:p>
            <a:r>
              <a:rPr lang="en-US" sz="3600" dirty="0"/>
              <a:t>Transportation expenses – 9%</a:t>
            </a:r>
          </a:p>
          <a:p>
            <a:r>
              <a:rPr lang="en-US" sz="3600" dirty="0"/>
              <a:t>Clothing and personal care – 16%</a:t>
            </a:r>
          </a:p>
          <a:p>
            <a:r>
              <a:rPr lang="en-US" sz="3600" dirty="0"/>
              <a:t>Medical care – 11%</a:t>
            </a:r>
          </a:p>
          <a:p>
            <a:r>
              <a:rPr lang="en-US" sz="3600" dirty="0"/>
              <a:t>Other family consumption – 12%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76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624110"/>
            <a:ext cx="9475787" cy="90941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Medical Expense Example: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33525"/>
            <a:ext cx="8915400" cy="4377697"/>
          </a:xfrm>
        </p:spPr>
        <p:txBody>
          <a:bodyPr>
            <a:normAutofit/>
          </a:bodyPr>
          <a:lstStyle/>
          <a:p>
            <a:r>
              <a:rPr lang="en-US" sz="3600" dirty="0"/>
              <a:t>A</a:t>
            </a:r>
            <a:r>
              <a:rPr lang="en-US" sz="3600" dirty="0" smtClean="0"/>
              <a:t>nnual </a:t>
            </a:r>
            <a:r>
              <a:rPr lang="en-US" sz="3600" dirty="0"/>
              <a:t>medical expenses </a:t>
            </a:r>
            <a:r>
              <a:rPr lang="en-US" sz="3600" dirty="0" smtClean="0"/>
              <a:t>are </a:t>
            </a:r>
          </a:p>
          <a:p>
            <a:pPr marL="0" indent="0">
              <a:buNone/>
            </a:pPr>
            <a:r>
              <a:rPr lang="en-US" sz="3600" dirty="0" smtClean="0"/>
              <a:t>11</a:t>
            </a:r>
            <a:r>
              <a:rPr lang="en-US" sz="3600" dirty="0"/>
              <a:t>% of </a:t>
            </a:r>
            <a:r>
              <a:rPr lang="en-US" sz="3600" dirty="0" smtClean="0"/>
              <a:t>$28,590 = $3143</a:t>
            </a:r>
          </a:p>
          <a:p>
            <a:r>
              <a:rPr lang="en-US" sz="3600" dirty="0" smtClean="0"/>
              <a:t>Includes Insurance </a:t>
            </a:r>
            <a:r>
              <a:rPr lang="en-US" sz="3600" dirty="0"/>
              <a:t>premiums, deductibles, </a:t>
            </a:r>
            <a:r>
              <a:rPr lang="en-US" sz="3600" dirty="0" smtClean="0"/>
              <a:t>co-pays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Basis for Appeal?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51209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525" y="624110"/>
            <a:ext cx="9590087" cy="1280890"/>
          </a:xfrm>
        </p:spPr>
        <p:txBody>
          <a:bodyPr/>
          <a:lstStyle/>
          <a:p>
            <a:r>
              <a:rPr lang="en-US" dirty="0" smtClean="0"/>
              <a:t>Employment Allowance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43050"/>
            <a:ext cx="8915400" cy="436817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Two Parents:</a:t>
            </a:r>
          </a:p>
          <a:p>
            <a:pPr lvl="1"/>
            <a:r>
              <a:rPr lang="en-US" sz="3200" dirty="0" smtClean="0"/>
              <a:t>35</a:t>
            </a:r>
            <a:r>
              <a:rPr lang="en-US" sz="3200" dirty="0"/>
              <a:t>% of the lesser of the </a:t>
            </a:r>
            <a:r>
              <a:rPr lang="en-US" sz="3200" dirty="0" smtClean="0"/>
              <a:t>work incomes</a:t>
            </a:r>
          </a:p>
          <a:p>
            <a:pPr lvl="1"/>
            <a:r>
              <a:rPr lang="en-US" sz="3200" dirty="0" smtClean="0"/>
              <a:t>Max </a:t>
            </a:r>
            <a:r>
              <a:rPr lang="en-US" sz="3200" dirty="0"/>
              <a:t>of $</a:t>
            </a:r>
            <a:r>
              <a:rPr lang="en-US" sz="3200" dirty="0" smtClean="0"/>
              <a:t>4000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sz="3600" dirty="0" smtClean="0"/>
              <a:t>One Parent:</a:t>
            </a:r>
          </a:p>
          <a:p>
            <a:pPr lvl="1"/>
            <a:r>
              <a:rPr lang="en-US" sz="3200" dirty="0" smtClean="0"/>
              <a:t>35%, Max </a:t>
            </a:r>
            <a:r>
              <a:rPr lang="en-US" sz="3200" dirty="0"/>
              <a:t>of $4000.</a:t>
            </a:r>
          </a:p>
        </p:txBody>
      </p:sp>
    </p:spTree>
    <p:extLst>
      <p:ext uri="{BB962C8B-B14F-4D97-AF65-F5344CB8AC3E}">
        <p14:creationId xmlns:p14="http://schemas.microsoft.com/office/powerpoint/2010/main" val="3241826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696" y="544010"/>
            <a:ext cx="9536917" cy="136099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Assets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47775"/>
            <a:ext cx="8915400" cy="466344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Straightforward</a:t>
            </a:r>
          </a:p>
          <a:p>
            <a:r>
              <a:rPr lang="en-US" sz="3600" dirty="0" smtClean="0"/>
              <a:t>No home equity, no retirement accounts</a:t>
            </a:r>
          </a:p>
          <a:p>
            <a:r>
              <a:rPr lang="en-US" sz="3600" dirty="0" smtClean="0"/>
              <a:t>Business / Investment Farm (Adjusted)</a:t>
            </a:r>
            <a:endParaRPr lang="en-US" sz="3600" dirty="0"/>
          </a:p>
          <a:p>
            <a:r>
              <a:rPr lang="en-US" sz="3600" dirty="0" smtClean="0"/>
              <a:t>Add for “Net Worth”</a:t>
            </a:r>
          </a:p>
          <a:p>
            <a:r>
              <a:rPr lang="en-US" sz="3600" dirty="0" smtClean="0"/>
              <a:t>Adjust for APA</a:t>
            </a:r>
          </a:p>
          <a:p>
            <a:r>
              <a:rPr lang="en-US" sz="3600" dirty="0" smtClean="0"/>
              <a:t>Count 12% as PC from Assets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7320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38" y="164752"/>
            <a:ext cx="7202087" cy="6362654"/>
          </a:xfrm>
        </p:spPr>
      </p:pic>
      <p:sp>
        <p:nvSpPr>
          <p:cNvPr id="5" name="Rectangle 4"/>
          <p:cNvSpPr/>
          <p:nvPr/>
        </p:nvSpPr>
        <p:spPr>
          <a:xfrm>
            <a:off x="2733675" y="3009900"/>
            <a:ext cx="5629275" cy="2343150"/>
          </a:xfrm>
          <a:prstGeom prst="rect">
            <a:avLst/>
          </a:prstGeom>
          <a:gradFill>
            <a:gsLst>
              <a:gs pos="98000">
                <a:schemeClr val="accent1">
                  <a:lumMod val="45000"/>
                  <a:lumOff val="55000"/>
                  <a:alpha val="13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22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099" y="358815"/>
            <a:ext cx="9629513" cy="154618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Big Changes Here!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5731" y="1131907"/>
            <a:ext cx="9525341" cy="4649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“The </a:t>
            </a:r>
            <a:r>
              <a:rPr lang="en-US" sz="2400" dirty="0"/>
              <a:t>FAFSA’s Asset Protection Allowance Continues to </a:t>
            </a:r>
            <a:r>
              <a:rPr lang="en-US" sz="2400" dirty="0" smtClean="0"/>
              <a:t>Crash”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Mark </a:t>
            </a:r>
            <a:r>
              <a:rPr lang="en-US" sz="2400" dirty="0" err="1" smtClean="0"/>
              <a:t>Kantrowitz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689" y="2178692"/>
            <a:ext cx="10633821" cy="429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64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look back…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875" y="1695450"/>
            <a:ext cx="9456737" cy="42157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1986 – a pivotal point</a:t>
            </a:r>
          </a:p>
          <a:p>
            <a:pPr lvl="1"/>
            <a:r>
              <a:rPr lang="en-US" sz="2800" dirty="0"/>
              <a:t>CSS FAF, fee-based with waivers </a:t>
            </a:r>
          </a:p>
          <a:p>
            <a:pPr lvl="1"/>
            <a:r>
              <a:rPr lang="en-US" sz="2800" dirty="0" smtClean="0"/>
              <a:t>Student Aid Index (Pell)</a:t>
            </a:r>
          </a:p>
          <a:p>
            <a:pPr lvl="1"/>
            <a:r>
              <a:rPr lang="en-US" sz="2800" dirty="0" smtClean="0"/>
              <a:t>GSL Needs Test</a:t>
            </a:r>
          </a:p>
          <a:p>
            <a:pPr lvl="1"/>
            <a:r>
              <a:rPr lang="en-US" sz="2800" dirty="0" smtClean="0"/>
              <a:t>Carbon Paper!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New - Congressional Methodology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2618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1419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APA: Two Parents, Oldest = 45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638301"/>
            <a:ext cx="7770812" cy="3324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2011-12		$42,900</a:t>
            </a:r>
          </a:p>
          <a:p>
            <a:pPr marL="0" indent="0">
              <a:buNone/>
            </a:pPr>
            <a:r>
              <a:rPr lang="en-US" sz="4400" dirty="0" smtClean="0"/>
              <a:t>2014-15		$30,700</a:t>
            </a:r>
          </a:p>
          <a:p>
            <a:pPr marL="0" indent="0">
              <a:buNone/>
            </a:pPr>
            <a:r>
              <a:rPr lang="en-US" sz="4400" dirty="0" smtClean="0"/>
              <a:t>2017-18		$18,800</a:t>
            </a:r>
          </a:p>
          <a:p>
            <a:pPr marL="0" indent="0">
              <a:buNone/>
            </a:pPr>
            <a:r>
              <a:rPr lang="en-US" sz="4400" dirty="0" smtClean="0"/>
              <a:t>2019-20		$11,100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79132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9828" y="199389"/>
            <a:ext cx="9335018" cy="644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71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6230" y="123413"/>
            <a:ext cx="10310930" cy="558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01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203" y="624110"/>
            <a:ext cx="9560065" cy="97319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Student Contribution (Dep)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547" y="1597306"/>
            <a:ext cx="9560065" cy="4313916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Income, pretty much the same</a:t>
            </a:r>
          </a:p>
          <a:p>
            <a:r>
              <a:rPr lang="en-US" sz="3600" dirty="0" smtClean="0"/>
              <a:t>Allowances: </a:t>
            </a:r>
          </a:p>
          <a:p>
            <a:pPr lvl="1"/>
            <a:r>
              <a:rPr lang="en-US" sz="2600" dirty="0" smtClean="0"/>
              <a:t>Federal tax, state and other (different table), social security withholding</a:t>
            </a:r>
          </a:p>
          <a:p>
            <a:pPr lvl="1"/>
            <a:r>
              <a:rPr lang="en-US" sz="2600" dirty="0" smtClean="0"/>
              <a:t>Income Protection Allowance = $6660</a:t>
            </a:r>
          </a:p>
          <a:p>
            <a:pPr lvl="1"/>
            <a:r>
              <a:rPr lang="en-US" sz="2600" dirty="0" smtClean="0"/>
              <a:t>Allowance for negative Parent AAI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3600" dirty="0" smtClean="0"/>
              <a:t>Student Contribution from Income = 50% of </a:t>
            </a:r>
          </a:p>
          <a:p>
            <a:pPr marL="0" indent="0">
              <a:buNone/>
            </a:pPr>
            <a:r>
              <a:rPr lang="en-US" sz="3600" dirty="0" smtClean="0"/>
              <a:t>Total Income – Total Allowances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72561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571" y="624110"/>
            <a:ext cx="9479042" cy="92689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Assets, pretty much the same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51008"/>
            <a:ext cx="8915400" cy="47108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Add for Net Worth – no reduction of 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business / farm assets, no APA</a:t>
            </a:r>
          </a:p>
          <a:p>
            <a:r>
              <a:rPr lang="en-US" sz="3600" dirty="0"/>
              <a:t>Student Contribution from </a:t>
            </a:r>
            <a:r>
              <a:rPr lang="en-US" sz="3600" dirty="0" smtClean="0"/>
              <a:t>Assets </a:t>
            </a:r>
            <a:r>
              <a:rPr lang="en-US" sz="3600" dirty="0"/>
              <a:t>= </a:t>
            </a:r>
            <a:r>
              <a:rPr lang="en-US" sz="3600" dirty="0" smtClean="0"/>
              <a:t>20</a:t>
            </a:r>
            <a:r>
              <a:rPr lang="en-US" sz="3600" dirty="0"/>
              <a:t>% </a:t>
            </a:r>
            <a:r>
              <a:rPr lang="en-US" sz="3600" dirty="0" smtClean="0"/>
              <a:t>of Net Worth</a:t>
            </a:r>
          </a:p>
          <a:p>
            <a:r>
              <a:rPr lang="en-US" sz="3600" dirty="0" smtClean="0"/>
              <a:t>SC = “</a:t>
            </a:r>
            <a:r>
              <a:rPr lang="en-US" sz="3600" dirty="0"/>
              <a:t>F</a:t>
            </a:r>
            <a:r>
              <a:rPr lang="en-US" sz="3600" dirty="0" smtClean="0"/>
              <a:t>rom Income” + “From Assets”</a:t>
            </a:r>
            <a:endParaRPr lang="en-US" sz="3600" dirty="0"/>
          </a:p>
          <a:p>
            <a:pPr marL="0" indent="0" algn="ctr">
              <a:buNone/>
            </a:pPr>
            <a:r>
              <a:rPr lang="en-US" sz="1400" dirty="0" smtClean="0"/>
              <a:t>  </a:t>
            </a:r>
          </a:p>
          <a:p>
            <a:pPr marL="0" indent="0" algn="ctr">
              <a:buNone/>
            </a:pPr>
            <a:r>
              <a:rPr lang="en-US" sz="4000" dirty="0" smtClean="0"/>
              <a:t>EFC = PC + SC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38055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225" y="312516"/>
            <a:ext cx="9687387" cy="1250066"/>
          </a:xfrm>
        </p:spPr>
        <p:txBody>
          <a:bodyPr>
            <a:noAutofit/>
          </a:bodyPr>
          <a:lstStyle/>
          <a:p>
            <a:r>
              <a:rPr lang="en-US" sz="4000" dirty="0" smtClean="0"/>
              <a:t>Independent, </a:t>
            </a:r>
            <a:br>
              <a:rPr lang="en-US" sz="4000" dirty="0" smtClean="0"/>
            </a:br>
            <a:r>
              <a:rPr lang="en-US" sz="3200" dirty="0" smtClean="0"/>
              <a:t>No Dependents Other than Spouse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0765" y="1643604"/>
            <a:ext cx="9293847" cy="4560425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Total Income looks just like Dependent Parent box</a:t>
            </a:r>
          </a:p>
          <a:p>
            <a:r>
              <a:rPr lang="en-US" sz="2800" dirty="0" smtClean="0"/>
              <a:t>Allowances</a:t>
            </a:r>
          </a:p>
          <a:p>
            <a:pPr lvl="1"/>
            <a:r>
              <a:rPr lang="en-US" sz="2600" dirty="0"/>
              <a:t>Federal tax, state and other (different table), social security </a:t>
            </a:r>
            <a:r>
              <a:rPr lang="en-US" sz="2600" dirty="0" smtClean="0"/>
              <a:t>withholding</a:t>
            </a:r>
          </a:p>
          <a:p>
            <a:pPr lvl="1"/>
            <a:r>
              <a:rPr lang="en-US" sz="2600" dirty="0" smtClean="0"/>
              <a:t>IPA = $10,360 if single, or spouse is a student</a:t>
            </a:r>
          </a:p>
          <a:p>
            <a:pPr marL="457200" lvl="1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	= $16,620, spouse is not a student</a:t>
            </a:r>
          </a:p>
          <a:p>
            <a:pPr lvl="1"/>
            <a:r>
              <a:rPr lang="en-US" sz="2600" dirty="0"/>
              <a:t>Employment Allowance only if married, both </a:t>
            </a:r>
            <a:r>
              <a:rPr lang="en-US" sz="2600" dirty="0" smtClean="0"/>
              <a:t>work</a:t>
            </a:r>
          </a:p>
          <a:p>
            <a:pPr marL="457200" lvl="1" indent="0">
              <a:buNone/>
            </a:pPr>
            <a:r>
              <a:rPr lang="en-US" sz="1200" dirty="0" smtClean="0"/>
              <a:t>  </a:t>
            </a:r>
          </a:p>
          <a:p>
            <a:pPr marL="57150" indent="0">
              <a:buNone/>
            </a:pPr>
            <a:r>
              <a:rPr lang="en-US" sz="3500" dirty="0" smtClean="0"/>
              <a:t>SC from Income: 50% of Income – Allowances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317959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316" y="624110"/>
            <a:ext cx="9363296" cy="822725"/>
          </a:xfrm>
        </p:spPr>
        <p:txBody>
          <a:bodyPr>
            <a:normAutofit/>
          </a:bodyPr>
          <a:lstStyle/>
          <a:p>
            <a:r>
              <a:rPr lang="en-US" sz="4000" dirty="0"/>
              <a:t>Assets, pretty much </a:t>
            </a:r>
            <a:r>
              <a:rPr lang="en-US" sz="4000" dirty="0" smtClean="0"/>
              <a:t>like parents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1316" y="1666754"/>
            <a:ext cx="9363296" cy="4244468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A53010"/>
              </a:buClr>
            </a:pP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Add for Net Worth – </a:t>
            </a:r>
            <a:r>
              <a:rPr lang="en-US" sz="3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Reduction </a:t>
            </a: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of </a:t>
            </a:r>
          </a:p>
          <a:p>
            <a:pPr marL="0" lvl="0" indent="0">
              <a:buClr>
                <a:srgbClr val="A53010"/>
              </a:buClr>
              <a:buNone/>
            </a:pP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business / farm </a:t>
            </a:r>
            <a:r>
              <a:rPr lang="en-US" sz="3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assets like parents</a:t>
            </a:r>
          </a:p>
          <a:p>
            <a:pPr>
              <a:buClr>
                <a:srgbClr val="A53010"/>
              </a:buClr>
            </a:pPr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APA like parents</a:t>
            </a:r>
          </a:p>
          <a:p>
            <a:pPr lvl="0">
              <a:buClr>
                <a:srgbClr val="A53010"/>
              </a:buClr>
            </a:pPr>
            <a:r>
              <a:rPr lang="en-US" sz="3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Student Contribution from Assets = 20% of Net Worth</a:t>
            </a:r>
          </a:p>
          <a:p>
            <a:pPr marL="0" lvl="0" indent="0">
              <a:buClr>
                <a:srgbClr val="A53010"/>
              </a:buClr>
              <a:buNone/>
            </a:pPr>
            <a:r>
              <a:rPr lang="en-US" sz="13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</a:p>
          <a:p>
            <a:pPr marL="0" lvl="0" indent="0" algn="ctr">
              <a:buClr>
                <a:srgbClr val="A53010"/>
              </a:buClr>
              <a:buNone/>
            </a:pPr>
            <a:r>
              <a:rPr lang="en-US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SC </a:t>
            </a:r>
            <a:r>
              <a:rPr lang="en-US" sz="4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= “From Income” + “From Assets</a:t>
            </a:r>
            <a:r>
              <a:rPr lang="en-US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”</a:t>
            </a:r>
          </a:p>
          <a:p>
            <a:pPr marL="0" lvl="0" indent="0" algn="ctr">
              <a:buClr>
                <a:srgbClr val="A53010"/>
              </a:buClr>
              <a:buNone/>
            </a:pPr>
            <a:r>
              <a:rPr lang="en-US" sz="4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Half if spouse is married</a:t>
            </a:r>
            <a:endParaRPr lang="en-US" sz="4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535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225" y="312516"/>
            <a:ext cx="9687387" cy="844952"/>
          </a:xfrm>
        </p:spPr>
        <p:txBody>
          <a:bodyPr>
            <a:noAutofit/>
          </a:bodyPr>
          <a:lstStyle/>
          <a:p>
            <a:r>
              <a:rPr lang="en-US" sz="4000" dirty="0" smtClean="0"/>
              <a:t>Independent, </a:t>
            </a:r>
            <a:r>
              <a:rPr lang="en-US" sz="3200" dirty="0" smtClean="0"/>
              <a:t>With Dependents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0765" y="1157468"/>
            <a:ext cx="9293847" cy="504656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Total Income looks just like Dependent Parent box</a:t>
            </a:r>
          </a:p>
          <a:p>
            <a:r>
              <a:rPr lang="en-US" sz="2800" dirty="0" smtClean="0"/>
              <a:t>Allowances</a:t>
            </a:r>
          </a:p>
          <a:p>
            <a:pPr lvl="1"/>
            <a:r>
              <a:rPr lang="en-US" sz="2600" dirty="0"/>
              <a:t>Federal tax, state and other (different table), social security </a:t>
            </a:r>
            <a:r>
              <a:rPr lang="en-US" sz="2600" dirty="0" smtClean="0"/>
              <a:t>withholding</a:t>
            </a:r>
          </a:p>
          <a:p>
            <a:pPr lvl="1"/>
            <a:r>
              <a:rPr lang="en-US" sz="2600" dirty="0" smtClean="0"/>
              <a:t>Employment </a:t>
            </a:r>
            <a:r>
              <a:rPr lang="en-US" sz="2600" dirty="0"/>
              <a:t>Allowance </a:t>
            </a:r>
            <a:r>
              <a:rPr lang="en-US" sz="2600" dirty="0" smtClean="0"/>
              <a:t>like parent</a:t>
            </a:r>
          </a:p>
          <a:p>
            <a:pPr marL="457200" lvl="1" indent="0">
              <a:buNone/>
            </a:pPr>
            <a:r>
              <a:rPr lang="en-US" sz="1200" dirty="0" smtClean="0"/>
              <a:t>  </a:t>
            </a:r>
          </a:p>
          <a:p>
            <a:pPr marL="57150" indent="0">
              <a:buNone/>
            </a:pPr>
            <a:endParaRPr lang="en-US" sz="1200" dirty="0"/>
          </a:p>
          <a:p>
            <a:pPr marL="57150" indent="0">
              <a:buNone/>
            </a:pPr>
            <a:r>
              <a:rPr lang="en-US" sz="4000" dirty="0" smtClean="0"/>
              <a:t>Very Different Income Protection Allowance…</a:t>
            </a:r>
          </a:p>
        </p:txBody>
      </p:sp>
    </p:spTree>
    <p:extLst>
      <p:ext uri="{BB962C8B-B14F-4D97-AF65-F5344CB8AC3E}">
        <p14:creationId xmlns:p14="http://schemas.microsoft.com/office/powerpoint/2010/main" val="2714306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6367" y="1261641"/>
            <a:ext cx="10177630" cy="518017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7892" y="243068"/>
            <a:ext cx="8911687" cy="1018573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4000" dirty="0" smtClean="0"/>
              <a:t>Family of 4, 1 student = $40,360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51312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271" y="624109"/>
            <a:ext cx="9525341" cy="365852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Assets just like parent, but only 7% of Discretionary Net Worth Becomes SC from Assets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3524" y="2801072"/>
            <a:ext cx="9641088" cy="3391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Final Step, EFC just like parents</a:t>
            </a:r>
          </a:p>
          <a:p>
            <a:pPr marL="400050" lvl="1" indent="0">
              <a:buNone/>
            </a:pPr>
            <a:r>
              <a:rPr lang="en-US" sz="3000" dirty="0" smtClean="0"/>
              <a:t>Available income + SC from Assets = Adjusted Available Income (AAI)</a:t>
            </a:r>
          </a:p>
          <a:p>
            <a:pPr marL="400050" lvl="1" indent="0">
              <a:buNone/>
            </a:pPr>
            <a:r>
              <a:rPr lang="en-US" sz="3000" dirty="0" smtClean="0"/>
              <a:t>Total Contribution is AAI from the same table for parents</a:t>
            </a:r>
          </a:p>
          <a:p>
            <a:pPr marL="400050" lvl="1" indent="0">
              <a:buNone/>
            </a:pPr>
            <a:r>
              <a:rPr lang="en-US" sz="3000" dirty="0" smtClean="0"/>
              <a:t>Divide by number in college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6500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624110"/>
            <a:ext cx="9513887" cy="128089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Congressional</a:t>
            </a:r>
            <a:r>
              <a:rPr lang="en-US" dirty="0" smtClean="0"/>
              <a:t> Methodology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0775" y="1543050"/>
            <a:ext cx="9113837" cy="4368172"/>
          </a:xfrm>
        </p:spPr>
        <p:txBody>
          <a:bodyPr/>
          <a:lstStyle/>
          <a:p>
            <a:r>
              <a:rPr lang="en-US" sz="2800" dirty="0" smtClean="0"/>
              <a:t>Three Formulas</a:t>
            </a:r>
          </a:p>
          <a:p>
            <a:r>
              <a:rPr lang="en-US" sz="2800" dirty="0" smtClean="0"/>
              <a:t>Simplified Need Test</a:t>
            </a:r>
          </a:p>
          <a:p>
            <a:r>
              <a:rPr lang="en-US" sz="2800" dirty="0" smtClean="0"/>
              <a:t>Minimum Student Contribution</a:t>
            </a:r>
          </a:p>
          <a:p>
            <a:r>
              <a:rPr lang="en-US" sz="2800" dirty="0" smtClean="0"/>
              <a:t>Independent Status “Loophole”</a:t>
            </a:r>
          </a:p>
          <a:p>
            <a:r>
              <a:rPr lang="en-US" sz="2800" dirty="0" smtClean="0"/>
              <a:t>Home Equity in Assets</a:t>
            </a:r>
          </a:p>
          <a:p>
            <a:r>
              <a:rPr lang="en-US" sz="2800" dirty="0" smtClean="0"/>
              <a:t>Common Financial Aid Form for all federal aid, no-fee option</a:t>
            </a:r>
          </a:p>
          <a:p>
            <a:r>
              <a:rPr lang="en-US" sz="2800" dirty="0" smtClean="0"/>
              <a:t>Maintained Separate </a:t>
            </a:r>
            <a:r>
              <a:rPr lang="en-US" sz="2800" dirty="0"/>
              <a:t>F</a:t>
            </a:r>
            <a:r>
              <a:rPr lang="en-US" sz="2800" dirty="0" smtClean="0"/>
              <a:t>ormula for Pell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87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Would You Change?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81559"/>
            <a:ext cx="8915400" cy="4429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83998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861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7777" y="266218"/>
            <a:ext cx="9756835" cy="56450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Resources</a:t>
            </a:r>
            <a:r>
              <a:rPr lang="en-US" sz="2800" b="1" dirty="0"/>
              <a:t>:</a:t>
            </a:r>
          </a:p>
          <a:p>
            <a:r>
              <a:rPr lang="en-US" sz="2100" dirty="0"/>
              <a:t>EFC Formula Guide - </a:t>
            </a:r>
            <a:r>
              <a:rPr lang="en-US" sz="2100" u="sng" dirty="0">
                <a:hlinkClick r:id="rId3"/>
              </a:rPr>
              <a:t>https://ifap.ed.gov/efcformulaguide/attachments/1920EFCFormulaGuide.pdf</a:t>
            </a:r>
            <a:endParaRPr lang="en-US" sz="2100" dirty="0"/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r>
              <a:rPr lang="en-US" sz="2100" dirty="0"/>
              <a:t>Lumina Foundation, “Form and Formula” - </a:t>
            </a:r>
            <a:r>
              <a:rPr lang="en-US" sz="2100" u="sng" dirty="0">
                <a:hlinkClick r:id="rId4"/>
              </a:rPr>
              <a:t>https://www.luminafoundation.org/files/resources/form-and-formula-viewing-guide.pdf</a:t>
            </a:r>
            <a:endParaRPr lang="en-US" sz="2100" dirty="0"/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r>
              <a:rPr lang="en-US" sz="2100" dirty="0"/>
              <a:t>2002 Electronic Access Conference PPT on the evolution of financial aid</a:t>
            </a:r>
          </a:p>
          <a:p>
            <a:pPr marL="0" indent="0">
              <a:buNone/>
            </a:pPr>
            <a:r>
              <a:rPr lang="en-US" sz="1400" dirty="0"/>
              <a:t> </a:t>
            </a:r>
            <a:r>
              <a:rPr lang="en-US" sz="1400" dirty="0" smtClean="0"/>
              <a:t>  </a:t>
            </a:r>
            <a:endParaRPr lang="en-US" sz="1400" dirty="0"/>
          </a:p>
          <a:p>
            <a:r>
              <a:rPr lang="en-US" sz="2100" dirty="0"/>
              <a:t>NASFAA Professional Judgment presentation at SASFAA - </a:t>
            </a:r>
            <a:r>
              <a:rPr lang="en-US" sz="2100" u="sng" dirty="0">
                <a:hlinkClick r:id="rId5"/>
              </a:rPr>
              <a:t>https://www.sasfaa.org/resources/Pictures/Conference2017/Presentations/Professional%20Judgment_Preconference%20%20SASFAA_Handout_013117_mj.pdf</a:t>
            </a:r>
            <a:r>
              <a:rPr lang="en-US" sz="2100" dirty="0"/>
              <a:t> </a:t>
            </a:r>
          </a:p>
          <a:p>
            <a:pPr marL="0" indent="0">
              <a:buNone/>
            </a:pPr>
            <a:r>
              <a:rPr lang="en-US" sz="1400" dirty="0"/>
              <a:t> </a:t>
            </a:r>
            <a:r>
              <a:rPr lang="en-US" sz="1400" dirty="0" smtClean="0"/>
              <a:t>  </a:t>
            </a:r>
            <a:endParaRPr lang="en-US" sz="1400" dirty="0"/>
          </a:p>
          <a:p>
            <a:r>
              <a:rPr lang="en-US" sz="2100" dirty="0"/>
              <a:t>APA Article: </a:t>
            </a:r>
            <a:r>
              <a:rPr lang="en-US" sz="2100" u="sng" dirty="0">
                <a:hlinkClick r:id="rId6"/>
              </a:rPr>
              <a:t>https://www.savingforcollege.com/article/the-fafsa-s-asset-protection-allowance-continues-to-crash</a:t>
            </a:r>
            <a:r>
              <a:rPr lang="en-US" sz="2100" dirty="0"/>
              <a:t> </a:t>
            </a:r>
          </a:p>
          <a:p>
            <a:pPr marL="400050" lvl="1" indent="0">
              <a:buNone/>
            </a:pPr>
            <a:r>
              <a:rPr lang="en-US" sz="1200" dirty="0"/>
              <a:t> </a:t>
            </a:r>
            <a:r>
              <a:rPr lang="en-US" sz="1200" dirty="0" smtClean="0"/>
              <a:t>  </a:t>
            </a:r>
            <a:endParaRPr lang="en-US" sz="1200" dirty="0"/>
          </a:p>
          <a:p>
            <a:r>
              <a:rPr lang="en-US" sz="2100" dirty="0"/>
              <a:t>NASFAA 2013 </a:t>
            </a:r>
            <a:r>
              <a:rPr lang="en-US" sz="2100" dirty="0" smtClean="0"/>
              <a:t>recommendations - </a:t>
            </a:r>
            <a:r>
              <a:rPr lang="en-US" sz="2100" dirty="0" smtClean="0">
                <a:hlinkClick r:id="rId7"/>
              </a:rPr>
              <a:t>https</a:t>
            </a:r>
            <a:r>
              <a:rPr lang="en-US" sz="2100" dirty="0">
                <a:hlinkClick r:id="rId7"/>
              </a:rPr>
              <a:t>://www.nasfaa.org/news-item/1672/NASFAA_s_Reauthorization_Task_Force_Recommends_Changes_To_Need_Analysis</a:t>
            </a:r>
            <a:r>
              <a:rPr lang="en-US" sz="21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826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976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416689"/>
            <a:ext cx="7602538" cy="5494533"/>
          </a:xfrm>
        </p:spPr>
        <p:txBody>
          <a:bodyPr/>
          <a:lstStyle/>
          <a:p>
            <a:pPr marL="0" indent="0" algn="ctr">
              <a:buNone/>
            </a:pPr>
            <a:endParaRPr lang="en-US" sz="2800" b="1" dirty="0" smtClean="0"/>
          </a:p>
          <a:p>
            <a:pPr marL="0" indent="0" algn="ctr">
              <a:buNone/>
            </a:pPr>
            <a:r>
              <a:rPr lang="en-US" sz="2800" b="1" dirty="0" smtClean="0"/>
              <a:t>Jenny </a:t>
            </a:r>
            <a:r>
              <a:rPr lang="en-US" sz="2800" b="1" dirty="0"/>
              <a:t>Stephens</a:t>
            </a:r>
            <a:endParaRPr lang="en-US" sz="2800" dirty="0"/>
          </a:p>
          <a:p>
            <a:pPr marL="0" indent="0" algn="ctr">
              <a:buNone/>
            </a:pPr>
            <a:r>
              <a:rPr lang="en-US" dirty="0"/>
              <a:t>University Director of Financial Aid</a:t>
            </a:r>
          </a:p>
          <a:p>
            <a:pPr marL="0" indent="0" algn="ctr">
              <a:buNone/>
            </a:pPr>
            <a:r>
              <a:rPr lang="en-US" dirty="0"/>
              <a:t>University Student Services and Systems </a:t>
            </a:r>
          </a:p>
          <a:p>
            <a:pPr marL="0" indent="0" algn="ctr">
              <a:buNone/>
            </a:pPr>
            <a:r>
              <a:rPr lang="en-US" dirty="0" smtClean="0"/>
              <a:t>400 </a:t>
            </a:r>
            <a:r>
              <a:rPr lang="en-US" dirty="0"/>
              <a:t>E 7th </a:t>
            </a:r>
            <a:r>
              <a:rPr lang="en-US" dirty="0" smtClean="0"/>
              <a:t>St, </a:t>
            </a:r>
            <a:r>
              <a:rPr lang="en-US" dirty="0"/>
              <a:t>Poplars </a:t>
            </a:r>
            <a:r>
              <a:rPr lang="en-US" dirty="0" smtClean="0"/>
              <a:t>605</a:t>
            </a:r>
          </a:p>
          <a:p>
            <a:pPr marL="0" indent="0" algn="ctr">
              <a:buNone/>
            </a:pPr>
            <a:r>
              <a:rPr lang="en-US" dirty="0" smtClean="0"/>
              <a:t>Bloomington</a:t>
            </a:r>
            <a:r>
              <a:rPr lang="en-US" dirty="0"/>
              <a:t>, IN 47405 </a:t>
            </a:r>
          </a:p>
          <a:p>
            <a:pPr marL="0" indent="0" algn="ctr">
              <a:buNone/>
            </a:pPr>
            <a:r>
              <a:rPr lang="en-US" dirty="0"/>
              <a:t>812-855-1053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stephejl@indiana.edu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indiana-university-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173" y="4252850"/>
            <a:ext cx="4573688" cy="1126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867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1" y="624110"/>
            <a:ext cx="9713912" cy="128089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1992 – Federal Methodology (Uniform)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3625" y="1678329"/>
            <a:ext cx="9170987" cy="423289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Merged 2 formulas into one</a:t>
            </a:r>
            <a:endParaRPr lang="en-US" sz="2800" dirty="0"/>
          </a:p>
          <a:p>
            <a:r>
              <a:rPr lang="en-US" sz="2800" dirty="0" smtClean="0"/>
              <a:t>The Birth of the FAFSA as we know it (but paper)</a:t>
            </a:r>
          </a:p>
          <a:p>
            <a:r>
              <a:rPr lang="en-US" sz="2800" dirty="0" smtClean="0"/>
              <a:t>Auto Zero EFC</a:t>
            </a:r>
          </a:p>
          <a:p>
            <a:r>
              <a:rPr lang="en-US" sz="2800" dirty="0" smtClean="0"/>
              <a:t>Elimination of Minimum SC</a:t>
            </a:r>
          </a:p>
          <a:p>
            <a:r>
              <a:rPr lang="en-US" sz="2800" dirty="0" smtClean="0"/>
              <a:t>Elimination of Home Equity and “Family Farm” from Assets</a:t>
            </a:r>
          </a:p>
          <a:p>
            <a:r>
              <a:rPr lang="en-US" sz="2800" dirty="0" smtClean="0"/>
              <a:t>Strict Rules for Independent Status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718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1" y="624110"/>
            <a:ext cx="9561512" cy="128089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Relative Stability…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3" y="1562100"/>
            <a:ext cx="8915400" cy="377762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EFC Formula Guide 2019-20</a:t>
            </a:r>
            <a:endParaRPr lang="en-US" sz="3600" dirty="0"/>
          </a:p>
          <a:p>
            <a:r>
              <a:rPr lang="en-US" sz="3600" dirty="0" smtClean="0"/>
              <a:t>What is the EFC? </a:t>
            </a:r>
          </a:p>
          <a:p>
            <a:r>
              <a:rPr lang="en-US" sz="3600" dirty="0" smtClean="0"/>
              <a:t>Then and Now</a:t>
            </a:r>
          </a:p>
          <a:p>
            <a:pPr lvl="1"/>
            <a:r>
              <a:rPr lang="en-US" sz="3600" dirty="0" smtClean="0"/>
              <a:t>There’s been a “shift”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48736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25" y="624110"/>
            <a:ext cx="9551987" cy="3474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700" y="800100"/>
            <a:ext cx="8951912" cy="511112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Three Basic Formulas</a:t>
            </a:r>
          </a:p>
          <a:p>
            <a:endParaRPr lang="en-US" sz="4000" dirty="0" smtClean="0"/>
          </a:p>
          <a:p>
            <a:r>
              <a:rPr lang="en-US" sz="4000" dirty="0" smtClean="0"/>
              <a:t>X 2: Standard and Simplified</a:t>
            </a:r>
          </a:p>
          <a:p>
            <a:endParaRPr lang="en-US" sz="4000" dirty="0" smtClean="0"/>
          </a:p>
          <a:p>
            <a:r>
              <a:rPr lang="en-US" sz="4000" dirty="0" smtClean="0"/>
              <a:t>+ Auto Zero EFC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49659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125" y="624110"/>
            <a:ext cx="9742487" cy="1280890"/>
          </a:xfrm>
        </p:spPr>
        <p:txBody>
          <a:bodyPr/>
          <a:lstStyle/>
          <a:p>
            <a:r>
              <a:rPr lang="en-US" dirty="0" smtClean="0"/>
              <a:t>“Simplified” Test – Who Qualifies?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225" y="1600200"/>
            <a:ext cx="9742487" cy="47053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Two Components – Income plus any </a:t>
            </a:r>
          </a:p>
          <a:p>
            <a:pPr marL="0" indent="0" algn="ctr">
              <a:buNone/>
            </a:pPr>
            <a:r>
              <a:rPr lang="en-US" sz="3600" dirty="0" smtClean="0"/>
              <a:t>1 of 3 other qualifiers</a:t>
            </a:r>
          </a:p>
          <a:p>
            <a:pPr lvl="1"/>
            <a:r>
              <a:rPr lang="en-US" sz="3600" dirty="0" smtClean="0"/>
              <a:t>AGI (or work income) of $49,999 or less</a:t>
            </a:r>
          </a:p>
          <a:p>
            <a:pPr marL="457200" lvl="1" indent="0">
              <a:buNone/>
            </a:pPr>
            <a:r>
              <a:rPr lang="en-US" sz="3600" dirty="0" smtClean="0"/>
              <a:t>AND,</a:t>
            </a:r>
          </a:p>
          <a:p>
            <a:pPr lvl="2"/>
            <a:r>
              <a:rPr lang="en-US" sz="3400" dirty="0" smtClean="0"/>
              <a:t>Means-Tested </a:t>
            </a:r>
            <a:r>
              <a:rPr lang="en-US" sz="3400" dirty="0" smtClean="0"/>
              <a:t>Federal Benefit, OR</a:t>
            </a:r>
          </a:p>
          <a:p>
            <a:pPr lvl="2"/>
            <a:r>
              <a:rPr lang="en-US" sz="3400" dirty="0" smtClean="0"/>
              <a:t>Not required to file 1040 long form, OR</a:t>
            </a:r>
          </a:p>
          <a:p>
            <a:pPr lvl="2"/>
            <a:r>
              <a:rPr lang="en-US" sz="3400" dirty="0" smtClean="0"/>
              <a:t>Dislocated Worker (very few!)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b="1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91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425" y="624110"/>
            <a:ext cx="9247187" cy="128089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Auto Zero EFC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Simplified with Lower AGI - $26,000</a:t>
            </a:r>
          </a:p>
          <a:p>
            <a:endParaRPr lang="en-US" sz="3600" dirty="0"/>
          </a:p>
          <a:p>
            <a:r>
              <a:rPr lang="en-US" sz="3600" dirty="0" smtClean="0"/>
              <a:t>Big Changes!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8555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6451" y="624110"/>
            <a:ext cx="9428162" cy="128089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Dependent Student Walk-Through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0213" y="1628775"/>
            <a:ext cx="9224399" cy="428244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Worksheet is broken into blocks</a:t>
            </a:r>
          </a:p>
          <a:p>
            <a:pPr lvl="1"/>
            <a:r>
              <a:rPr lang="en-US" sz="3600" dirty="0" smtClean="0"/>
              <a:t>Income (check for Auto Zero)</a:t>
            </a:r>
          </a:p>
          <a:p>
            <a:pPr lvl="1"/>
            <a:r>
              <a:rPr lang="en-US" sz="3600" dirty="0" smtClean="0"/>
              <a:t>Allowances</a:t>
            </a:r>
          </a:p>
          <a:p>
            <a:pPr lvl="1"/>
            <a:r>
              <a:rPr lang="en-US" sz="3600" dirty="0" smtClean="0"/>
              <a:t>Assets (Skip for Simplified)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718535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261</TotalTime>
  <Words>700</Words>
  <Application>Microsoft Office PowerPoint</Application>
  <PresentationFormat>Widescreen</PresentationFormat>
  <Paragraphs>203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Century Gothic</vt:lpstr>
      <vt:lpstr>Wingdings 3</vt:lpstr>
      <vt:lpstr>Wisp</vt:lpstr>
      <vt:lpstr>    Understanding the EFC    </vt:lpstr>
      <vt:lpstr>A brief look back…</vt:lpstr>
      <vt:lpstr>Congressional Methodology Features</vt:lpstr>
      <vt:lpstr>1992 – Federal Methodology (Uniform)</vt:lpstr>
      <vt:lpstr>Relative Stability…</vt:lpstr>
      <vt:lpstr> </vt:lpstr>
      <vt:lpstr>“Simplified” Test – Who Qualifies?</vt:lpstr>
      <vt:lpstr>Auto Zero EFC</vt:lpstr>
      <vt:lpstr>Dependent Student Walk-Through</vt:lpstr>
      <vt:lpstr>PowerPoint Presentation</vt:lpstr>
      <vt:lpstr>PowerPoint Presentation</vt:lpstr>
      <vt:lpstr>      Indiana is 4% and 3%  Social Security Allowance for Each Work Income</vt:lpstr>
      <vt:lpstr>Family of 4, 1 student = $28,580</vt:lpstr>
      <vt:lpstr>IPA Assumptions</vt:lpstr>
      <vt:lpstr>Medical Expense Example:</vt:lpstr>
      <vt:lpstr>Employment Allowance</vt:lpstr>
      <vt:lpstr>Assets</vt:lpstr>
      <vt:lpstr>PowerPoint Presentation</vt:lpstr>
      <vt:lpstr>Big Changes Here! </vt:lpstr>
      <vt:lpstr>APA: Two Parents, Oldest = 45</vt:lpstr>
      <vt:lpstr>PowerPoint Presentation</vt:lpstr>
      <vt:lpstr>PowerPoint Presentation</vt:lpstr>
      <vt:lpstr>Student Contribution (Dep)</vt:lpstr>
      <vt:lpstr>Assets, pretty much the same</vt:lpstr>
      <vt:lpstr>Independent,  No Dependents Other than Spouse</vt:lpstr>
      <vt:lpstr>Assets, pretty much like parents</vt:lpstr>
      <vt:lpstr>Independent, With Dependents </vt:lpstr>
      <vt:lpstr> Family of 4, 1 student = $40,360</vt:lpstr>
      <vt:lpstr>Assets just like parent, but only 7% of Discretionary Net Worth Becomes SC from Assets</vt:lpstr>
      <vt:lpstr>What Would You Change?</vt:lpstr>
      <vt:lpstr> 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 the EFC</dc:title>
  <dc:creator>Stephens, Jennifer Lynn</dc:creator>
  <cp:lastModifiedBy>Stephens, Jennifer Lynn</cp:lastModifiedBy>
  <cp:revision>34</cp:revision>
  <cp:lastPrinted>2019-01-22T23:44:05Z</cp:lastPrinted>
  <dcterms:created xsi:type="dcterms:W3CDTF">2019-01-21T20:57:31Z</dcterms:created>
  <dcterms:modified xsi:type="dcterms:W3CDTF">2019-01-23T21:14:44Z</dcterms:modified>
</cp:coreProperties>
</file>