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5" r:id="rId1"/>
  </p:sldMasterIdLst>
  <p:notesMasterIdLst>
    <p:notesMasterId r:id="rId46"/>
  </p:notesMasterIdLst>
  <p:sldIdLst>
    <p:sldId id="321" r:id="rId2"/>
    <p:sldId id="735" r:id="rId3"/>
    <p:sldId id="738" r:id="rId4"/>
    <p:sldId id="728" r:id="rId5"/>
    <p:sldId id="712" r:id="rId6"/>
    <p:sldId id="702" r:id="rId7"/>
    <p:sldId id="732" r:id="rId8"/>
    <p:sldId id="730" r:id="rId9"/>
    <p:sldId id="731" r:id="rId10"/>
    <p:sldId id="734" r:id="rId11"/>
    <p:sldId id="737" r:id="rId12"/>
    <p:sldId id="736" r:id="rId13"/>
    <p:sldId id="326" r:id="rId14"/>
    <p:sldId id="324" r:id="rId15"/>
    <p:sldId id="733" r:id="rId16"/>
    <p:sldId id="325" r:id="rId17"/>
    <p:sldId id="258" r:id="rId18"/>
    <p:sldId id="729" r:id="rId19"/>
    <p:sldId id="259" r:id="rId20"/>
    <p:sldId id="260" r:id="rId21"/>
    <p:sldId id="261" r:id="rId22"/>
    <p:sldId id="256" r:id="rId23"/>
    <p:sldId id="257" r:id="rId24"/>
    <p:sldId id="739" r:id="rId25"/>
    <p:sldId id="740" r:id="rId26"/>
    <p:sldId id="741" r:id="rId27"/>
    <p:sldId id="742" r:id="rId28"/>
    <p:sldId id="743" r:id="rId29"/>
    <p:sldId id="314" r:id="rId30"/>
    <p:sldId id="589" r:id="rId31"/>
    <p:sldId id="315" r:id="rId32"/>
    <p:sldId id="316" r:id="rId33"/>
    <p:sldId id="317" r:id="rId34"/>
    <p:sldId id="590" r:id="rId35"/>
    <p:sldId id="319" r:id="rId36"/>
    <p:sldId id="320" r:id="rId37"/>
    <p:sldId id="285" r:id="rId38"/>
    <p:sldId id="327" r:id="rId39"/>
    <p:sldId id="704" r:id="rId40"/>
    <p:sldId id="330" r:id="rId41"/>
    <p:sldId id="291" r:id="rId42"/>
    <p:sldId id="588" r:id="rId43"/>
    <p:sldId id="587" r:id="rId44"/>
    <p:sldId id="32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71" autoAdjust="0"/>
    <p:restoredTop sz="94660"/>
  </p:normalViewPr>
  <p:slideViewPr>
    <p:cSldViewPr snapToGrid="0">
      <p:cViewPr varScale="1">
        <p:scale>
          <a:sx n="109" d="100"/>
          <a:sy n="109"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82F43-D266-4CC4-A89C-3A482A89A42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71A434-74E7-4AF1-93DD-ADB3ACD90F58}">
      <dgm:prSet/>
      <dgm:spPr/>
      <dgm:t>
        <a:bodyPr/>
        <a:lstStyle/>
        <a:p>
          <a:pPr>
            <a:lnSpc>
              <a:spcPct val="100000"/>
            </a:lnSpc>
            <a:defRPr cap="all"/>
          </a:pPr>
          <a:r>
            <a:rPr lang="en-US" dirty="0"/>
            <a:t>Inclusion Access &amp; Success Committee</a:t>
          </a:r>
        </a:p>
      </dgm:t>
    </dgm:pt>
    <dgm:pt modelId="{2B47FD05-5A7D-48BF-AC10-568A8A69366D}" type="parTrans" cxnId="{6DC95C8C-DB9B-4A13-A6AB-2BB6D9E086BF}">
      <dgm:prSet/>
      <dgm:spPr/>
      <dgm:t>
        <a:bodyPr/>
        <a:lstStyle/>
        <a:p>
          <a:endParaRPr lang="en-US"/>
        </a:p>
      </dgm:t>
    </dgm:pt>
    <dgm:pt modelId="{68C3949C-4733-4B32-BA09-8FEF14AF174F}" type="sibTrans" cxnId="{6DC95C8C-DB9B-4A13-A6AB-2BB6D9E086BF}">
      <dgm:prSet/>
      <dgm:spPr/>
      <dgm:t>
        <a:bodyPr/>
        <a:lstStyle/>
        <a:p>
          <a:endParaRPr lang="en-US"/>
        </a:p>
      </dgm:t>
    </dgm:pt>
    <dgm:pt modelId="{0137A97D-6591-4D8F-A367-92FEF9608803}">
      <dgm:prSet/>
      <dgm:spPr/>
      <dgm:t>
        <a:bodyPr/>
        <a:lstStyle/>
        <a:p>
          <a:pPr>
            <a:lnSpc>
              <a:spcPct val="100000"/>
            </a:lnSpc>
            <a:defRPr cap="all"/>
          </a:pPr>
          <a:r>
            <a:rPr lang="en-US" dirty="0"/>
            <a:t>December 2019</a:t>
          </a:r>
        </a:p>
      </dgm:t>
    </dgm:pt>
    <dgm:pt modelId="{A4E24B47-DC20-43EC-B4E4-67E4B5E9ACC5}" type="parTrans" cxnId="{24554029-0CB9-4AB6-ADCB-939A005DFE94}">
      <dgm:prSet/>
      <dgm:spPr/>
      <dgm:t>
        <a:bodyPr/>
        <a:lstStyle/>
        <a:p>
          <a:endParaRPr lang="en-US"/>
        </a:p>
      </dgm:t>
    </dgm:pt>
    <dgm:pt modelId="{044CC407-1622-4991-A044-5503AE5DD096}" type="sibTrans" cxnId="{24554029-0CB9-4AB6-ADCB-939A005DFE94}">
      <dgm:prSet/>
      <dgm:spPr/>
      <dgm:t>
        <a:bodyPr/>
        <a:lstStyle/>
        <a:p>
          <a:endParaRPr lang="en-US"/>
        </a:p>
      </dgm:t>
    </dgm:pt>
    <dgm:pt modelId="{7D8A3099-36D6-4A7D-AA05-28ADD9C7AA26}">
      <dgm:prSet/>
      <dgm:spPr/>
      <dgm:t>
        <a:bodyPr/>
        <a:lstStyle/>
        <a:p>
          <a:pPr>
            <a:lnSpc>
              <a:spcPct val="100000"/>
            </a:lnSpc>
            <a:defRPr cap="all"/>
          </a:pPr>
          <a:r>
            <a:rPr lang="en-US" dirty="0"/>
            <a:t>Indianapolis, Indiana</a:t>
          </a:r>
        </a:p>
      </dgm:t>
    </dgm:pt>
    <dgm:pt modelId="{7A7FA024-727A-4C4B-B990-CB9DE7B32277}" type="parTrans" cxnId="{7432D9EA-7E44-4FE5-81EA-2C5E414A261D}">
      <dgm:prSet/>
      <dgm:spPr/>
      <dgm:t>
        <a:bodyPr/>
        <a:lstStyle/>
        <a:p>
          <a:endParaRPr lang="en-US"/>
        </a:p>
      </dgm:t>
    </dgm:pt>
    <dgm:pt modelId="{C16FF468-FB25-446C-80F6-6535E805787D}" type="sibTrans" cxnId="{7432D9EA-7E44-4FE5-81EA-2C5E414A261D}">
      <dgm:prSet/>
      <dgm:spPr/>
      <dgm:t>
        <a:bodyPr/>
        <a:lstStyle/>
        <a:p>
          <a:endParaRPr lang="en-US"/>
        </a:p>
      </dgm:t>
    </dgm:pt>
    <dgm:pt modelId="{E35B3BB2-12B6-420D-85DF-EAB3EE29B797}">
      <dgm:prSet/>
      <dgm:spPr/>
      <dgm:t>
        <a:bodyPr/>
        <a:lstStyle/>
        <a:p>
          <a:pPr>
            <a:lnSpc>
              <a:spcPct val="100000"/>
            </a:lnSpc>
            <a:defRPr cap="all"/>
          </a:pPr>
          <a:r>
            <a:rPr lang="en-US" dirty="0"/>
            <a:t>Student Speakers</a:t>
          </a:r>
        </a:p>
      </dgm:t>
    </dgm:pt>
    <dgm:pt modelId="{93B2A045-D116-409B-BDD7-ED3FC3098EE1}" type="parTrans" cxnId="{0FA13A10-FC70-4B00-8728-1869C0FD6405}">
      <dgm:prSet/>
      <dgm:spPr/>
      <dgm:t>
        <a:bodyPr/>
        <a:lstStyle/>
        <a:p>
          <a:endParaRPr lang="en-US"/>
        </a:p>
      </dgm:t>
    </dgm:pt>
    <dgm:pt modelId="{8191F7C2-C3AC-46E8-8D01-99EE05EF2813}" type="sibTrans" cxnId="{0FA13A10-FC70-4B00-8728-1869C0FD6405}">
      <dgm:prSet/>
      <dgm:spPr/>
      <dgm:t>
        <a:bodyPr/>
        <a:lstStyle/>
        <a:p>
          <a:endParaRPr lang="en-US"/>
        </a:p>
      </dgm:t>
    </dgm:pt>
    <dgm:pt modelId="{7E218C79-7E03-45EB-9CE3-2F3D4ACDB39D}">
      <dgm:prSet/>
      <dgm:spPr/>
      <dgm:t>
        <a:bodyPr/>
        <a:lstStyle/>
        <a:p>
          <a:pPr>
            <a:lnSpc>
              <a:spcPct val="100000"/>
            </a:lnSpc>
            <a:defRPr cap="all"/>
          </a:pPr>
          <a:r>
            <a:rPr lang="en-US" dirty="0"/>
            <a:t>Documentary on Homeless Youth</a:t>
          </a:r>
        </a:p>
      </dgm:t>
    </dgm:pt>
    <dgm:pt modelId="{C1CF57D6-F08E-4A2F-8467-A2B3D93B0693}" type="parTrans" cxnId="{E737C72F-1B2C-47C3-8817-076943B7144E}">
      <dgm:prSet/>
      <dgm:spPr/>
      <dgm:t>
        <a:bodyPr/>
        <a:lstStyle/>
        <a:p>
          <a:endParaRPr lang="en-US"/>
        </a:p>
      </dgm:t>
    </dgm:pt>
    <dgm:pt modelId="{E4E73770-C612-44BC-ADDC-6D8FF62CB49F}" type="sibTrans" cxnId="{E737C72F-1B2C-47C3-8817-076943B7144E}">
      <dgm:prSet/>
      <dgm:spPr/>
      <dgm:t>
        <a:bodyPr/>
        <a:lstStyle/>
        <a:p>
          <a:endParaRPr lang="en-US"/>
        </a:p>
      </dgm:t>
    </dgm:pt>
    <dgm:pt modelId="{32E00EC0-C18A-42ED-A504-5D4EE638BE78}">
      <dgm:prSet/>
      <dgm:spPr/>
      <dgm:t>
        <a:bodyPr/>
        <a:lstStyle/>
        <a:p>
          <a:pPr>
            <a:lnSpc>
              <a:spcPct val="100000"/>
            </a:lnSpc>
            <a:defRPr cap="all"/>
          </a:pPr>
          <a:r>
            <a:rPr lang="en-US" dirty="0"/>
            <a:t>Showcase Postsecondary Institutions work with homeless youth</a:t>
          </a:r>
        </a:p>
      </dgm:t>
    </dgm:pt>
    <dgm:pt modelId="{5555B9E7-5A44-49BA-9A31-CD55785E1F80}" type="parTrans" cxnId="{1FCEA27C-12AB-452E-87C3-5E1AA599AA1C}">
      <dgm:prSet/>
      <dgm:spPr/>
      <dgm:t>
        <a:bodyPr/>
        <a:lstStyle/>
        <a:p>
          <a:endParaRPr lang="en-US"/>
        </a:p>
      </dgm:t>
    </dgm:pt>
    <dgm:pt modelId="{589865A6-3087-4C18-8113-28B781BF3870}" type="sibTrans" cxnId="{1FCEA27C-12AB-452E-87C3-5E1AA599AA1C}">
      <dgm:prSet/>
      <dgm:spPr/>
      <dgm:t>
        <a:bodyPr/>
        <a:lstStyle/>
        <a:p>
          <a:endParaRPr lang="en-US"/>
        </a:p>
      </dgm:t>
    </dgm:pt>
    <dgm:pt modelId="{13FB5D25-EE8F-4936-9CD7-117BA6EFE3DF}">
      <dgm:prSet/>
      <dgm:spPr/>
      <dgm:t>
        <a:bodyPr/>
        <a:lstStyle/>
        <a:p>
          <a:pPr>
            <a:lnSpc>
              <a:spcPct val="100000"/>
            </a:lnSpc>
            <a:defRPr cap="all"/>
          </a:pPr>
          <a:r>
            <a:rPr lang="en-US" dirty="0"/>
            <a:t>Single Point of Contact Toolkit</a:t>
          </a:r>
        </a:p>
      </dgm:t>
    </dgm:pt>
    <dgm:pt modelId="{50D8FDCD-127F-4F2A-9B1A-73DF45C55F81}" type="parTrans" cxnId="{0AD6CE3A-D7B7-4710-B91E-8409E0AC6D16}">
      <dgm:prSet/>
      <dgm:spPr/>
      <dgm:t>
        <a:bodyPr/>
        <a:lstStyle/>
        <a:p>
          <a:endParaRPr lang="en-US"/>
        </a:p>
      </dgm:t>
    </dgm:pt>
    <dgm:pt modelId="{AB99E4B7-AD81-4844-B699-341B697D9C61}" type="sibTrans" cxnId="{0AD6CE3A-D7B7-4710-B91E-8409E0AC6D16}">
      <dgm:prSet/>
      <dgm:spPr/>
      <dgm:t>
        <a:bodyPr/>
        <a:lstStyle/>
        <a:p>
          <a:endParaRPr lang="en-US"/>
        </a:p>
      </dgm:t>
    </dgm:pt>
    <dgm:pt modelId="{B5DF23BB-E473-46BE-98FB-F9FF4D7CB91E}">
      <dgm:prSet/>
      <dgm:spPr/>
      <dgm:t>
        <a:bodyPr/>
        <a:lstStyle/>
        <a:p>
          <a:pPr>
            <a:lnSpc>
              <a:spcPct val="100000"/>
            </a:lnSpc>
            <a:defRPr cap="all"/>
          </a:pPr>
          <a:r>
            <a:rPr lang="en-US" dirty="0"/>
            <a:t>…and much more!!!!</a:t>
          </a:r>
        </a:p>
      </dgm:t>
    </dgm:pt>
    <dgm:pt modelId="{EA3BB838-C722-4D79-BB1A-1D9CFE172236}" type="parTrans" cxnId="{ADAEE6EC-5BD7-4B4B-8CA2-4602DBEEC687}">
      <dgm:prSet/>
      <dgm:spPr/>
      <dgm:t>
        <a:bodyPr/>
        <a:lstStyle/>
        <a:p>
          <a:endParaRPr lang="en-US"/>
        </a:p>
      </dgm:t>
    </dgm:pt>
    <dgm:pt modelId="{4E0724E2-B70C-42F8-8259-98B80C0BF451}" type="sibTrans" cxnId="{ADAEE6EC-5BD7-4B4B-8CA2-4602DBEEC687}">
      <dgm:prSet/>
      <dgm:spPr/>
      <dgm:t>
        <a:bodyPr/>
        <a:lstStyle/>
        <a:p>
          <a:endParaRPr lang="en-US"/>
        </a:p>
      </dgm:t>
    </dgm:pt>
    <dgm:pt modelId="{BA2CD911-D73C-435D-B4B0-D54468227D5B}" type="pres">
      <dgm:prSet presAssocID="{49182F43-D266-4CC4-A89C-3A482A89A42A}" presName="root" presStyleCnt="0">
        <dgm:presLayoutVars>
          <dgm:dir/>
          <dgm:resizeHandles val="exact"/>
        </dgm:presLayoutVars>
      </dgm:prSet>
      <dgm:spPr/>
    </dgm:pt>
    <dgm:pt modelId="{EC78C2B8-D3E9-48FF-8600-E3E0380FB844}" type="pres">
      <dgm:prSet presAssocID="{0B71A434-74E7-4AF1-93DD-ADB3ACD90F58}" presName="compNode" presStyleCnt="0"/>
      <dgm:spPr/>
    </dgm:pt>
    <dgm:pt modelId="{9F565832-04A9-4795-ADBE-F8F1A7A40163}" type="pres">
      <dgm:prSet presAssocID="{0B71A434-74E7-4AF1-93DD-ADB3ACD90F58}" presName="iconBgRect" presStyleLbl="bgShp" presStyleIdx="0" presStyleCnt="8"/>
      <dgm:spPr/>
    </dgm:pt>
    <dgm:pt modelId="{5C46793E-472F-416A-B2D5-1D2100054385}" type="pres">
      <dgm:prSet presAssocID="{0B71A434-74E7-4AF1-93DD-ADB3ACD90F5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A53ACFC-902B-44AA-9ACE-9405F1C1E0D2}" type="pres">
      <dgm:prSet presAssocID="{0B71A434-74E7-4AF1-93DD-ADB3ACD90F58}" presName="spaceRect" presStyleCnt="0"/>
      <dgm:spPr/>
    </dgm:pt>
    <dgm:pt modelId="{23A4EDAB-A303-4E3F-8A26-916A3F11C2B8}" type="pres">
      <dgm:prSet presAssocID="{0B71A434-74E7-4AF1-93DD-ADB3ACD90F58}" presName="textRect" presStyleLbl="revTx" presStyleIdx="0" presStyleCnt="8">
        <dgm:presLayoutVars>
          <dgm:chMax val="1"/>
          <dgm:chPref val="1"/>
        </dgm:presLayoutVars>
      </dgm:prSet>
      <dgm:spPr/>
    </dgm:pt>
    <dgm:pt modelId="{DB3B9A29-89EB-47D1-8F8C-E10729843C0D}" type="pres">
      <dgm:prSet presAssocID="{68C3949C-4733-4B32-BA09-8FEF14AF174F}" presName="sibTrans" presStyleCnt="0"/>
      <dgm:spPr/>
    </dgm:pt>
    <dgm:pt modelId="{D97BF2C1-2BCC-4D78-A92D-6FB1F2BE8CEB}" type="pres">
      <dgm:prSet presAssocID="{0137A97D-6591-4D8F-A367-92FEF9608803}" presName="compNode" presStyleCnt="0"/>
      <dgm:spPr/>
    </dgm:pt>
    <dgm:pt modelId="{2C3C6786-D7B3-48C4-B801-E33A6671AFA4}" type="pres">
      <dgm:prSet presAssocID="{0137A97D-6591-4D8F-A367-92FEF9608803}" presName="iconBgRect" presStyleLbl="bgShp" presStyleIdx="1" presStyleCnt="8"/>
      <dgm:spPr/>
    </dgm:pt>
    <dgm:pt modelId="{7C6FAA33-83F9-486C-9070-4CE5FA9B634A}" type="pres">
      <dgm:prSet presAssocID="{0137A97D-6591-4D8F-A367-92FEF960880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nowflake"/>
        </a:ext>
      </dgm:extLst>
    </dgm:pt>
    <dgm:pt modelId="{0AA31CB5-E8ED-4048-A9D2-AE5CD51DB0B4}" type="pres">
      <dgm:prSet presAssocID="{0137A97D-6591-4D8F-A367-92FEF9608803}" presName="spaceRect" presStyleCnt="0"/>
      <dgm:spPr/>
    </dgm:pt>
    <dgm:pt modelId="{BF07C209-4B48-4601-B6AC-E0A4FAF1A567}" type="pres">
      <dgm:prSet presAssocID="{0137A97D-6591-4D8F-A367-92FEF9608803}" presName="textRect" presStyleLbl="revTx" presStyleIdx="1" presStyleCnt="8">
        <dgm:presLayoutVars>
          <dgm:chMax val="1"/>
          <dgm:chPref val="1"/>
        </dgm:presLayoutVars>
      </dgm:prSet>
      <dgm:spPr/>
    </dgm:pt>
    <dgm:pt modelId="{D7377519-28B9-40C4-B19A-9BCFAE3AC441}" type="pres">
      <dgm:prSet presAssocID="{044CC407-1622-4991-A044-5503AE5DD096}" presName="sibTrans" presStyleCnt="0"/>
      <dgm:spPr/>
    </dgm:pt>
    <dgm:pt modelId="{87E884D6-1071-4999-AAE6-254E78387680}" type="pres">
      <dgm:prSet presAssocID="{7D8A3099-36D6-4A7D-AA05-28ADD9C7AA26}" presName="compNode" presStyleCnt="0"/>
      <dgm:spPr/>
    </dgm:pt>
    <dgm:pt modelId="{BFD48A3A-AA8F-4343-A271-AE68B6C09FE5}" type="pres">
      <dgm:prSet presAssocID="{7D8A3099-36D6-4A7D-AA05-28ADD9C7AA26}" presName="iconBgRect" presStyleLbl="bgShp" presStyleIdx="2" presStyleCnt="8"/>
      <dgm:spPr/>
    </dgm:pt>
    <dgm:pt modelId="{D0BCE3CE-87AE-465C-A25A-FAD54F9C4567}" type="pres">
      <dgm:prSet presAssocID="{7D8A3099-36D6-4A7D-AA05-28ADD9C7AA26}"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FC4BAEC6-8363-4A91-9905-69A3C0626C32}" type="pres">
      <dgm:prSet presAssocID="{7D8A3099-36D6-4A7D-AA05-28ADD9C7AA26}" presName="spaceRect" presStyleCnt="0"/>
      <dgm:spPr/>
    </dgm:pt>
    <dgm:pt modelId="{CCDC9A59-E59D-4ED6-A2C7-55A3FF3891FD}" type="pres">
      <dgm:prSet presAssocID="{7D8A3099-36D6-4A7D-AA05-28ADD9C7AA26}" presName="textRect" presStyleLbl="revTx" presStyleIdx="2" presStyleCnt="8">
        <dgm:presLayoutVars>
          <dgm:chMax val="1"/>
          <dgm:chPref val="1"/>
        </dgm:presLayoutVars>
      </dgm:prSet>
      <dgm:spPr/>
    </dgm:pt>
    <dgm:pt modelId="{D6FA0747-E74A-471C-8DDC-7AEE6E03D8E9}" type="pres">
      <dgm:prSet presAssocID="{C16FF468-FB25-446C-80F6-6535E805787D}" presName="sibTrans" presStyleCnt="0"/>
      <dgm:spPr/>
    </dgm:pt>
    <dgm:pt modelId="{C5B53B3E-5529-410B-BB40-CF57E05C0662}" type="pres">
      <dgm:prSet presAssocID="{E35B3BB2-12B6-420D-85DF-EAB3EE29B797}" presName="compNode" presStyleCnt="0"/>
      <dgm:spPr/>
    </dgm:pt>
    <dgm:pt modelId="{69EBF594-F704-4E63-9D87-D97A338D59B9}" type="pres">
      <dgm:prSet presAssocID="{E35B3BB2-12B6-420D-85DF-EAB3EE29B797}" presName="iconBgRect" presStyleLbl="bgShp" presStyleIdx="3" presStyleCnt="8"/>
      <dgm:spPr/>
    </dgm:pt>
    <dgm:pt modelId="{1BA55D9A-5395-47D9-905E-B108306B2046}" type="pres">
      <dgm:prSet presAssocID="{E35B3BB2-12B6-420D-85DF-EAB3EE29B79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ED9440DD-E17D-4156-A4AF-96924ADA2ECE}" type="pres">
      <dgm:prSet presAssocID="{E35B3BB2-12B6-420D-85DF-EAB3EE29B797}" presName="spaceRect" presStyleCnt="0"/>
      <dgm:spPr/>
    </dgm:pt>
    <dgm:pt modelId="{00F52584-72CC-4A83-B7D7-9475DED0A9D7}" type="pres">
      <dgm:prSet presAssocID="{E35B3BB2-12B6-420D-85DF-EAB3EE29B797}" presName="textRect" presStyleLbl="revTx" presStyleIdx="3" presStyleCnt="8">
        <dgm:presLayoutVars>
          <dgm:chMax val="1"/>
          <dgm:chPref val="1"/>
        </dgm:presLayoutVars>
      </dgm:prSet>
      <dgm:spPr/>
    </dgm:pt>
    <dgm:pt modelId="{81C643BF-B6C0-4410-8479-A2901AE2893A}" type="pres">
      <dgm:prSet presAssocID="{8191F7C2-C3AC-46E8-8D01-99EE05EF2813}" presName="sibTrans" presStyleCnt="0"/>
      <dgm:spPr/>
    </dgm:pt>
    <dgm:pt modelId="{283D565C-56F0-4D08-8D6E-1DBF1679D3C7}" type="pres">
      <dgm:prSet presAssocID="{7E218C79-7E03-45EB-9CE3-2F3D4ACDB39D}" presName="compNode" presStyleCnt="0"/>
      <dgm:spPr/>
    </dgm:pt>
    <dgm:pt modelId="{5459D3F6-E438-4035-A99C-755BB8768EB4}" type="pres">
      <dgm:prSet presAssocID="{7E218C79-7E03-45EB-9CE3-2F3D4ACDB39D}" presName="iconBgRect" presStyleLbl="bgShp" presStyleIdx="4" presStyleCnt="8"/>
      <dgm:spPr/>
    </dgm:pt>
    <dgm:pt modelId="{E30BF778-602F-450E-8995-347208A42F9A}" type="pres">
      <dgm:prSet presAssocID="{7E218C79-7E03-45EB-9CE3-2F3D4ACDB39D}"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deo camera"/>
        </a:ext>
      </dgm:extLst>
    </dgm:pt>
    <dgm:pt modelId="{97A6E8F3-5C3F-407B-AE7C-C0A2113DCC61}" type="pres">
      <dgm:prSet presAssocID="{7E218C79-7E03-45EB-9CE3-2F3D4ACDB39D}" presName="spaceRect" presStyleCnt="0"/>
      <dgm:spPr/>
    </dgm:pt>
    <dgm:pt modelId="{48AD9F88-4F75-47BF-BA02-C2BF04825AE7}" type="pres">
      <dgm:prSet presAssocID="{7E218C79-7E03-45EB-9CE3-2F3D4ACDB39D}" presName="textRect" presStyleLbl="revTx" presStyleIdx="4" presStyleCnt="8">
        <dgm:presLayoutVars>
          <dgm:chMax val="1"/>
          <dgm:chPref val="1"/>
        </dgm:presLayoutVars>
      </dgm:prSet>
      <dgm:spPr/>
    </dgm:pt>
    <dgm:pt modelId="{9BDAC8AA-E437-4CE8-923C-48C4F299DDCA}" type="pres">
      <dgm:prSet presAssocID="{E4E73770-C612-44BC-ADDC-6D8FF62CB49F}" presName="sibTrans" presStyleCnt="0"/>
      <dgm:spPr/>
    </dgm:pt>
    <dgm:pt modelId="{58D10AAD-583E-4A80-ACC7-46C2DC378D22}" type="pres">
      <dgm:prSet presAssocID="{32E00EC0-C18A-42ED-A504-5D4EE638BE78}" presName="compNode" presStyleCnt="0"/>
      <dgm:spPr/>
    </dgm:pt>
    <dgm:pt modelId="{8B9DD343-81C7-43B3-B6AC-91C7DB5CF3C4}" type="pres">
      <dgm:prSet presAssocID="{32E00EC0-C18A-42ED-A504-5D4EE638BE78}" presName="iconBgRect" presStyleLbl="bgShp" presStyleIdx="5" presStyleCnt="8"/>
      <dgm:spPr/>
    </dgm:pt>
    <dgm:pt modelId="{DDDCE72B-93F4-4BBB-8E59-90D28AB12489}" type="pres">
      <dgm:prSet presAssocID="{32E00EC0-C18A-42ED-A504-5D4EE638BE7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3A432172-6C6E-4442-875E-364FA9880082}" type="pres">
      <dgm:prSet presAssocID="{32E00EC0-C18A-42ED-A504-5D4EE638BE78}" presName="spaceRect" presStyleCnt="0"/>
      <dgm:spPr/>
    </dgm:pt>
    <dgm:pt modelId="{89D2E960-7AB7-49C6-84DD-93EB2F9B97AB}" type="pres">
      <dgm:prSet presAssocID="{32E00EC0-C18A-42ED-A504-5D4EE638BE78}" presName="textRect" presStyleLbl="revTx" presStyleIdx="5" presStyleCnt="8">
        <dgm:presLayoutVars>
          <dgm:chMax val="1"/>
          <dgm:chPref val="1"/>
        </dgm:presLayoutVars>
      </dgm:prSet>
      <dgm:spPr/>
    </dgm:pt>
    <dgm:pt modelId="{F703730B-46CD-4890-A7CA-F4597647C47B}" type="pres">
      <dgm:prSet presAssocID="{589865A6-3087-4C18-8113-28B781BF3870}" presName="sibTrans" presStyleCnt="0"/>
      <dgm:spPr/>
    </dgm:pt>
    <dgm:pt modelId="{5A5FB47F-8FB0-4F1C-9CFA-81B511CCB5BF}" type="pres">
      <dgm:prSet presAssocID="{13FB5D25-EE8F-4936-9CD7-117BA6EFE3DF}" presName="compNode" presStyleCnt="0"/>
      <dgm:spPr/>
    </dgm:pt>
    <dgm:pt modelId="{3B85C08F-E9C4-4CDE-A219-F810C291AA05}" type="pres">
      <dgm:prSet presAssocID="{13FB5D25-EE8F-4936-9CD7-117BA6EFE3DF}" presName="iconBgRect" presStyleLbl="bgShp" presStyleIdx="6" presStyleCnt="8"/>
      <dgm:spPr/>
    </dgm:pt>
    <dgm:pt modelId="{61745792-9715-4A78-AD56-8D05FAF72A64}" type="pres">
      <dgm:prSet presAssocID="{13FB5D25-EE8F-4936-9CD7-117BA6EFE3D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eceiver"/>
        </a:ext>
      </dgm:extLst>
    </dgm:pt>
    <dgm:pt modelId="{54CABCD4-39B7-4F66-8F67-906F775AA38D}" type="pres">
      <dgm:prSet presAssocID="{13FB5D25-EE8F-4936-9CD7-117BA6EFE3DF}" presName="spaceRect" presStyleCnt="0"/>
      <dgm:spPr/>
    </dgm:pt>
    <dgm:pt modelId="{7CC528F7-6408-4781-86DD-FDE6744BA41E}" type="pres">
      <dgm:prSet presAssocID="{13FB5D25-EE8F-4936-9CD7-117BA6EFE3DF}" presName="textRect" presStyleLbl="revTx" presStyleIdx="6" presStyleCnt="8">
        <dgm:presLayoutVars>
          <dgm:chMax val="1"/>
          <dgm:chPref val="1"/>
        </dgm:presLayoutVars>
      </dgm:prSet>
      <dgm:spPr/>
    </dgm:pt>
    <dgm:pt modelId="{B87F3246-CA68-43A6-8D73-0D2D54C06EF8}" type="pres">
      <dgm:prSet presAssocID="{AB99E4B7-AD81-4844-B699-341B697D9C61}" presName="sibTrans" presStyleCnt="0"/>
      <dgm:spPr/>
    </dgm:pt>
    <dgm:pt modelId="{C16888B9-A3B9-49EB-99E8-1A3AB29CACE6}" type="pres">
      <dgm:prSet presAssocID="{B5DF23BB-E473-46BE-98FB-F9FF4D7CB91E}" presName="compNode" presStyleCnt="0"/>
      <dgm:spPr/>
    </dgm:pt>
    <dgm:pt modelId="{97477B5F-209E-439B-8393-E6ACB53B5980}" type="pres">
      <dgm:prSet presAssocID="{B5DF23BB-E473-46BE-98FB-F9FF4D7CB91E}" presName="iconBgRect" presStyleLbl="bgShp" presStyleIdx="7" presStyleCnt="8"/>
      <dgm:spPr/>
    </dgm:pt>
    <dgm:pt modelId="{E766AE43-3942-48AD-AA8C-00FBEB031313}" type="pres">
      <dgm:prSet presAssocID="{B5DF23BB-E473-46BE-98FB-F9FF4D7CB91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itcoin"/>
        </a:ext>
      </dgm:extLst>
    </dgm:pt>
    <dgm:pt modelId="{9D929864-9A1F-4263-9429-47F1ED31F827}" type="pres">
      <dgm:prSet presAssocID="{B5DF23BB-E473-46BE-98FB-F9FF4D7CB91E}" presName="spaceRect" presStyleCnt="0"/>
      <dgm:spPr/>
    </dgm:pt>
    <dgm:pt modelId="{C5C854EA-5AB3-40A0-A2B0-2FC5E9BC1ED7}" type="pres">
      <dgm:prSet presAssocID="{B5DF23BB-E473-46BE-98FB-F9FF4D7CB91E}" presName="textRect" presStyleLbl="revTx" presStyleIdx="7" presStyleCnt="8">
        <dgm:presLayoutVars>
          <dgm:chMax val="1"/>
          <dgm:chPref val="1"/>
        </dgm:presLayoutVars>
      </dgm:prSet>
      <dgm:spPr/>
    </dgm:pt>
  </dgm:ptLst>
  <dgm:cxnLst>
    <dgm:cxn modelId="{0FA13A10-FC70-4B00-8728-1869C0FD6405}" srcId="{49182F43-D266-4CC4-A89C-3A482A89A42A}" destId="{E35B3BB2-12B6-420D-85DF-EAB3EE29B797}" srcOrd="3" destOrd="0" parTransId="{93B2A045-D116-409B-BDD7-ED3FC3098EE1}" sibTransId="{8191F7C2-C3AC-46E8-8D01-99EE05EF2813}"/>
    <dgm:cxn modelId="{24554029-0CB9-4AB6-ADCB-939A005DFE94}" srcId="{49182F43-D266-4CC4-A89C-3A482A89A42A}" destId="{0137A97D-6591-4D8F-A367-92FEF9608803}" srcOrd="1" destOrd="0" parTransId="{A4E24B47-DC20-43EC-B4E4-67E4B5E9ACC5}" sibTransId="{044CC407-1622-4991-A044-5503AE5DD096}"/>
    <dgm:cxn modelId="{A0142B2F-5486-403A-827F-6DA6F029393F}" type="presOf" srcId="{13FB5D25-EE8F-4936-9CD7-117BA6EFE3DF}" destId="{7CC528F7-6408-4781-86DD-FDE6744BA41E}" srcOrd="0" destOrd="0" presId="urn:microsoft.com/office/officeart/2018/5/layout/IconCircleLabelList"/>
    <dgm:cxn modelId="{E737C72F-1B2C-47C3-8817-076943B7144E}" srcId="{49182F43-D266-4CC4-A89C-3A482A89A42A}" destId="{7E218C79-7E03-45EB-9CE3-2F3D4ACDB39D}" srcOrd="4" destOrd="0" parTransId="{C1CF57D6-F08E-4A2F-8467-A2B3D93B0693}" sibTransId="{E4E73770-C612-44BC-ADDC-6D8FF62CB49F}"/>
    <dgm:cxn modelId="{9990A131-E214-4355-B3E0-5F35385925CA}" type="presOf" srcId="{0137A97D-6591-4D8F-A367-92FEF9608803}" destId="{BF07C209-4B48-4601-B6AC-E0A4FAF1A567}" srcOrd="0" destOrd="0" presId="urn:microsoft.com/office/officeart/2018/5/layout/IconCircleLabelList"/>
    <dgm:cxn modelId="{0AD6CE3A-D7B7-4710-B91E-8409E0AC6D16}" srcId="{49182F43-D266-4CC4-A89C-3A482A89A42A}" destId="{13FB5D25-EE8F-4936-9CD7-117BA6EFE3DF}" srcOrd="6" destOrd="0" parTransId="{50D8FDCD-127F-4F2A-9B1A-73DF45C55F81}" sibTransId="{AB99E4B7-AD81-4844-B699-341B697D9C61}"/>
    <dgm:cxn modelId="{FF337E74-FA9B-41D1-B194-86C9740192D1}" type="presOf" srcId="{7E218C79-7E03-45EB-9CE3-2F3D4ACDB39D}" destId="{48AD9F88-4F75-47BF-BA02-C2BF04825AE7}" srcOrd="0" destOrd="0" presId="urn:microsoft.com/office/officeart/2018/5/layout/IconCircleLabelList"/>
    <dgm:cxn modelId="{6EB7055A-E571-4710-9D4B-F9C58B02AEF6}" type="presOf" srcId="{0B71A434-74E7-4AF1-93DD-ADB3ACD90F58}" destId="{23A4EDAB-A303-4E3F-8A26-916A3F11C2B8}" srcOrd="0" destOrd="0" presId="urn:microsoft.com/office/officeart/2018/5/layout/IconCircleLabelList"/>
    <dgm:cxn modelId="{1FCEA27C-12AB-452E-87C3-5E1AA599AA1C}" srcId="{49182F43-D266-4CC4-A89C-3A482A89A42A}" destId="{32E00EC0-C18A-42ED-A504-5D4EE638BE78}" srcOrd="5" destOrd="0" parTransId="{5555B9E7-5A44-49BA-9A31-CD55785E1F80}" sibTransId="{589865A6-3087-4C18-8113-28B781BF3870}"/>
    <dgm:cxn modelId="{6DC95C8C-DB9B-4A13-A6AB-2BB6D9E086BF}" srcId="{49182F43-D266-4CC4-A89C-3A482A89A42A}" destId="{0B71A434-74E7-4AF1-93DD-ADB3ACD90F58}" srcOrd="0" destOrd="0" parTransId="{2B47FD05-5A7D-48BF-AC10-568A8A69366D}" sibTransId="{68C3949C-4733-4B32-BA09-8FEF14AF174F}"/>
    <dgm:cxn modelId="{7A6875B2-82AA-4AA3-AE4E-4681619FCD44}" type="presOf" srcId="{E35B3BB2-12B6-420D-85DF-EAB3EE29B797}" destId="{00F52584-72CC-4A83-B7D7-9475DED0A9D7}" srcOrd="0" destOrd="0" presId="urn:microsoft.com/office/officeart/2018/5/layout/IconCircleLabelList"/>
    <dgm:cxn modelId="{F04FC2B8-8269-4C86-B6C7-B5BD47524A30}" type="presOf" srcId="{32E00EC0-C18A-42ED-A504-5D4EE638BE78}" destId="{89D2E960-7AB7-49C6-84DD-93EB2F9B97AB}" srcOrd="0" destOrd="0" presId="urn:microsoft.com/office/officeart/2018/5/layout/IconCircleLabelList"/>
    <dgm:cxn modelId="{1321EBC6-2DF5-4945-863E-F0C49911B945}" type="presOf" srcId="{49182F43-D266-4CC4-A89C-3A482A89A42A}" destId="{BA2CD911-D73C-435D-B4B0-D54468227D5B}" srcOrd="0" destOrd="0" presId="urn:microsoft.com/office/officeart/2018/5/layout/IconCircleLabelList"/>
    <dgm:cxn modelId="{22C6A5C7-E1C2-444B-85E0-8A1E6E52A4E0}" type="presOf" srcId="{B5DF23BB-E473-46BE-98FB-F9FF4D7CB91E}" destId="{C5C854EA-5AB3-40A0-A2B0-2FC5E9BC1ED7}" srcOrd="0" destOrd="0" presId="urn:microsoft.com/office/officeart/2018/5/layout/IconCircleLabelList"/>
    <dgm:cxn modelId="{7432D9EA-7E44-4FE5-81EA-2C5E414A261D}" srcId="{49182F43-D266-4CC4-A89C-3A482A89A42A}" destId="{7D8A3099-36D6-4A7D-AA05-28ADD9C7AA26}" srcOrd="2" destOrd="0" parTransId="{7A7FA024-727A-4C4B-B990-CB9DE7B32277}" sibTransId="{C16FF468-FB25-446C-80F6-6535E805787D}"/>
    <dgm:cxn modelId="{ADAEE6EC-5BD7-4B4B-8CA2-4602DBEEC687}" srcId="{49182F43-D266-4CC4-A89C-3A482A89A42A}" destId="{B5DF23BB-E473-46BE-98FB-F9FF4D7CB91E}" srcOrd="7" destOrd="0" parTransId="{EA3BB838-C722-4D79-BB1A-1D9CFE172236}" sibTransId="{4E0724E2-B70C-42F8-8259-98B80C0BF451}"/>
    <dgm:cxn modelId="{E134DCF2-E9C2-4320-B242-A2517381F8BE}" type="presOf" srcId="{7D8A3099-36D6-4A7D-AA05-28ADD9C7AA26}" destId="{CCDC9A59-E59D-4ED6-A2C7-55A3FF3891FD}" srcOrd="0" destOrd="0" presId="urn:microsoft.com/office/officeart/2018/5/layout/IconCircleLabelList"/>
    <dgm:cxn modelId="{B8A713EF-836A-49D2-BC15-A8D978CBCF53}" type="presParOf" srcId="{BA2CD911-D73C-435D-B4B0-D54468227D5B}" destId="{EC78C2B8-D3E9-48FF-8600-E3E0380FB844}" srcOrd="0" destOrd="0" presId="urn:microsoft.com/office/officeart/2018/5/layout/IconCircleLabelList"/>
    <dgm:cxn modelId="{AE6CE7D1-B08B-4776-968F-77916D6197E3}" type="presParOf" srcId="{EC78C2B8-D3E9-48FF-8600-E3E0380FB844}" destId="{9F565832-04A9-4795-ADBE-F8F1A7A40163}" srcOrd="0" destOrd="0" presId="urn:microsoft.com/office/officeart/2018/5/layout/IconCircleLabelList"/>
    <dgm:cxn modelId="{D5A70EB6-ADE8-4DCD-8EB1-034EF574BD7D}" type="presParOf" srcId="{EC78C2B8-D3E9-48FF-8600-E3E0380FB844}" destId="{5C46793E-472F-416A-B2D5-1D2100054385}" srcOrd="1" destOrd="0" presId="urn:microsoft.com/office/officeart/2018/5/layout/IconCircleLabelList"/>
    <dgm:cxn modelId="{1ADA6FF5-D827-41E0-BB9A-5597DA4D9BD3}" type="presParOf" srcId="{EC78C2B8-D3E9-48FF-8600-E3E0380FB844}" destId="{0A53ACFC-902B-44AA-9ACE-9405F1C1E0D2}" srcOrd="2" destOrd="0" presId="urn:microsoft.com/office/officeart/2018/5/layout/IconCircleLabelList"/>
    <dgm:cxn modelId="{E97C276E-79D7-41E8-94A1-97993906E57E}" type="presParOf" srcId="{EC78C2B8-D3E9-48FF-8600-E3E0380FB844}" destId="{23A4EDAB-A303-4E3F-8A26-916A3F11C2B8}" srcOrd="3" destOrd="0" presId="urn:microsoft.com/office/officeart/2018/5/layout/IconCircleLabelList"/>
    <dgm:cxn modelId="{D169C202-17D0-4F39-AFF2-5D30D6BF0B7A}" type="presParOf" srcId="{BA2CD911-D73C-435D-B4B0-D54468227D5B}" destId="{DB3B9A29-89EB-47D1-8F8C-E10729843C0D}" srcOrd="1" destOrd="0" presId="urn:microsoft.com/office/officeart/2018/5/layout/IconCircleLabelList"/>
    <dgm:cxn modelId="{C2E655BA-A8CD-46B2-AAA2-3FCA9FE0A13E}" type="presParOf" srcId="{BA2CD911-D73C-435D-B4B0-D54468227D5B}" destId="{D97BF2C1-2BCC-4D78-A92D-6FB1F2BE8CEB}" srcOrd="2" destOrd="0" presId="urn:microsoft.com/office/officeart/2018/5/layout/IconCircleLabelList"/>
    <dgm:cxn modelId="{E22D0652-7022-46DE-883F-7B6460B09ACA}" type="presParOf" srcId="{D97BF2C1-2BCC-4D78-A92D-6FB1F2BE8CEB}" destId="{2C3C6786-D7B3-48C4-B801-E33A6671AFA4}" srcOrd="0" destOrd="0" presId="urn:microsoft.com/office/officeart/2018/5/layout/IconCircleLabelList"/>
    <dgm:cxn modelId="{18C91AC0-17A8-4A2A-8009-38C08FF48075}" type="presParOf" srcId="{D97BF2C1-2BCC-4D78-A92D-6FB1F2BE8CEB}" destId="{7C6FAA33-83F9-486C-9070-4CE5FA9B634A}" srcOrd="1" destOrd="0" presId="urn:microsoft.com/office/officeart/2018/5/layout/IconCircleLabelList"/>
    <dgm:cxn modelId="{4A07DD7B-2659-4019-90BB-8F2FE03574DE}" type="presParOf" srcId="{D97BF2C1-2BCC-4D78-A92D-6FB1F2BE8CEB}" destId="{0AA31CB5-E8ED-4048-A9D2-AE5CD51DB0B4}" srcOrd="2" destOrd="0" presId="urn:microsoft.com/office/officeart/2018/5/layout/IconCircleLabelList"/>
    <dgm:cxn modelId="{5C72ED98-498C-4A36-82C0-C7435C642362}" type="presParOf" srcId="{D97BF2C1-2BCC-4D78-A92D-6FB1F2BE8CEB}" destId="{BF07C209-4B48-4601-B6AC-E0A4FAF1A567}" srcOrd="3" destOrd="0" presId="urn:microsoft.com/office/officeart/2018/5/layout/IconCircleLabelList"/>
    <dgm:cxn modelId="{94469C01-6CEB-4077-BEE6-DFA0FB793B81}" type="presParOf" srcId="{BA2CD911-D73C-435D-B4B0-D54468227D5B}" destId="{D7377519-28B9-40C4-B19A-9BCFAE3AC441}" srcOrd="3" destOrd="0" presId="urn:microsoft.com/office/officeart/2018/5/layout/IconCircleLabelList"/>
    <dgm:cxn modelId="{BD92617B-555F-43E8-8153-542F55EF5910}" type="presParOf" srcId="{BA2CD911-D73C-435D-B4B0-D54468227D5B}" destId="{87E884D6-1071-4999-AAE6-254E78387680}" srcOrd="4" destOrd="0" presId="urn:microsoft.com/office/officeart/2018/5/layout/IconCircleLabelList"/>
    <dgm:cxn modelId="{F300CA18-6B7C-4DBB-98D0-056C2219F7D1}" type="presParOf" srcId="{87E884D6-1071-4999-AAE6-254E78387680}" destId="{BFD48A3A-AA8F-4343-A271-AE68B6C09FE5}" srcOrd="0" destOrd="0" presId="urn:microsoft.com/office/officeart/2018/5/layout/IconCircleLabelList"/>
    <dgm:cxn modelId="{6B2B4B63-AE7E-4E5C-8FBB-AC556BE14A09}" type="presParOf" srcId="{87E884D6-1071-4999-AAE6-254E78387680}" destId="{D0BCE3CE-87AE-465C-A25A-FAD54F9C4567}" srcOrd="1" destOrd="0" presId="urn:microsoft.com/office/officeart/2018/5/layout/IconCircleLabelList"/>
    <dgm:cxn modelId="{F3C79BA8-5466-4B32-908F-21A649B4C95B}" type="presParOf" srcId="{87E884D6-1071-4999-AAE6-254E78387680}" destId="{FC4BAEC6-8363-4A91-9905-69A3C0626C32}" srcOrd="2" destOrd="0" presId="urn:microsoft.com/office/officeart/2018/5/layout/IconCircleLabelList"/>
    <dgm:cxn modelId="{C2B07C9F-428F-46EC-9DF8-78790662C23E}" type="presParOf" srcId="{87E884D6-1071-4999-AAE6-254E78387680}" destId="{CCDC9A59-E59D-4ED6-A2C7-55A3FF3891FD}" srcOrd="3" destOrd="0" presId="urn:microsoft.com/office/officeart/2018/5/layout/IconCircleLabelList"/>
    <dgm:cxn modelId="{2C1E700C-C4F2-4B43-B19C-05C446FF17D0}" type="presParOf" srcId="{BA2CD911-D73C-435D-B4B0-D54468227D5B}" destId="{D6FA0747-E74A-471C-8DDC-7AEE6E03D8E9}" srcOrd="5" destOrd="0" presId="urn:microsoft.com/office/officeart/2018/5/layout/IconCircleLabelList"/>
    <dgm:cxn modelId="{1D451131-C847-4E14-8AB8-CA04FE4FD225}" type="presParOf" srcId="{BA2CD911-D73C-435D-B4B0-D54468227D5B}" destId="{C5B53B3E-5529-410B-BB40-CF57E05C0662}" srcOrd="6" destOrd="0" presId="urn:microsoft.com/office/officeart/2018/5/layout/IconCircleLabelList"/>
    <dgm:cxn modelId="{91BC5F70-E00F-4618-B643-FC4DD7787694}" type="presParOf" srcId="{C5B53B3E-5529-410B-BB40-CF57E05C0662}" destId="{69EBF594-F704-4E63-9D87-D97A338D59B9}" srcOrd="0" destOrd="0" presId="urn:microsoft.com/office/officeart/2018/5/layout/IconCircleLabelList"/>
    <dgm:cxn modelId="{E86BA328-0C90-422B-B5CC-EECCAEC579BB}" type="presParOf" srcId="{C5B53B3E-5529-410B-BB40-CF57E05C0662}" destId="{1BA55D9A-5395-47D9-905E-B108306B2046}" srcOrd="1" destOrd="0" presId="urn:microsoft.com/office/officeart/2018/5/layout/IconCircleLabelList"/>
    <dgm:cxn modelId="{723DE263-49DE-43D7-8F0E-FBA60A702D90}" type="presParOf" srcId="{C5B53B3E-5529-410B-BB40-CF57E05C0662}" destId="{ED9440DD-E17D-4156-A4AF-96924ADA2ECE}" srcOrd="2" destOrd="0" presId="urn:microsoft.com/office/officeart/2018/5/layout/IconCircleLabelList"/>
    <dgm:cxn modelId="{3A57C25E-2FFA-4D80-B7EC-F58F55F66E10}" type="presParOf" srcId="{C5B53B3E-5529-410B-BB40-CF57E05C0662}" destId="{00F52584-72CC-4A83-B7D7-9475DED0A9D7}" srcOrd="3" destOrd="0" presId="urn:microsoft.com/office/officeart/2018/5/layout/IconCircleLabelList"/>
    <dgm:cxn modelId="{6E0E07E9-0A8D-4AA2-B2E4-2E7B3F50B0B8}" type="presParOf" srcId="{BA2CD911-D73C-435D-B4B0-D54468227D5B}" destId="{81C643BF-B6C0-4410-8479-A2901AE2893A}" srcOrd="7" destOrd="0" presId="urn:microsoft.com/office/officeart/2018/5/layout/IconCircleLabelList"/>
    <dgm:cxn modelId="{0D66F940-E7A2-4C0F-8724-46C19A02E581}" type="presParOf" srcId="{BA2CD911-D73C-435D-B4B0-D54468227D5B}" destId="{283D565C-56F0-4D08-8D6E-1DBF1679D3C7}" srcOrd="8" destOrd="0" presId="urn:microsoft.com/office/officeart/2018/5/layout/IconCircleLabelList"/>
    <dgm:cxn modelId="{ECFC645B-D442-436C-A98C-746F922470A0}" type="presParOf" srcId="{283D565C-56F0-4D08-8D6E-1DBF1679D3C7}" destId="{5459D3F6-E438-4035-A99C-755BB8768EB4}" srcOrd="0" destOrd="0" presId="urn:microsoft.com/office/officeart/2018/5/layout/IconCircleLabelList"/>
    <dgm:cxn modelId="{7B9E008F-602A-4D95-AEC6-EBC947966EB3}" type="presParOf" srcId="{283D565C-56F0-4D08-8D6E-1DBF1679D3C7}" destId="{E30BF778-602F-450E-8995-347208A42F9A}" srcOrd="1" destOrd="0" presId="urn:microsoft.com/office/officeart/2018/5/layout/IconCircleLabelList"/>
    <dgm:cxn modelId="{908BE780-8FAB-4DE4-ABF4-1900E626C620}" type="presParOf" srcId="{283D565C-56F0-4D08-8D6E-1DBF1679D3C7}" destId="{97A6E8F3-5C3F-407B-AE7C-C0A2113DCC61}" srcOrd="2" destOrd="0" presId="urn:microsoft.com/office/officeart/2018/5/layout/IconCircleLabelList"/>
    <dgm:cxn modelId="{33053C5F-C294-4A5C-8093-4E863B695843}" type="presParOf" srcId="{283D565C-56F0-4D08-8D6E-1DBF1679D3C7}" destId="{48AD9F88-4F75-47BF-BA02-C2BF04825AE7}" srcOrd="3" destOrd="0" presId="urn:microsoft.com/office/officeart/2018/5/layout/IconCircleLabelList"/>
    <dgm:cxn modelId="{246D1701-2F04-4D4C-991F-16E31779C684}" type="presParOf" srcId="{BA2CD911-D73C-435D-B4B0-D54468227D5B}" destId="{9BDAC8AA-E437-4CE8-923C-48C4F299DDCA}" srcOrd="9" destOrd="0" presId="urn:microsoft.com/office/officeart/2018/5/layout/IconCircleLabelList"/>
    <dgm:cxn modelId="{CC539754-A13B-4447-8877-80281FD9E4F6}" type="presParOf" srcId="{BA2CD911-D73C-435D-B4B0-D54468227D5B}" destId="{58D10AAD-583E-4A80-ACC7-46C2DC378D22}" srcOrd="10" destOrd="0" presId="urn:microsoft.com/office/officeart/2018/5/layout/IconCircleLabelList"/>
    <dgm:cxn modelId="{211693FA-E3B5-4EBB-8CA2-03E7C01B0427}" type="presParOf" srcId="{58D10AAD-583E-4A80-ACC7-46C2DC378D22}" destId="{8B9DD343-81C7-43B3-B6AC-91C7DB5CF3C4}" srcOrd="0" destOrd="0" presId="urn:microsoft.com/office/officeart/2018/5/layout/IconCircleLabelList"/>
    <dgm:cxn modelId="{77E05FE8-1D7D-4B85-91F2-628C977F634C}" type="presParOf" srcId="{58D10AAD-583E-4A80-ACC7-46C2DC378D22}" destId="{DDDCE72B-93F4-4BBB-8E59-90D28AB12489}" srcOrd="1" destOrd="0" presId="urn:microsoft.com/office/officeart/2018/5/layout/IconCircleLabelList"/>
    <dgm:cxn modelId="{AEF7BB01-39F3-4F2B-A2A3-88858BC15458}" type="presParOf" srcId="{58D10AAD-583E-4A80-ACC7-46C2DC378D22}" destId="{3A432172-6C6E-4442-875E-364FA9880082}" srcOrd="2" destOrd="0" presId="urn:microsoft.com/office/officeart/2018/5/layout/IconCircleLabelList"/>
    <dgm:cxn modelId="{D0B4F030-41D6-4FF7-AAAF-479F12DD5AD4}" type="presParOf" srcId="{58D10AAD-583E-4A80-ACC7-46C2DC378D22}" destId="{89D2E960-7AB7-49C6-84DD-93EB2F9B97AB}" srcOrd="3" destOrd="0" presId="urn:microsoft.com/office/officeart/2018/5/layout/IconCircleLabelList"/>
    <dgm:cxn modelId="{BF9C16E5-5A96-4E54-9167-A286FF6B0CEA}" type="presParOf" srcId="{BA2CD911-D73C-435D-B4B0-D54468227D5B}" destId="{F703730B-46CD-4890-A7CA-F4597647C47B}" srcOrd="11" destOrd="0" presId="urn:microsoft.com/office/officeart/2018/5/layout/IconCircleLabelList"/>
    <dgm:cxn modelId="{3099B7F8-92DC-4694-9DC7-7A63AF039AD5}" type="presParOf" srcId="{BA2CD911-D73C-435D-B4B0-D54468227D5B}" destId="{5A5FB47F-8FB0-4F1C-9CFA-81B511CCB5BF}" srcOrd="12" destOrd="0" presId="urn:microsoft.com/office/officeart/2018/5/layout/IconCircleLabelList"/>
    <dgm:cxn modelId="{A223C376-48D5-4375-8F99-CBB7B9D21F45}" type="presParOf" srcId="{5A5FB47F-8FB0-4F1C-9CFA-81B511CCB5BF}" destId="{3B85C08F-E9C4-4CDE-A219-F810C291AA05}" srcOrd="0" destOrd="0" presId="urn:microsoft.com/office/officeart/2018/5/layout/IconCircleLabelList"/>
    <dgm:cxn modelId="{64CEED70-BD6B-48C2-A727-51FCBA9EDF12}" type="presParOf" srcId="{5A5FB47F-8FB0-4F1C-9CFA-81B511CCB5BF}" destId="{61745792-9715-4A78-AD56-8D05FAF72A64}" srcOrd="1" destOrd="0" presId="urn:microsoft.com/office/officeart/2018/5/layout/IconCircleLabelList"/>
    <dgm:cxn modelId="{49EA5AFB-17DB-4AAD-BA83-5CBED5AD94F7}" type="presParOf" srcId="{5A5FB47F-8FB0-4F1C-9CFA-81B511CCB5BF}" destId="{54CABCD4-39B7-4F66-8F67-906F775AA38D}" srcOrd="2" destOrd="0" presId="urn:microsoft.com/office/officeart/2018/5/layout/IconCircleLabelList"/>
    <dgm:cxn modelId="{073BEEDA-471B-441F-BC33-E5BE78B3972D}" type="presParOf" srcId="{5A5FB47F-8FB0-4F1C-9CFA-81B511CCB5BF}" destId="{7CC528F7-6408-4781-86DD-FDE6744BA41E}" srcOrd="3" destOrd="0" presId="urn:microsoft.com/office/officeart/2018/5/layout/IconCircleLabelList"/>
    <dgm:cxn modelId="{0A62CD29-7E17-438D-ABAD-8FAE03025075}" type="presParOf" srcId="{BA2CD911-D73C-435D-B4B0-D54468227D5B}" destId="{B87F3246-CA68-43A6-8D73-0D2D54C06EF8}" srcOrd="13" destOrd="0" presId="urn:microsoft.com/office/officeart/2018/5/layout/IconCircleLabelList"/>
    <dgm:cxn modelId="{A6B81626-CF48-4B57-BE5E-8FE837E80B72}" type="presParOf" srcId="{BA2CD911-D73C-435D-B4B0-D54468227D5B}" destId="{C16888B9-A3B9-49EB-99E8-1A3AB29CACE6}" srcOrd="14" destOrd="0" presId="urn:microsoft.com/office/officeart/2018/5/layout/IconCircleLabelList"/>
    <dgm:cxn modelId="{401708A7-3F8E-40D9-A184-9C0D2DBF44E6}" type="presParOf" srcId="{C16888B9-A3B9-49EB-99E8-1A3AB29CACE6}" destId="{97477B5F-209E-439B-8393-E6ACB53B5980}" srcOrd="0" destOrd="0" presId="urn:microsoft.com/office/officeart/2018/5/layout/IconCircleLabelList"/>
    <dgm:cxn modelId="{60A62B34-5481-47DB-8E36-F144E641C118}" type="presParOf" srcId="{C16888B9-A3B9-49EB-99E8-1A3AB29CACE6}" destId="{E766AE43-3942-48AD-AA8C-00FBEB031313}" srcOrd="1" destOrd="0" presId="urn:microsoft.com/office/officeart/2018/5/layout/IconCircleLabelList"/>
    <dgm:cxn modelId="{1A6F0644-D47F-4953-8BAE-BDB6D737E33C}" type="presParOf" srcId="{C16888B9-A3B9-49EB-99E8-1A3AB29CACE6}" destId="{9D929864-9A1F-4263-9429-47F1ED31F827}" srcOrd="2" destOrd="0" presId="urn:microsoft.com/office/officeart/2018/5/layout/IconCircleLabelList"/>
    <dgm:cxn modelId="{C1E9699D-E368-4D3D-BB61-9D0DB6E17FDF}" type="presParOf" srcId="{C16888B9-A3B9-49EB-99E8-1A3AB29CACE6}" destId="{C5C854EA-5AB3-40A0-A2B0-2FC5E9BC1ED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E298C4-96A5-4704-A684-21045E72FAF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AF9A127-3B46-40CD-BA8F-A25215300080}">
      <dgm:prSet/>
      <dgm:spPr/>
      <dgm:t>
        <a:bodyPr/>
        <a:lstStyle/>
        <a:p>
          <a:r>
            <a:rPr lang="en-US" dirty="0"/>
            <a:t>Identify homeless youth</a:t>
          </a:r>
        </a:p>
      </dgm:t>
    </dgm:pt>
    <dgm:pt modelId="{8559DA72-92D2-48ED-A029-A4FD3D06DE40}" type="parTrans" cxnId="{D63D0DC7-450E-4127-A7F8-0F81FBAA8322}">
      <dgm:prSet/>
      <dgm:spPr/>
      <dgm:t>
        <a:bodyPr/>
        <a:lstStyle/>
        <a:p>
          <a:endParaRPr lang="en-US"/>
        </a:p>
      </dgm:t>
    </dgm:pt>
    <dgm:pt modelId="{13F9DDF2-552D-4D22-A35D-DA8BF216C026}" type="sibTrans" cxnId="{D63D0DC7-450E-4127-A7F8-0F81FBAA8322}">
      <dgm:prSet/>
      <dgm:spPr/>
      <dgm:t>
        <a:bodyPr/>
        <a:lstStyle/>
        <a:p>
          <a:endParaRPr lang="en-US"/>
        </a:p>
      </dgm:t>
    </dgm:pt>
    <dgm:pt modelId="{343B1002-F24E-4907-995F-8BADD1762C17}">
      <dgm:prSet/>
      <dgm:spPr/>
      <dgm:t>
        <a:bodyPr/>
        <a:lstStyle/>
        <a:p>
          <a:r>
            <a:rPr lang="en-US" dirty="0"/>
            <a:t>Enroll immediately with full and equal opportunity to succeed</a:t>
          </a:r>
        </a:p>
      </dgm:t>
    </dgm:pt>
    <dgm:pt modelId="{A6A88926-03AA-48A0-A798-38057FABEF19}" type="parTrans" cxnId="{5EFFF2B6-2281-4BF7-9561-45E812B2F5D7}">
      <dgm:prSet/>
      <dgm:spPr/>
      <dgm:t>
        <a:bodyPr/>
        <a:lstStyle/>
        <a:p>
          <a:endParaRPr lang="en-US"/>
        </a:p>
      </dgm:t>
    </dgm:pt>
    <dgm:pt modelId="{4969905C-1266-4408-BC29-F821D97F3B48}" type="sibTrans" cxnId="{5EFFF2B6-2281-4BF7-9561-45E812B2F5D7}">
      <dgm:prSet/>
      <dgm:spPr/>
      <dgm:t>
        <a:bodyPr/>
        <a:lstStyle/>
        <a:p>
          <a:endParaRPr lang="en-US"/>
        </a:p>
      </dgm:t>
    </dgm:pt>
    <dgm:pt modelId="{F6CED484-4901-4A97-B3AD-B5BE716D67A4}">
      <dgm:prSet/>
      <dgm:spPr/>
      <dgm:t>
        <a:bodyPr/>
        <a:lstStyle/>
        <a:p>
          <a:r>
            <a:rPr lang="en-US" dirty="0"/>
            <a:t>Access to free lunch/text books, transportation, referrals to health care, dental care, mental health, food assistance</a:t>
          </a:r>
        </a:p>
      </dgm:t>
    </dgm:pt>
    <dgm:pt modelId="{B2156962-CAD6-4F4D-B6B0-51F64F68F52D}" type="parTrans" cxnId="{10218894-ED5E-4141-8FD9-ABBE4CAFD983}">
      <dgm:prSet/>
      <dgm:spPr/>
      <dgm:t>
        <a:bodyPr/>
        <a:lstStyle/>
        <a:p>
          <a:endParaRPr lang="en-US"/>
        </a:p>
      </dgm:t>
    </dgm:pt>
    <dgm:pt modelId="{32C4EF82-3AD0-4967-8600-22E95A02FCB2}" type="sibTrans" cxnId="{10218894-ED5E-4141-8FD9-ABBE4CAFD983}">
      <dgm:prSet/>
      <dgm:spPr/>
      <dgm:t>
        <a:bodyPr/>
        <a:lstStyle/>
        <a:p>
          <a:endParaRPr lang="en-US"/>
        </a:p>
      </dgm:t>
    </dgm:pt>
    <dgm:pt modelId="{2AE3D294-3510-4060-AE88-0062EC9CDAF6}">
      <dgm:prSet/>
      <dgm:spPr/>
      <dgm:t>
        <a:bodyPr/>
        <a:lstStyle/>
        <a:p>
          <a:r>
            <a:rPr lang="en-US" dirty="0"/>
            <a:t>Informed of their rights under McKinney Vento</a:t>
          </a:r>
        </a:p>
      </dgm:t>
    </dgm:pt>
    <dgm:pt modelId="{D4F4E82F-DEBD-41E9-9D24-00D110FC5E67}" type="parTrans" cxnId="{1103673C-F69C-4BED-AE5E-41D0DBC99734}">
      <dgm:prSet/>
      <dgm:spPr/>
      <dgm:t>
        <a:bodyPr/>
        <a:lstStyle/>
        <a:p>
          <a:endParaRPr lang="en-US"/>
        </a:p>
      </dgm:t>
    </dgm:pt>
    <dgm:pt modelId="{6802112A-6AE8-4D5E-9FDC-4AFC41CEBA05}" type="sibTrans" cxnId="{1103673C-F69C-4BED-AE5E-41D0DBC99734}">
      <dgm:prSet/>
      <dgm:spPr/>
      <dgm:t>
        <a:bodyPr/>
        <a:lstStyle/>
        <a:p>
          <a:endParaRPr lang="en-US"/>
        </a:p>
      </dgm:t>
    </dgm:pt>
    <dgm:pt modelId="{96625610-7D6F-44E5-A519-88570886F8C2}">
      <dgm:prSet/>
      <dgm:spPr/>
      <dgm:t>
        <a:bodyPr/>
        <a:lstStyle/>
        <a:p>
          <a:r>
            <a:rPr lang="en-US" dirty="0"/>
            <a:t>Assist seniors with postsecondary (college, trade, career)</a:t>
          </a:r>
        </a:p>
      </dgm:t>
    </dgm:pt>
    <dgm:pt modelId="{8CC3B8BC-AA54-4F5F-ABCB-42581D6F986B}" type="parTrans" cxnId="{B6C670BF-6D31-4724-B125-0DCC0E59D27F}">
      <dgm:prSet/>
      <dgm:spPr/>
      <dgm:t>
        <a:bodyPr/>
        <a:lstStyle/>
        <a:p>
          <a:endParaRPr lang="en-US"/>
        </a:p>
      </dgm:t>
    </dgm:pt>
    <dgm:pt modelId="{3FFEF303-BFCC-4A8E-9ACD-694D5C7807EA}" type="sibTrans" cxnId="{B6C670BF-6D31-4724-B125-0DCC0E59D27F}">
      <dgm:prSet/>
      <dgm:spPr/>
      <dgm:t>
        <a:bodyPr/>
        <a:lstStyle/>
        <a:p>
          <a:endParaRPr lang="en-US"/>
        </a:p>
      </dgm:t>
    </dgm:pt>
    <dgm:pt modelId="{A9D0294C-4632-4129-A296-CCB285D1E371}">
      <dgm:prSet/>
      <dgm:spPr/>
      <dgm:t>
        <a:bodyPr/>
        <a:lstStyle/>
        <a:p>
          <a:r>
            <a:rPr lang="en-US" dirty="0"/>
            <a:t>Support and advocate </a:t>
          </a:r>
        </a:p>
      </dgm:t>
    </dgm:pt>
    <dgm:pt modelId="{692BEADA-DD44-4EEB-8286-6037DEFCDC2E}" type="parTrans" cxnId="{35333061-80BF-4F97-A768-E81704949624}">
      <dgm:prSet/>
      <dgm:spPr/>
      <dgm:t>
        <a:bodyPr/>
        <a:lstStyle/>
        <a:p>
          <a:endParaRPr lang="en-US"/>
        </a:p>
      </dgm:t>
    </dgm:pt>
    <dgm:pt modelId="{EDF7ABFB-0DDE-4E58-8AD3-FEA18FD74DD8}" type="sibTrans" cxnId="{35333061-80BF-4F97-A768-E81704949624}">
      <dgm:prSet/>
      <dgm:spPr/>
      <dgm:t>
        <a:bodyPr/>
        <a:lstStyle/>
        <a:p>
          <a:endParaRPr lang="en-US"/>
        </a:p>
      </dgm:t>
    </dgm:pt>
    <dgm:pt modelId="{EA097AED-B49F-4710-9DA2-09860C235F15}" type="pres">
      <dgm:prSet presAssocID="{3AE298C4-96A5-4704-A684-21045E72FAF4}" presName="diagram" presStyleCnt="0">
        <dgm:presLayoutVars>
          <dgm:dir/>
          <dgm:resizeHandles val="exact"/>
        </dgm:presLayoutVars>
      </dgm:prSet>
      <dgm:spPr/>
    </dgm:pt>
    <dgm:pt modelId="{AD020259-CF8B-4C70-997F-FAEFB5903CE2}" type="pres">
      <dgm:prSet presAssocID="{8AF9A127-3B46-40CD-BA8F-A25215300080}" presName="node" presStyleLbl="node1" presStyleIdx="0" presStyleCnt="6">
        <dgm:presLayoutVars>
          <dgm:bulletEnabled val="1"/>
        </dgm:presLayoutVars>
      </dgm:prSet>
      <dgm:spPr/>
    </dgm:pt>
    <dgm:pt modelId="{F1E2B259-43C7-44F8-8A2B-08493DEDE32C}" type="pres">
      <dgm:prSet presAssocID="{13F9DDF2-552D-4D22-A35D-DA8BF216C026}" presName="sibTrans" presStyleCnt="0"/>
      <dgm:spPr/>
    </dgm:pt>
    <dgm:pt modelId="{A776C05D-C1F4-421B-84D3-788F60E888B4}" type="pres">
      <dgm:prSet presAssocID="{343B1002-F24E-4907-995F-8BADD1762C17}" presName="node" presStyleLbl="node1" presStyleIdx="1" presStyleCnt="6">
        <dgm:presLayoutVars>
          <dgm:bulletEnabled val="1"/>
        </dgm:presLayoutVars>
      </dgm:prSet>
      <dgm:spPr/>
    </dgm:pt>
    <dgm:pt modelId="{8AFF838B-641B-4138-928A-02641844C0CA}" type="pres">
      <dgm:prSet presAssocID="{4969905C-1266-4408-BC29-F821D97F3B48}" presName="sibTrans" presStyleCnt="0"/>
      <dgm:spPr/>
    </dgm:pt>
    <dgm:pt modelId="{109A6F33-F16A-4E9C-885C-DDE78C3A4477}" type="pres">
      <dgm:prSet presAssocID="{F6CED484-4901-4A97-B3AD-B5BE716D67A4}" presName="node" presStyleLbl="node1" presStyleIdx="2" presStyleCnt="6">
        <dgm:presLayoutVars>
          <dgm:bulletEnabled val="1"/>
        </dgm:presLayoutVars>
      </dgm:prSet>
      <dgm:spPr/>
    </dgm:pt>
    <dgm:pt modelId="{A985274F-D6E8-4FA6-849A-C263C72BD09E}" type="pres">
      <dgm:prSet presAssocID="{32C4EF82-3AD0-4967-8600-22E95A02FCB2}" presName="sibTrans" presStyleCnt="0"/>
      <dgm:spPr/>
    </dgm:pt>
    <dgm:pt modelId="{A413B511-CDDA-4862-BF96-F68B91D98183}" type="pres">
      <dgm:prSet presAssocID="{2AE3D294-3510-4060-AE88-0062EC9CDAF6}" presName="node" presStyleLbl="node1" presStyleIdx="3" presStyleCnt="6">
        <dgm:presLayoutVars>
          <dgm:bulletEnabled val="1"/>
        </dgm:presLayoutVars>
      </dgm:prSet>
      <dgm:spPr/>
    </dgm:pt>
    <dgm:pt modelId="{550340D0-FD90-4FDA-9478-2595DF50A0F4}" type="pres">
      <dgm:prSet presAssocID="{6802112A-6AE8-4D5E-9FDC-4AFC41CEBA05}" presName="sibTrans" presStyleCnt="0"/>
      <dgm:spPr/>
    </dgm:pt>
    <dgm:pt modelId="{7B31DB32-2748-48A5-B4B8-21516477B8FD}" type="pres">
      <dgm:prSet presAssocID="{96625610-7D6F-44E5-A519-88570886F8C2}" presName="node" presStyleLbl="node1" presStyleIdx="4" presStyleCnt="6">
        <dgm:presLayoutVars>
          <dgm:bulletEnabled val="1"/>
        </dgm:presLayoutVars>
      </dgm:prSet>
      <dgm:spPr/>
    </dgm:pt>
    <dgm:pt modelId="{4ACF275E-138C-489D-AA90-9EC421932BDE}" type="pres">
      <dgm:prSet presAssocID="{3FFEF303-BFCC-4A8E-9ACD-694D5C7807EA}" presName="sibTrans" presStyleCnt="0"/>
      <dgm:spPr/>
    </dgm:pt>
    <dgm:pt modelId="{A55B1E7C-F1EF-4769-B81B-B6B9E2E644DB}" type="pres">
      <dgm:prSet presAssocID="{A9D0294C-4632-4129-A296-CCB285D1E371}" presName="node" presStyleLbl="node1" presStyleIdx="5" presStyleCnt="6">
        <dgm:presLayoutVars>
          <dgm:bulletEnabled val="1"/>
        </dgm:presLayoutVars>
      </dgm:prSet>
      <dgm:spPr/>
    </dgm:pt>
  </dgm:ptLst>
  <dgm:cxnLst>
    <dgm:cxn modelId="{BAE74F38-C3B2-4A1C-83B1-A5238265BF6B}" type="presOf" srcId="{A9D0294C-4632-4129-A296-CCB285D1E371}" destId="{A55B1E7C-F1EF-4769-B81B-B6B9E2E644DB}" srcOrd="0" destOrd="0" presId="urn:microsoft.com/office/officeart/2005/8/layout/default"/>
    <dgm:cxn modelId="{1103673C-F69C-4BED-AE5E-41D0DBC99734}" srcId="{3AE298C4-96A5-4704-A684-21045E72FAF4}" destId="{2AE3D294-3510-4060-AE88-0062EC9CDAF6}" srcOrd="3" destOrd="0" parTransId="{D4F4E82F-DEBD-41E9-9D24-00D110FC5E67}" sibTransId="{6802112A-6AE8-4D5E-9FDC-4AFC41CEBA05}"/>
    <dgm:cxn modelId="{35333061-80BF-4F97-A768-E81704949624}" srcId="{3AE298C4-96A5-4704-A684-21045E72FAF4}" destId="{A9D0294C-4632-4129-A296-CCB285D1E371}" srcOrd="5" destOrd="0" parTransId="{692BEADA-DD44-4EEB-8286-6037DEFCDC2E}" sibTransId="{EDF7ABFB-0DDE-4E58-8AD3-FEA18FD74DD8}"/>
    <dgm:cxn modelId="{FD62DC64-26C4-4B81-9C47-1D38C4D49F94}" type="presOf" srcId="{8AF9A127-3B46-40CD-BA8F-A25215300080}" destId="{AD020259-CF8B-4C70-997F-FAEFB5903CE2}" srcOrd="0" destOrd="0" presId="urn:microsoft.com/office/officeart/2005/8/layout/default"/>
    <dgm:cxn modelId="{C2678648-03FB-47E3-9E5F-4C43840077F6}" type="presOf" srcId="{96625610-7D6F-44E5-A519-88570886F8C2}" destId="{7B31DB32-2748-48A5-B4B8-21516477B8FD}" srcOrd="0" destOrd="0" presId="urn:microsoft.com/office/officeart/2005/8/layout/default"/>
    <dgm:cxn modelId="{6ECB0773-3856-43FB-946E-6B9B7CFA3DE4}" type="presOf" srcId="{F6CED484-4901-4A97-B3AD-B5BE716D67A4}" destId="{109A6F33-F16A-4E9C-885C-DDE78C3A4477}" srcOrd="0" destOrd="0" presId="urn:microsoft.com/office/officeart/2005/8/layout/default"/>
    <dgm:cxn modelId="{10218894-ED5E-4141-8FD9-ABBE4CAFD983}" srcId="{3AE298C4-96A5-4704-A684-21045E72FAF4}" destId="{F6CED484-4901-4A97-B3AD-B5BE716D67A4}" srcOrd="2" destOrd="0" parTransId="{B2156962-CAD6-4F4D-B6B0-51F64F68F52D}" sibTransId="{32C4EF82-3AD0-4967-8600-22E95A02FCB2}"/>
    <dgm:cxn modelId="{5EFFF2B6-2281-4BF7-9561-45E812B2F5D7}" srcId="{3AE298C4-96A5-4704-A684-21045E72FAF4}" destId="{343B1002-F24E-4907-995F-8BADD1762C17}" srcOrd="1" destOrd="0" parTransId="{A6A88926-03AA-48A0-A798-38057FABEF19}" sibTransId="{4969905C-1266-4408-BC29-F821D97F3B48}"/>
    <dgm:cxn modelId="{B6C670BF-6D31-4724-B125-0DCC0E59D27F}" srcId="{3AE298C4-96A5-4704-A684-21045E72FAF4}" destId="{96625610-7D6F-44E5-A519-88570886F8C2}" srcOrd="4" destOrd="0" parTransId="{8CC3B8BC-AA54-4F5F-ABCB-42581D6F986B}" sibTransId="{3FFEF303-BFCC-4A8E-9ACD-694D5C7807EA}"/>
    <dgm:cxn modelId="{D63D0DC7-450E-4127-A7F8-0F81FBAA8322}" srcId="{3AE298C4-96A5-4704-A684-21045E72FAF4}" destId="{8AF9A127-3B46-40CD-BA8F-A25215300080}" srcOrd="0" destOrd="0" parTransId="{8559DA72-92D2-48ED-A029-A4FD3D06DE40}" sibTransId="{13F9DDF2-552D-4D22-A35D-DA8BF216C026}"/>
    <dgm:cxn modelId="{E5228FDF-9B41-4402-A70B-6FD97DC312F1}" type="presOf" srcId="{2AE3D294-3510-4060-AE88-0062EC9CDAF6}" destId="{A413B511-CDDA-4862-BF96-F68B91D98183}" srcOrd="0" destOrd="0" presId="urn:microsoft.com/office/officeart/2005/8/layout/default"/>
    <dgm:cxn modelId="{96A6E7E4-E167-42FB-A7AF-13A59967401B}" type="presOf" srcId="{3AE298C4-96A5-4704-A684-21045E72FAF4}" destId="{EA097AED-B49F-4710-9DA2-09860C235F15}" srcOrd="0" destOrd="0" presId="urn:microsoft.com/office/officeart/2005/8/layout/default"/>
    <dgm:cxn modelId="{D9C72EEF-3416-4B8C-8FD8-B67D26410BF1}" type="presOf" srcId="{343B1002-F24E-4907-995F-8BADD1762C17}" destId="{A776C05D-C1F4-421B-84D3-788F60E888B4}" srcOrd="0" destOrd="0" presId="urn:microsoft.com/office/officeart/2005/8/layout/default"/>
    <dgm:cxn modelId="{3698A3CC-D2D1-4CB4-BE5E-38C1761C4D2E}" type="presParOf" srcId="{EA097AED-B49F-4710-9DA2-09860C235F15}" destId="{AD020259-CF8B-4C70-997F-FAEFB5903CE2}" srcOrd="0" destOrd="0" presId="urn:microsoft.com/office/officeart/2005/8/layout/default"/>
    <dgm:cxn modelId="{501837DE-FF04-4CDD-9C7A-348821D503AE}" type="presParOf" srcId="{EA097AED-B49F-4710-9DA2-09860C235F15}" destId="{F1E2B259-43C7-44F8-8A2B-08493DEDE32C}" srcOrd="1" destOrd="0" presId="urn:microsoft.com/office/officeart/2005/8/layout/default"/>
    <dgm:cxn modelId="{31B4D109-0A27-464D-B449-5C9FCDF2D160}" type="presParOf" srcId="{EA097AED-B49F-4710-9DA2-09860C235F15}" destId="{A776C05D-C1F4-421B-84D3-788F60E888B4}" srcOrd="2" destOrd="0" presId="urn:microsoft.com/office/officeart/2005/8/layout/default"/>
    <dgm:cxn modelId="{0077CBD5-E1E4-467A-9E4C-B0A85650D5CA}" type="presParOf" srcId="{EA097AED-B49F-4710-9DA2-09860C235F15}" destId="{8AFF838B-641B-4138-928A-02641844C0CA}" srcOrd="3" destOrd="0" presId="urn:microsoft.com/office/officeart/2005/8/layout/default"/>
    <dgm:cxn modelId="{3F51D2C2-DFCB-4FE8-96E8-D8230E3EFA28}" type="presParOf" srcId="{EA097AED-B49F-4710-9DA2-09860C235F15}" destId="{109A6F33-F16A-4E9C-885C-DDE78C3A4477}" srcOrd="4" destOrd="0" presId="urn:microsoft.com/office/officeart/2005/8/layout/default"/>
    <dgm:cxn modelId="{EBA65B79-6288-4C92-AABD-542D3D03630B}" type="presParOf" srcId="{EA097AED-B49F-4710-9DA2-09860C235F15}" destId="{A985274F-D6E8-4FA6-849A-C263C72BD09E}" srcOrd="5" destOrd="0" presId="urn:microsoft.com/office/officeart/2005/8/layout/default"/>
    <dgm:cxn modelId="{0CC27515-760B-40B6-AA7E-F2A1B89C0186}" type="presParOf" srcId="{EA097AED-B49F-4710-9DA2-09860C235F15}" destId="{A413B511-CDDA-4862-BF96-F68B91D98183}" srcOrd="6" destOrd="0" presId="urn:microsoft.com/office/officeart/2005/8/layout/default"/>
    <dgm:cxn modelId="{B2200D0D-A50A-4F16-8B9A-AF647946F106}" type="presParOf" srcId="{EA097AED-B49F-4710-9DA2-09860C235F15}" destId="{550340D0-FD90-4FDA-9478-2595DF50A0F4}" srcOrd="7" destOrd="0" presId="urn:microsoft.com/office/officeart/2005/8/layout/default"/>
    <dgm:cxn modelId="{183D46AF-ADAC-4111-A694-261E00E4F069}" type="presParOf" srcId="{EA097AED-B49F-4710-9DA2-09860C235F15}" destId="{7B31DB32-2748-48A5-B4B8-21516477B8FD}" srcOrd="8" destOrd="0" presId="urn:microsoft.com/office/officeart/2005/8/layout/default"/>
    <dgm:cxn modelId="{429FC91C-BD65-4E66-9678-D9A266B5AAEB}" type="presParOf" srcId="{EA097AED-B49F-4710-9DA2-09860C235F15}" destId="{4ACF275E-138C-489D-AA90-9EC421932BDE}" srcOrd="9" destOrd="0" presId="urn:microsoft.com/office/officeart/2005/8/layout/default"/>
    <dgm:cxn modelId="{553AB892-39AD-4316-8CB4-2452D1693BAB}" type="presParOf" srcId="{EA097AED-B49F-4710-9DA2-09860C235F15}" destId="{A55B1E7C-F1EF-4769-B81B-B6B9E2E644D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7957D-6869-4D02-AFC0-ADBB092D80B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3AC4A63-42B3-4282-8C94-30926318B142}">
      <dgm:prSet/>
      <dgm:spPr/>
      <dgm:t>
        <a:bodyPr/>
        <a:lstStyle/>
        <a:p>
          <a:r>
            <a:rPr lang="en-US" dirty="0"/>
            <a:t>Student is on their own- at greatest risk </a:t>
          </a:r>
        </a:p>
      </dgm:t>
    </dgm:pt>
    <dgm:pt modelId="{9EBD0EAC-A04B-4D3E-A2DD-D89B5225F269}" type="parTrans" cxnId="{87DD2F2A-DE08-4C92-9007-320442F10B90}">
      <dgm:prSet/>
      <dgm:spPr/>
      <dgm:t>
        <a:bodyPr/>
        <a:lstStyle/>
        <a:p>
          <a:endParaRPr lang="en-US"/>
        </a:p>
      </dgm:t>
    </dgm:pt>
    <dgm:pt modelId="{D2F58706-710F-4F8B-8264-CDAAC2D58898}" type="sibTrans" cxnId="{87DD2F2A-DE08-4C92-9007-320442F10B90}">
      <dgm:prSet/>
      <dgm:spPr/>
      <dgm:t>
        <a:bodyPr/>
        <a:lstStyle/>
        <a:p>
          <a:endParaRPr lang="en-US"/>
        </a:p>
      </dgm:t>
    </dgm:pt>
    <dgm:pt modelId="{64782C37-4C1E-494F-881C-DA902F2FA469}">
      <dgm:prSet/>
      <dgm:spPr/>
      <dgm:t>
        <a:bodyPr/>
        <a:lstStyle/>
        <a:p>
          <a:r>
            <a:rPr lang="en-US" dirty="0"/>
            <a:t>FAFSA- need help navigating and completing correctly</a:t>
          </a:r>
        </a:p>
      </dgm:t>
    </dgm:pt>
    <dgm:pt modelId="{DEE172FA-5414-4808-B000-292B41ED7DD9}" type="parTrans" cxnId="{93891887-8AD7-4D69-A138-90E6F632CF2D}">
      <dgm:prSet/>
      <dgm:spPr/>
      <dgm:t>
        <a:bodyPr/>
        <a:lstStyle/>
        <a:p>
          <a:endParaRPr lang="en-US"/>
        </a:p>
      </dgm:t>
    </dgm:pt>
    <dgm:pt modelId="{4B660A8A-3719-4FD2-8E84-DAE907DB9511}" type="sibTrans" cxnId="{93891887-8AD7-4D69-A138-90E6F632CF2D}">
      <dgm:prSet/>
      <dgm:spPr/>
      <dgm:t>
        <a:bodyPr/>
        <a:lstStyle/>
        <a:p>
          <a:endParaRPr lang="en-US"/>
        </a:p>
      </dgm:t>
    </dgm:pt>
    <dgm:pt modelId="{54A1A48D-C8F9-4B2A-A9C2-0B5F477CEB8D}">
      <dgm:prSet/>
      <dgm:spPr/>
      <dgm:t>
        <a:bodyPr/>
        <a:lstStyle/>
        <a:p>
          <a:r>
            <a:rPr lang="en-US" dirty="0"/>
            <a:t>Who can make a determination of unaccompanied status?</a:t>
          </a:r>
        </a:p>
      </dgm:t>
    </dgm:pt>
    <dgm:pt modelId="{8B25A5C5-7C47-4237-86DC-936F8E491A98}" type="parTrans" cxnId="{C46CAC00-4D01-4C1E-927D-A4790ED8A7F5}">
      <dgm:prSet/>
      <dgm:spPr/>
      <dgm:t>
        <a:bodyPr/>
        <a:lstStyle/>
        <a:p>
          <a:endParaRPr lang="en-US"/>
        </a:p>
      </dgm:t>
    </dgm:pt>
    <dgm:pt modelId="{444C2620-D76D-4016-8488-F1BBD68FFBCC}" type="sibTrans" cxnId="{C46CAC00-4D01-4C1E-927D-A4790ED8A7F5}">
      <dgm:prSet/>
      <dgm:spPr/>
      <dgm:t>
        <a:bodyPr/>
        <a:lstStyle/>
        <a:p>
          <a:endParaRPr lang="en-US"/>
        </a:p>
      </dgm:t>
    </dgm:pt>
    <dgm:pt modelId="{08D597D3-2A20-40A3-9521-6D8467BFB698}">
      <dgm:prSet/>
      <dgm:spPr/>
      <dgm:t>
        <a:bodyPr/>
        <a:lstStyle/>
        <a:p>
          <a:r>
            <a:rPr lang="en-US" dirty="0"/>
            <a:t>Needed support around campus</a:t>
          </a:r>
        </a:p>
      </dgm:t>
    </dgm:pt>
    <dgm:pt modelId="{9FADC587-E674-4369-833F-F01827391FA7}" type="parTrans" cxnId="{91A80F26-B5EB-4550-AC51-BB996DB7E205}">
      <dgm:prSet/>
      <dgm:spPr/>
      <dgm:t>
        <a:bodyPr/>
        <a:lstStyle/>
        <a:p>
          <a:endParaRPr lang="en-US"/>
        </a:p>
      </dgm:t>
    </dgm:pt>
    <dgm:pt modelId="{5F0E7530-36DC-44B3-B7B4-C9A6902ED0BE}" type="sibTrans" cxnId="{91A80F26-B5EB-4550-AC51-BB996DB7E205}">
      <dgm:prSet/>
      <dgm:spPr/>
      <dgm:t>
        <a:bodyPr/>
        <a:lstStyle/>
        <a:p>
          <a:endParaRPr lang="en-US"/>
        </a:p>
      </dgm:t>
    </dgm:pt>
    <dgm:pt modelId="{9E19BD7B-3482-4B54-9B56-83A03EB55A02}">
      <dgm:prSet/>
      <dgm:spPr/>
      <dgm:t>
        <a:bodyPr/>
        <a:lstStyle/>
        <a:p>
          <a:r>
            <a:rPr lang="en-US" dirty="0"/>
            <a:t>Risk for these students</a:t>
          </a:r>
        </a:p>
      </dgm:t>
    </dgm:pt>
    <dgm:pt modelId="{04A8AE13-8132-4EA8-AEA5-E96D86E7A2AF}" type="parTrans" cxnId="{74DFFC6A-6BF0-42B9-8607-507CB212E854}">
      <dgm:prSet/>
      <dgm:spPr/>
      <dgm:t>
        <a:bodyPr/>
        <a:lstStyle/>
        <a:p>
          <a:endParaRPr lang="en-US"/>
        </a:p>
      </dgm:t>
    </dgm:pt>
    <dgm:pt modelId="{64D72E44-0E4B-450D-B2B0-1FE6DF305C9A}" type="sibTrans" cxnId="{74DFFC6A-6BF0-42B9-8607-507CB212E854}">
      <dgm:prSet/>
      <dgm:spPr/>
      <dgm:t>
        <a:bodyPr/>
        <a:lstStyle/>
        <a:p>
          <a:endParaRPr lang="en-US"/>
        </a:p>
      </dgm:t>
    </dgm:pt>
    <dgm:pt modelId="{54E5177E-7BD0-47FA-A161-1BD008C66CDD}">
      <dgm:prSet/>
      <dgm:spPr/>
      <dgm:t>
        <a:bodyPr/>
        <a:lstStyle/>
        <a:p>
          <a:r>
            <a:rPr lang="en-US" dirty="0"/>
            <a:t>Why education is important</a:t>
          </a:r>
        </a:p>
      </dgm:t>
    </dgm:pt>
    <dgm:pt modelId="{F27DB770-4F53-4750-880B-6DF91EE7B6B4}" type="parTrans" cxnId="{D311747E-1CA7-4063-AA9E-9CB60FD33F39}">
      <dgm:prSet/>
      <dgm:spPr/>
      <dgm:t>
        <a:bodyPr/>
        <a:lstStyle/>
        <a:p>
          <a:endParaRPr lang="en-US"/>
        </a:p>
      </dgm:t>
    </dgm:pt>
    <dgm:pt modelId="{9F1A2890-E638-40A2-828B-0A06561C7AFE}" type="sibTrans" cxnId="{D311747E-1CA7-4063-AA9E-9CB60FD33F39}">
      <dgm:prSet/>
      <dgm:spPr/>
      <dgm:t>
        <a:bodyPr/>
        <a:lstStyle/>
        <a:p>
          <a:endParaRPr lang="en-US"/>
        </a:p>
      </dgm:t>
    </dgm:pt>
    <dgm:pt modelId="{24EC3CE6-D158-4DF4-9996-255B92DF3AD5}" type="pres">
      <dgm:prSet presAssocID="{0F47957D-6869-4D02-AFC0-ADBB092D80BB}" presName="root" presStyleCnt="0">
        <dgm:presLayoutVars>
          <dgm:dir/>
          <dgm:resizeHandles val="exact"/>
        </dgm:presLayoutVars>
      </dgm:prSet>
      <dgm:spPr/>
    </dgm:pt>
    <dgm:pt modelId="{86479854-F53D-4616-8403-26E1935A28B8}" type="pres">
      <dgm:prSet presAssocID="{0F47957D-6869-4D02-AFC0-ADBB092D80BB}" presName="container" presStyleCnt="0">
        <dgm:presLayoutVars>
          <dgm:dir/>
          <dgm:resizeHandles val="exact"/>
        </dgm:presLayoutVars>
      </dgm:prSet>
      <dgm:spPr/>
    </dgm:pt>
    <dgm:pt modelId="{0E388254-9335-4655-BA10-E0D613E33A72}" type="pres">
      <dgm:prSet presAssocID="{63AC4A63-42B3-4282-8C94-30926318B142}" presName="compNode" presStyleCnt="0"/>
      <dgm:spPr/>
    </dgm:pt>
    <dgm:pt modelId="{7FE0B4C0-639B-4414-AB9E-23B9BFF215BF}" type="pres">
      <dgm:prSet presAssocID="{63AC4A63-42B3-4282-8C94-30926318B142}" presName="iconBgRect" presStyleLbl="bgShp" presStyleIdx="0" presStyleCnt="6"/>
      <dgm:spPr/>
    </dgm:pt>
    <dgm:pt modelId="{B68F41AB-A070-427C-85BE-F245024F392D}" type="pres">
      <dgm:prSet presAssocID="{63AC4A63-42B3-4282-8C94-30926318B14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6551B290-E04A-472A-ACCB-4FF94542C3E6}" type="pres">
      <dgm:prSet presAssocID="{63AC4A63-42B3-4282-8C94-30926318B142}" presName="spaceRect" presStyleCnt="0"/>
      <dgm:spPr/>
    </dgm:pt>
    <dgm:pt modelId="{378E4D78-B62A-451E-9719-60493DF9096C}" type="pres">
      <dgm:prSet presAssocID="{63AC4A63-42B3-4282-8C94-30926318B142}" presName="textRect" presStyleLbl="revTx" presStyleIdx="0" presStyleCnt="6">
        <dgm:presLayoutVars>
          <dgm:chMax val="1"/>
          <dgm:chPref val="1"/>
        </dgm:presLayoutVars>
      </dgm:prSet>
      <dgm:spPr/>
    </dgm:pt>
    <dgm:pt modelId="{33788920-FD05-4ACC-A2C6-93BD05BEBF8E}" type="pres">
      <dgm:prSet presAssocID="{D2F58706-710F-4F8B-8264-CDAAC2D58898}" presName="sibTrans" presStyleLbl="sibTrans2D1" presStyleIdx="0" presStyleCnt="0"/>
      <dgm:spPr/>
    </dgm:pt>
    <dgm:pt modelId="{C84A493B-A18C-4AE8-AA50-AAE0D1D62EEC}" type="pres">
      <dgm:prSet presAssocID="{64782C37-4C1E-494F-881C-DA902F2FA469}" presName="compNode" presStyleCnt="0"/>
      <dgm:spPr/>
    </dgm:pt>
    <dgm:pt modelId="{E77AC79F-E8F4-4D1E-A91C-8DCCB8B1EDB2}" type="pres">
      <dgm:prSet presAssocID="{64782C37-4C1E-494F-881C-DA902F2FA469}" presName="iconBgRect" presStyleLbl="bgShp" presStyleIdx="1" presStyleCnt="6"/>
      <dgm:spPr/>
    </dgm:pt>
    <dgm:pt modelId="{C7F157FF-D28A-434F-ACB1-7BD969D51658}" type="pres">
      <dgm:prSet presAssocID="{64782C37-4C1E-494F-881C-DA902F2FA4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8E20D7D6-B5AA-4660-BB11-C23E2F0F3470}" type="pres">
      <dgm:prSet presAssocID="{64782C37-4C1E-494F-881C-DA902F2FA469}" presName="spaceRect" presStyleCnt="0"/>
      <dgm:spPr/>
    </dgm:pt>
    <dgm:pt modelId="{C7DA33C3-65F7-4D02-95E9-8986CEE9F3EB}" type="pres">
      <dgm:prSet presAssocID="{64782C37-4C1E-494F-881C-DA902F2FA469}" presName="textRect" presStyleLbl="revTx" presStyleIdx="1" presStyleCnt="6">
        <dgm:presLayoutVars>
          <dgm:chMax val="1"/>
          <dgm:chPref val="1"/>
        </dgm:presLayoutVars>
      </dgm:prSet>
      <dgm:spPr/>
    </dgm:pt>
    <dgm:pt modelId="{CA73BF83-6C8B-4683-B6CD-E5E3D71CD002}" type="pres">
      <dgm:prSet presAssocID="{4B660A8A-3719-4FD2-8E84-DAE907DB9511}" presName="sibTrans" presStyleLbl="sibTrans2D1" presStyleIdx="0" presStyleCnt="0"/>
      <dgm:spPr/>
    </dgm:pt>
    <dgm:pt modelId="{1DDD1351-02E3-445B-8A0A-61DAB3EF1C79}" type="pres">
      <dgm:prSet presAssocID="{54A1A48D-C8F9-4B2A-A9C2-0B5F477CEB8D}" presName="compNode" presStyleCnt="0"/>
      <dgm:spPr/>
    </dgm:pt>
    <dgm:pt modelId="{C5D8D754-211D-4FC9-8614-306090F5D073}" type="pres">
      <dgm:prSet presAssocID="{54A1A48D-C8F9-4B2A-A9C2-0B5F477CEB8D}" presName="iconBgRect" presStyleLbl="bgShp" presStyleIdx="2" presStyleCnt="6"/>
      <dgm:spPr/>
    </dgm:pt>
    <dgm:pt modelId="{1EE076E6-2E26-40B6-B59C-C22B3320A294}" type="pres">
      <dgm:prSet presAssocID="{54A1A48D-C8F9-4B2A-A9C2-0B5F477CEB8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372A3D46-9B75-4553-8597-EA18999C2CAF}" type="pres">
      <dgm:prSet presAssocID="{54A1A48D-C8F9-4B2A-A9C2-0B5F477CEB8D}" presName="spaceRect" presStyleCnt="0"/>
      <dgm:spPr/>
    </dgm:pt>
    <dgm:pt modelId="{03FA8D62-7642-4084-8700-76B124C260B0}" type="pres">
      <dgm:prSet presAssocID="{54A1A48D-C8F9-4B2A-A9C2-0B5F477CEB8D}" presName="textRect" presStyleLbl="revTx" presStyleIdx="2" presStyleCnt="6">
        <dgm:presLayoutVars>
          <dgm:chMax val="1"/>
          <dgm:chPref val="1"/>
        </dgm:presLayoutVars>
      </dgm:prSet>
      <dgm:spPr/>
    </dgm:pt>
    <dgm:pt modelId="{134A55E7-DF02-4869-A3B5-66E19F23E507}" type="pres">
      <dgm:prSet presAssocID="{444C2620-D76D-4016-8488-F1BBD68FFBCC}" presName="sibTrans" presStyleLbl="sibTrans2D1" presStyleIdx="0" presStyleCnt="0"/>
      <dgm:spPr/>
    </dgm:pt>
    <dgm:pt modelId="{7BDEC41A-FF5C-43B4-87A0-13BBCA3A6033}" type="pres">
      <dgm:prSet presAssocID="{08D597D3-2A20-40A3-9521-6D8467BFB698}" presName="compNode" presStyleCnt="0"/>
      <dgm:spPr/>
    </dgm:pt>
    <dgm:pt modelId="{C11F5F2A-FD11-4837-A395-3104C8B92178}" type="pres">
      <dgm:prSet presAssocID="{08D597D3-2A20-40A3-9521-6D8467BFB698}" presName="iconBgRect" presStyleLbl="bgShp" presStyleIdx="3" presStyleCnt="6"/>
      <dgm:spPr/>
    </dgm:pt>
    <dgm:pt modelId="{118AED3F-B2EC-4E58-8D65-FBB3929642B5}" type="pres">
      <dgm:prSet presAssocID="{08D597D3-2A20-40A3-9521-6D8467BFB69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3E0E6336-4164-4AD2-BC33-535F0E617E78}" type="pres">
      <dgm:prSet presAssocID="{08D597D3-2A20-40A3-9521-6D8467BFB698}" presName="spaceRect" presStyleCnt="0"/>
      <dgm:spPr/>
    </dgm:pt>
    <dgm:pt modelId="{9F1FB2BD-3224-47C9-BAE0-1BA2A4280C63}" type="pres">
      <dgm:prSet presAssocID="{08D597D3-2A20-40A3-9521-6D8467BFB698}" presName="textRect" presStyleLbl="revTx" presStyleIdx="3" presStyleCnt="6">
        <dgm:presLayoutVars>
          <dgm:chMax val="1"/>
          <dgm:chPref val="1"/>
        </dgm:presLayoutVars>
      </dgm:prSet>
      <dgm:spPr/>
    </dgm:pt>
    <dgm:pt modelId="{DAB11B75-3898-457A-86C5-321F38B12CBF}" type="pres">
      <dgm:prSet presAssocID="{5F0E7530-36DC-44B3-B7B4-C9A6902ED0BE}" presName="sibTrans" presStyleLbl="sibTrans2D1" presStyleIdx="0" presStyleCnt="0"/>
      <dgm:spPr/>
    </dgm:pt>
    <dgm:pt modelId="{F258707C-A4B8-40EC-A583-E2ED753F8C0F}" type="pres">
      <dgm:prSet presAssocID="{9E19BD7B-3482-4B54-9B56-83A03EB55A02}" presName="compNode" presStyleCnt="0"/>
      <dgm:spPr/>
    </dgm:pt>
    <dgm:pt modelId="{62C2E938-8B16-41A8-AEB8-E9A174963652}" type="pres">
      <dgm:prSet presAssocID="{9E19BD7B-3482-4B54-9B56-83A03EB55A02}" presName="iconBgRect" presStyleLbl="bgShp" presStyleIdx="4" presStyleCnt="6"/>
      <dgm:spPr/>
    </dgm:pt>
    <dgm:pt modelId="{6BBC0731-13B8-49B1-9A8B-7227E352341A}" type="pres">
      <dgm:prSet presAssocID="{9E19BD7B-3482-4B54-9B56-83A03EB55A0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ildren"/>
        </a:ext>
      </dgm:extLst>
    </dgm:pt>
    <dgm:pt modelId="{A4A1CCF3-9735-490A-81A9-1A5F180A9697}" type="pres">
      <dgm:prSet presAssocID="{9E19BD7B-3482-4B54-9B56-83A03EB55A02}" presName="spaceRect" presStyleCnt="0"/>
      <dgm:spPr/>
    </dgm:pt>
    <dgm:pt modelId="{2303C8AD-66C1-439B-BBCD-C771E7AEE9B4}" type="pres">
      <dgm:prSet presAssocID="{9E19BD7B-3482-4B54-9B56-83A03EB55A02}" presName="textRect" presStyleLbl="revTx" presStyleIdx="4" presStyleCnt="6">
        <dgm:presLayoutVars>
          <dgm:chMax val="1"/>
          <dgm:chPref val="1"/>
        </dgm:presLayoutVars>
      </dgm:prSet>
      <dgm:spPr/>
    </dgm:pt>
    <dgm:pt modelId="{6BDE47B9-1264-43C9-9173-C64024A9490D}" type="pres">
      <dgm:prSet presAssocID="{64D72E44-0E4B-450D-B2B0-1FE6DF305C9A}" presName="sibTrans" presStyleLbl="sibTrans2D1" presStyleIdx="0" presStyleCnt="0"/>
      <dgm:spPr/>
    </dgm:pt>
    <dgm:pt modelId="{3658C1C8-1B92-40A6-8C71-6D24A6B50C1B}" type="pres">
      <dgm:prSet presAssocID="{54E5177E-7BD0-47FA-A161-1BD008C66CDD}" presName="compNode" presStyleCnt="0"/>
      <dgm:spPr/>
    </dgm:pt>
    <dgm:pt modelId="{401A88E2-413B-4970-9A11-4416530CE451}" type="pres">
      <dgm:prSet presAssocID="{54E5177E-7BD0-47FA-A161-1BD008C66CDD}" presName="iconBgRect" presStyleLbl="bgShp" presStyleIdx="5" presStyleCnt="6"/>
      <dgm:spPr/>
    </dgm:pt>
    <dgm:pt modelId="{70423C2C-96F3-42FD-9592-F36D5DB6DDC2}" type="pres">
      <dgm:prSet presAssocID="{54E5177E-7BD0-47FA-A161-1BD008C66CD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aduation Cap"/>
        </a:ext>
      </dgm:extLst>
    </dgm:pt>
    <dgm:pt modelId="{6175A640-0287-4DD2-802E-A2A33ED50A55}" type="pres">
      <dgm:prSet presAssocID="{54E5177E-7BD0-47FA-A161-1BD008C66CDD}" presName="spaceRect" presStyleCnt="0"/>
      <dgm:spPr/>
    </dgm:pt>
    <dgm:pt modelId="{01A43C99-F6B8-4508-BE0D-8FB4D359EBA0}" type="pres">
      <dgm:prSet presAssocID="{54E5177E-7BD0-47FA-A161-1BD008C66CDD}" presName="textRect" presStyleLbl="revTx" presStyleIdx="5" presStyleCnt="6">
        <dgm:presLayoutVars>
          <dgm:chMax val="1"/>
          <dgm:chPref val="1"/>
        </dgm:presLayoutVars>
      </dgm:prSet>
      <dgm:spPr/>
    </dgm:pt>
  </dgm:ptLst>
  <dgm:cxnLst>
    <dgm:cxn modelId="{C46CAC00-4D01-4C1E-927D-A4790ED8A7F5}" srcId="{0F47957D-6869-4D02-AFC0-ADBB092D80BB}" destId="{54A1A48D-C8F9-4B2A-A9C2-0B5F477CEB8D}" srcOrd="2" destOrd="0" parTransId="{8B25A5C5-7C47-4237-86DC-936F8E491A98}" sibTransId="{444C2620-D76D-4016-8488-F1BBD68FFBCC}"/>
    <dgm:cxn modelId="{6A086908-B0EF-4798-AFAA-3D90A7209CAB}" type="presOf" srcId="{9E19BD7B-3482-4B54-9B56-83A03EB55A02}" destId="{2303C8AD-66C1-439B-BBCD-C771E7AEE9B4}" srcOrd="0" destOrd="0" presId="urn:microsoft.com/office/officeart/2018/2/layout/IconCircleList"/>
    <dgm:cxn modelId="{5804C817-EF94-4DED-9171-CA8D0EB49C0D}" type="presOf" srcId="{5F0E7530-36DC-44B3-B7B4-C9A6902ED0BE}" destId="{DAB11B75-3898-457A-86C5-321F38B12CBF}" srcOrd="0" destOrd="0" presId="urn:microsoft.com/office/officeart/2018/2/layout/IconCircleList"/>
    <dgm:cxn modelId="{91A80F26-B5EB-4550-AC51-BB996DB7E205}" srcId="{0F47957D-6869-4D02-AFC0-ADBB092D80BB}" destId="{08D597D3-2A20-40A3-9521-6D8467BFB698}" srcOrd="3" destOrd="0" parTransId="{9FADC587-E674-4369-833F-F01827391FA7}" sibTransId="{5F0E7530-36DC-44B3-B7B4-C9A6902ED0BE}"/>
    <dgm:cxn modelId="{87DD2F2A-DE08-4C92-9007-320442F10B90}" srcId="{0F47957D-6869-4D02-AFC0-ADBB092D80BB}" destId="{63AC4A63-42B3-4282-8C94-30926318B142}" srcOrd="0" destOrd="0" parTransId="{9EBD0EAC-A04B-4D3E-A2DD-D89B5225F269}" sibTransId="{D2F58706-710F-4F8B-8264-CDAAC2D58898}"/>
    <dgm:cxn modelId="{FE762C4A-F6FD-4702-B52F-34CBB5D53D39}" type="presOf" srcId="{54A1A48D-C8F9-4B2A-A9C2-0B5F477CEB8D}" destId="{03FA8D62-7642-4084-8700-76B124C260B0}" srcOrd="0" destOrd="0" presId="urn:microsoft.com/office/officeart/2018/2/layout/IconCircleList"/>
    <dgm:cxn modelId="{74DFFC6A-6BF0-42B9-8607-507CB212E854}" srcId="{0F47957D-6869-4D02-AFC0-ADBB092D80BB}" destId="{9E19BD7B-3482-4B54-9B56-83A03EB55A02}" srcOrd="4" destOrd="0" parTransId="{04A8AE13-8132-4EA8-AEA5-E96D86E7A2AF}" sibTransId="{64D72E44-0E4B-450D-B2B0-1FE6DF305C9A}"/>
    <dgm:cxn modelId="{D311747E-1CA7-4063-AA9E-9CB60FD33F39}" srcId="{0F47957D-6869-4D02-AFC0-ADBB092D80BB}" destId="{54E5177E-7BD0-47FA-A161-1BD008C66CDD}" srcOrd="5" destOrd="0" parTransId="{F27DB770-4F53-4750-880B-6DF91EE7B6B4}" sibTransId="{9F1A2890-E638-40A2-828B-0A06561C7AFE}"/>
    <dgm:cxn modelId="{4E63D680-B6B7-4481-98C6-0971652C884A}" type="presOf" srcId="{64D72E44-0E4B-450D-B2B0-1FE6DF305C9A}" destId="{6BDE47B9-1264-43C9-9173-C64024A9490D}" srcOrd="0" destOrd="0" presId="urn:microsoft.com/office/officeart/2018/2/layout/IconCircleList"/>
    <dgm:cxn modelId="{93891887-8AD7-4D69-A138-90E6F632CF2D}" srcId="{0F47957D-6869-4D02-AFC0-ADBB092D80BB}" destId="{64782C37-4C1E-494F-881C-DA902F2FA469}" srcOrd="1" destOrd="0" parTransId="{DEE172FA-5414-4808-B000-292B41ED7DD9}" sibTransId="{4B660A8A-3719-4FD2-8E84-DAE907DB9511}"/>
    <dgm:cxn modelId="{AF3727A3-2A76-4212-93E0-0F10DC6E9EDC}" type="presOf" srcId="{D2F58706-710F-4F8B-8264-CDAAC2D58898}" destId="{33788920-FD05-4ACC-A2C6-93BD05BEBF8E}" srcOrd="0" destOrd="0" presId="urn:microsoft.com/office/officeart/2018/2/layout/IconCircleList"/>
    <dgm:cxn modelId="{9341DEA6-0BF4-472D-8735-FB20C42F007E}" type="presOf" srcId="{4B660A8A-3719-4FD2-8E84-DAE907DB9511}" destId="{CA73BF83-6C8B-4683-B6CD-E5E3D71CD002}" srcOrd="0" destOrd="0" presId="urn:microsoft.com/office/officeart/2018/2/layout/IconCircleList"/>
    <dgm:cxn modelId="{E26E6EAD-58B1-43E3-AB87-EE2768A2D75D}" type="presOf" srcId="{08D597D3-2A20-40A3-9521-6D8467BFB698}" destId="{9F1FB2BD-3224-47C9-BAE0-1BA2A4280C63}" srcOrd="0" destOrd="0" presId="urn:microsoft.com/office/officeart/2018/2/layout/IconCircleList"/>
    <dgm:cxn modelId="{C27628B9-372F-4A15-A635-C252B61F473A}" type="presOf" srcId="{444C2620-D76D-4016-8488-F1BBD68FFBCC}" destId="{134A55E7-DF02-4869-A3B5-66E19F23E507}" srcOrd="0" destOrd="0" presId="urn:microsoft.com/office/officeart/2018/2/layout/IconCircleList"/>
    <dgm:cxn modelId="{E26836DA-A805-42CE-922B-E0D9ACF83B30}" type="presOf" srcId="{54E5177E-7BD0-47FA-A161-1BD008C66CDD}" destId="{01A43C99-F6B8-4508-BE0D-8FB4D359EBA0}" srcOrd="0" destOrd="0" presId="urn:microsoft.com/office/officeart/2018/2/layout/IconCircleList"/>
    <dgm:cxn modelId="{5B24AFF3-30B2-4C68-9EC3-2AE66289777C}" type="presOf" srcId="{64782C37-4C1E-494F-881C-DA902F2FA469}" destId="{C7DA33C3-65F7-4D02-95E9-8986CEE9F3EB}" srcOrd="0" destOrd="0" presId="urn:microsoft.com/office/officeart/2018/2/layout/IconCircleList"/>
    <dgm:cxn modelId="{49CFACF7-3063-4C28-A78D-61A7D9DBAB31}" type="presOf" srcId="{63AC4A63-42B3-4282-8C94-30926318B142}" destId="{378E4D78-B62A-451E-9719-60493DF9096C}" srcOrd="0" destOrd="0" presId="urn:microsoft.com/office/officeart/2018/2/layout/IconCircleList"/>
    <dgm:cxn modelId="{BFDD37FF-A856-4D4B-BF73-4FDB1BB408FB}" type="presOf" srcId="{0F47957D-6869-4D02-AFC0-ADBB092D80BB}" destId="{24EC3CE6-D158-4DF4-9996-255B92DF3AD5}" srcOrd="0" destOrd="0" presId="urn:microsoft.com/office/officeart/2018/2/layout/IconCircleList"/>
    <dgm:cxn modelId="{15B6A6BB-4E9D-4588-935B-D60DC6E4A64A}" type="presParOf" srcId="{24EC3CE6-D158-4DF4-9996-255B92DF3AD5}" destId="{86479854-F53D-4616-8403-26E1935A28B8}" srcOrd="0" destOrd="0" presId="urn:microsoft.com/office/officeart/2018/2/layout/IconCircleList"/>
    <dgm:cxn modelId="{79E714E3-F0C1-44CF-A2A5-2DFC498B39F6}" type="presParOf" srcId="{86479854-F53D-4616-8403-26E1935A28B8}" destId="{0E388254-9335-4655-BA10-E0D613E33A72}" srcOrd="0" destOrd="0" presId="urn:microsoft.com/office/officeart/2018/2/layout/IconCircleList"/>
    <dgm:cxn modelId="{2D95AAC5-E1BD-4D6B-A98C-3D79E7591D82}" type="presParOf" srcId="{0E388254-9335-4655-BA10-E0D613E33A72}" destId="{7FE0B4C0-639B-4414-AB9E-23B9BFF215BF}" srcOrd="0" destOrd="0" presId="urn:microsoft.com/office/officeart/2018/2/layout/IconCircleList"/>
    <dgm:cxn modelId="{CA89EAFE-4FE2-446D-BDE3-597610CAF4BC}" type="presParOf" srcId="{0E388254-9335-4655-BA10-E0D613E33A72}" destId="{B68F41AB-A070-427C-85BE-F245024F392D}" srcOrd="1" destOrd="0" presId="urn:microsoft.com/office/officeart/2018/2/layout/IconCircleList"/>
    <dgm:cxn modelId="{7A45DC15-D3F3-4BB8-BE84-836B3F4F0F26}" type="presParOf" srcId="{0E388254-9335-4655-BA10-E0D613E33A72}" destId="{6551B290-E04A-472A-ACCB-4FF94542C3E6}" srcOrd="2" destOrd="0" presId="urn:microsoft.com/office/officeart/2018/2/layout/IconCircleList"/>
    <dgm:cxn modelId="{203A686E-6F2B-4A04-9885-B236316C250E}" type="presParOf" srcId="{0E388254-9335-4655-BA10-E0D613E33A72}" destId="{378E4D78-B62A-451E-9719-60493DF9096C}" srcOrd="3" destOrd="0" presId="urn:microsoft.com/office/officeart/2018/2/layout/IconCircleList"/>
    <dgm:cxn modelId="{960ED555-7AF4-4B28-9583-DD8468496892}" type="presParOf" srcId="{86479854-F53D-4616-8403-26E1935A28B8}" destId="{33788920-FD05-4ACC-A2C6-93BD05BEBF8E}" srcOrd="1" destOrd="0" presId="urn:microsoft.com/office/officeart/2018/2/layout/IconCircleList"/>
    <dgm:cxn modelId="{4046F15C-FE9F-4A78-8B3E-41710867D5C7}" type="presParOf" srcId="{86479854-F53D-4616-8403-26E1935A28B8}" destId="{C84A493B-A18C-4AE8-AA50-AAE0D1D62EEC}" srcOrd="2" destOrd="0" presId="urn:microsoft.com/office/officeart/2018/2/layout/IconCircleList"/>
    <dgm:cxn modelId="{415F96DD-ECF9-4F66-B872-158DE3B0DF29}" type="presParOf" srcId="{C84A493B-A18C-4AE8-AA50-AAE0D1D62EEC}" destId="{E77AC79F-E8F4-4D1E-A91C-8DCCB8B1EDB2}" srcOrd="0" destOrd="0" presId="urn:microsoft.com/office/officeart/2018/2/layout/IconCircleList"/>
    <dgm:cxn modelId="{AA3DD140-B725-4F6C-9255-64466A207A83}" type="presParOf" srcId="{C84A493B-A18C-4AE8-AA50-AAE0D1D62EEC}" destId="{C7F157FF-D28A-434F-ACB1-7BD969D51658}" srcOrd="1" destOrd="0" presId="urn:microsoft.com/office/officeart/2018/2/layout/IconCircleList"/>
    <dgm:cxn modelId="{3CEF077D-B452-419B-9BED-A0C83C4544D8}" type="presParOf" srcId="{C84A493B-A18C-4AE8-AA50-AAE0D1D62EEC}" destId="{8E20D7D6-B5AA-4660-BB11-C23E2F0F3470}" srcOrd="2" destOrd="0" presId="urn:microsoft.com/office/officeart/2018/2/layout/IconCircleList"/>
    <dgm:cxn modelId="{8AABFA86-8E61-4E5A-A4FF-165C0091B68D}" type="presParOf" srcId="{C84A493B-A18C-4AE8-AA50-AAE0D1D62EEC}" destId="{C7DA33C3-65F7-4D02-95E9-8986CEE9F3EB}" srcOrd="3" destOrd="0" presId="urn:microsoft.com/office/officeart/2018/2/layout/IconCircleList"/>
    <dgm:cxn modelId="{0C699677-1D6F-4E45-A70E-77F4D7671A46}" type="presParOf" srcId="{86479854-F53D-4616-8403-26E1935A28B8}" destId="{CA73BF83-6C8B-4683-B6CD-E5E3D71CD002}" srcOrd="3" destOrd="0" presId="urn:microsoft.com/office/officeart/2018/2/layout/IconCircleList"/>
    <dgm:cxn modelId="{66169BE4-4A6F-41AD-8BBA-D6B48A942B10}" type="presParOf" srcId="{86479854-F53D-4616-8403-26E1935A28B8}" destId="{1DDD1351-02E3-445B-8A0A-61DAB3EF1C79}" srcOrd="4" destOrd="0" presId="urn:microsoft.com/office/officeart/2018/2/layout/IconCircleList"/>
    <dgm:cxn modelId="{C2617179-C26B-4A7A-9643-E5FD5E3D7972}" type="presParOf" srcId="{1DDD1351-02E3-445B-8A0A-61DAB3EF1C79}" destId="{C5D8D754-211D-4FC9-8614-306090F5D073}" srcOrd="0" destOrd="0" presId="urn:microsoft.com/office/officeart/2018/2/layout/IconCircleList"/>
    <dgm:cxn modelId="{5DE23A6C-A9D9-4BCB-AD27-0FAA1831889B}" type="presParOf" srcId="{1DDD1351-02E3-445B-8A0A-61DAB3EF1C79}" destId="{1EE076E6-2E26-40B6-B59C-C22B3320A294}" srcOrd="1" destOrd="0" presId="urn:microsoft.com/office/officeart/2018/2/layout/IconCircleList"/>
    <dgm:cxn modelId="{38FF2A08-D78D-4AB0-874E-9A67E6A8C0C1}" type="presParOf" srcId="{1DDD1351-02E3-445B-8A0A-61DAB3EF1C79}" destId="{372A3D46-9B75-4553-8597-EA18999C2CAF}" srcOrd="2" destOrd="0" presId="urn:microsoft.com/office/officeart/2018/2/layout/IconCircleList"/>
    <dgm:cxn modelId="{0C618C29-2FC3-4180-B25E-8D88522F1A47}" type="presParOf" srcId="{1DDD1351-02E3-445B-8A0A-61DAB3EF1C79}" destId="{03FA8D62-7642-4084-8700-76B124C260B0}" srcOrd="3" destOrd="0" presId="urn:microsoft.com/office/officeart/2018/2/layout/IconCircleList"/>
    <dgm:cxn modelId="{763B224B-42AC-4C5B-8038-158A7DED598B}" type="presParOf" srcId="{86479854-F53D-4616-8403-26E1935A28B8}" destId="{134A55E7-DF02-4869-A3B5-66E19F23E507}" srcOrd="5" destOrd="0" presId="urn:microsoft.com/office/officeart/2018/2/layout/IconCircleList"/>
    <dgm:cxn modelId="{24DFEE30-115B-4DB5-AA07-965653D2769B}" type="presParOf" srcId="{86479854-F53D-4616-8403-26E1935A28B8}" destId="{7BDEC41A-FF5C-43B4-87A0-13BBCA3A6033}" srcOrd="6" destOrd="0" presId="urn:microsoft.com/office/officeart/2018/2/layout/IconCircleList"/>
    <dgm:cxn modelId="{65C0946A-B545-44F5-9C4E-754876EE51A6}" type="presParOf" srcId="{7BDEC41A-FF5C-43B4-87A0-13BBCA3A6033}" destId="{C11F5F2A-FD11-4837-A395-3104C8B92178}" srcOrd="0" destOrd="0" presId="urn:microsoft.com/office/officeart/2018/2/layout/IconCircleList"/>
    <dgm:cxn modelId="{A187BE3C-D62B-43A7-B457-2BC35DE0447B}" type="presParOf" srcId="{7BDEC41A-FF5C-43B4-87A0-13BBCA3A6033}" destId="{118AED3F-B2EC-4E58-8D65-FBB3929642B5}" srcOrd="1" destOrd="0" presId="urn:microsoft.com/office/officeart/2018/2/layout/IconCircleList"/>
    <dgm:cxn modelId="{86AB980D-51B9-4F2D-90FC-2D9784CA1AAD}" type="presParOf" srcId="{7BDEC41A-FF5C-43B4-87A0-13BBCA3A6033}" destId="{3E0E6336-4164-4AD2-BC33-535F0E617E78}" srcOrd="2" destOrd="0" presId="urn:microsoft.com/office/officeart/2018/2/layout/IconCircleList"/>
    <dgm:cxn modelId="{9017D1CF-181F-401A-9EC4-92D62A3223A5}" type="presParOf" srcId="{7BDEC41A-FF5C-43B4-87A0-13BBCA3A6033}" destId="{9F1FB2BD-3224-47C9-BAE0-1BA2A4280C63}" srcOrd="3" destOrd="0" presId="urn:microsoft.com/office/officeart/2018/2/layout/IconCircleList"/>
    <dgm:cxn modelId="{16EF22AE-6899-4244-B204-49027559496B}" type="presParOf" srcId="{86479854-F53D-4616-8403-26E1935A28B8}" destId="{DAB11B75-3898-457A-86C5-321F38B12CBF}" srcOrd="7" destOrd="0" presId="urn:microsoft.com/office/officeart/2018/2/layout/IconCircleList"/>
    <dgm:cxn modelId="{A8DB3D8C-DD58-4C3A-B792-B6AECC33BEC7}" type="presParOf" srcId="{86479854-F53D-4616-8403-26E1935A28B8}" destId="{F258707C-A4B8-40EC-A583-E2ED753F8C0F}" srcOrd="8" destOrd="0" presId="urn:microsoft.com/office/officeart/2018/2/layout/IconCircleList"/>
    <dgm:cxn modelId="{3446138C-1F33-45F9-9C3A-D40E25A2064D}" type="presParOf" srcId="{F258707C-A4B8-40EC-A583-E2ED753F8C0F}" destId="{62C2E938-8B16-41A8-AEB8-E9A174963652}" srcOrd="0" destOrd="0" presId="urn:microsoft.com/office/officeart/2018/2/layout/IconCircleList"/>
    <dgm:cxn modelId="{584C320A-D757-4198-82E4-53BB676B4F61}" type="presParOf" srcId="{F258707C-A4B8-40EC-A583-E2ED753F8C0F}" destId="{6BBC0731-13B8-49B1-9A8B-7227E352341A}" srcOrd="1" destOrd="0" presId="urn:microsoft.com/office/officeart/2018/2/layout/IconCircleList"/>
    <dgm:cxn modelId="{B7E4160A-D91F-431E-8E54-89E74566B4A8}" type="presParOf" srcId="{F258707C-A4B8-40EC-A583-E2ED753F8C0F}" destId="{A4A1CCF3-9735-490A-81A9-1A5F180A9697}" srcOrd="2" destOrd="0" presId="urn:microsoft.com/office/officeart/2018/2/layout/IconCircleList"/>
    <dgm:cxn modelId="{F31B77C2-91E9-4B05-9BC5-966DB6B15A53}" type="presParOf" srcId="{F258707C-A4B8-40EC-A583-E2ED753F8C0F}" destId="{2303C8AD-66C1-439B-BBCD-C771E7AEE9B4}" srcOrd="3" destOrd="0" presId="urn:microsoft.com/office/officeart/2018/2/layout/IconCircleList"/>
    <dgm:cxn modelId="{97475076-7E18-45C0-A27C-6E9E89161300}" type="presParOf" srcId="{86479854-F53D-4616-8403-26E1935A28B8}" destId="{6BDE47B9-1264-43C9-9173-C64024A9490D}" srcOrd="9" destOrd="0" presId="urn:microsoft.com/office/officeart/2018/2/layout/IconCircleList"/>
    <dgm:cxn modelId="{3F2B6D82-6EAF-4DFD-B1B8-D118A17329EE}" type="presParOf" srcId="{86479854-F53D-4616-8403-26E1935A28B8}" destId="{3658C1C8-1B92-40A6-8C71-6D24A6B50C1B}" srcOrd="10" destOrd="0" presId="urn:microsoft.com/office/officeart/2018/2/layout/IconCircleList"/>
    <dgm:cxn modelId="{22174F82-5994-4300-95B9-8B4378D12F77}" type="presParOf" srcId="{3658C1C8-1B92-40A6-8C71-6D24A6B50C1B}" destId="{401A88E2-413B-4970-9A11-4416530CE451}" srcOrd="0" destOrd="0" presId="urn:microsoft.com/office/officeart/2018/2/layout/IconCircleList"/>
    <dgm:cxn modelId="{311DC82E-B1A4-4CA6-9068-9A72D16EA71F}" type="presParOf" srcId="{3658C1C8-1B92-40A6-8C71-6D24A6B50C1B}" destId="{70423C2C-96F3-42FD-9592-F36D5DB6DDC2}" srcOrd="1" destOrd="0" presId="urn:microsoft.com/office/officeart/2018/2/layout/IconCircleList"/>
    <dgm:cxn modelId="{DAF251AA-D4C2-4F63-879D-CE57039004FD}" type="presParOf" srcId="{3658C1C8-1B92-40A6-8C71-6D24A6B50C1B}" destId="{6175A640-0287-4DD2-802E-A2A33ED50A55}" srcOrd="2" destOrd="0" presId="urn:microsoft.com/office/officeart/2018/2/layout/IconCircleList"/>
    <dgm:cxn modelId="{D96F8443-0EFC-4092-AEF7-27C5141ED84D}" type="presParOf" srcId="{3658C1C8-1B92-40A6-8C71-6D24A6B50C1B}" destId="{01A43C99-F6B8-4508-BE0D-8FB4D359EBA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337BA0-CAD2-48FF-8609-BF4DC7112F8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E8579C0C-9E39-403C-9380-C76CE14B052D}">
      <dgm:prSet/>
      <dgm:spPr/>
      <dgm:t>
        <a:bodyPr/>
        <a:lstStyle/>
        <a:p>
          <a:r>
            <a:rPr lang="en-US" dirty="0"/>
            <a:t>Colleges understanding definition of homelessness</a:t>
          </a:r>
        </a:p>
      </dgm:t>
    </dgm:pt>
    <dgm:pt modelId="{FBFA6056-6AE8-489A-89A2-90FE0911A15B}" type="parTrans" cxnId="{53D38B6F-48B8-4C8B-A624-D5C2CB4868C6}">
      <dgm:prSet/>
      <dgm:spPr/>
      <dgm:t>
        <a:bodyPr/>
        <a:lstStyle/>
        <a:p>
          <a:endParaRPr lang="en-US"/>
        </a:p>
      </dgm:t>
    </dgm:pt>
    <dgm:pt modelId="{0335AA43-1F97-4A58-99D2-DAEB1AB636ED}" type="sibTrans" cxnId="{53D38B6F-48B8-4C8B-A624-D5C2CB4868C6}">
      <dgm:prSet/>
      <dgm:spPr/>
      <dgm:t>
        <a:bodyPr/>
        <a:lstStyle/>
        <a:p>
          <a:endParaRPr lang="en-US"/>
        </a:p>
      </dgm:t>
    </dgm:pt>
    <dgm:pt modelId="{D3A3862E-CDF6-4AC4-AD26-F5DD5F3E7E1A}">
      <dgm:prSet/>
      <dgm:spPr/>
      <dgm:t>
        <a:bodyPr/>
        <a:lstStyle/>
        <a:p>
          <a:r>
            <a:rPr lang="en-US" dirty="0"/>
            <a:t>Verification on school letterhead</a:t>
          </a:r>
        </a:p>
      </dgm:t>
    </dgm:pt>
    <dgm:pt modelId="{2AC66D0B-1FDA-41CD-B1C9-AC8F9DBE9BCE}" type="parTrans" cxnId="{F3D8F1AF-7365-4065-9A84-324EA806676F}">
      <dgm:prSet/>
      <dgm:spPr/>
      <dgm:t>
        <a:bodyPr/>
        <a:lstStyle/>
        <a:p>
          <a:endParaRPr lang="en-US"/>
        </a:p>
      </dgm:t>
    </dgm:pt>
    <dgm:pt modelId="{EB370E82-620C-483F-865A-8DC764693918}" type="sibTrans" cxnId="{F3D8F1AF-7365-4065-9A84-324EA806676F}">
      <dgm:prSet/>
      <dgm:spPr/>
      <dgm:t>
        <a:bodyPr/>
        <a:lstStyle/>
        <a:p>
          <a:endParaRPr lang="en-US"/>
        </a:p>
      </dgm:t>
    </dgm:pt>
    <dgm:pt modelId="{61D9BCC9-FF7C-4579-A0DA-79E3147B6342}">
      <dgm:prSet/>
      <dgm:spPr/>
      <dgm:t>
        <a:bodyPr/>
        <a:lstStyle/>
        <a:p>
          <a:r>
            <a:rPr lang="en-US" dirty="0"/>
            <a:t>Navigating college campus</a:t>
          </a:r>
        </a:p>
      </dgm:t>
    </dgm:pt>
    <dgm:pt modelId="{A265397A-B6E8-419C-8D56-D5463EA92265}" type="parTrans" cxnId="{32190CE4-8F1E-44ED-B339-CD3FB9C26D2F}">
      <dgm:prSet/>
      <dgm:spPr/>
      <dgm:t>
        <a:bodyPr/>
        <a:lstStyle/>
        <a:p>
          <a:endParaRPr lang="en-US"/>
        </a:p>
      </dgm:t>
    </dgm:pt>
    <dgm:pt modelId="{CB483272-D23B-4F31-B100-D2E2C8D467A6}" type="sibTrans" cxnId="{32190CE4-8F1E-44ED-B339-CD3FB9C26D2F}">
      <dgm:prSet/>
      <dgm:spPr/>
      <dgm:t>
        <a:bodyPr/>
        <a:lstStyle/>
        <a:p>
          <a:endParaRPr lang="en-US"/>
        </a:p>
      </dgm:t>
    </dgm:pt>
    <dgm:pt modelId="{8B5420EA-A7D7-48FD-AA98-40D0F2672CAC}">
      <dgm:prSet/>
      <dgm:spPr/>
      <dgm:t>
        <a:bodyPr/>
        <a:lstStyle/>
        <a:p>
          <a:r>
            <a:rPr lang="en-US" dirty="0"/>
            <a:t>Finding supports on college campus</a:t>
          </a:r>
        </a:p>
      </dgm:t>
    </dgm:pt>
    <dgm:pt modelId="{87EFD3C6-46A5-47A8-9B17-E7FE3E219A4E}" type="parTrans" cxnId="{C5F758E6-39F8-4C8A-8544-5355CB0E756C}">
      <dgm:prSet/>
      <dgm:spPr/>
      <dgm:t>
        <a:bodyPr/>
        <a:lstStyle/>
        <a:p>
          <a:endParaRPr lang="en-US"/>
        </a:p>
      </dgm:t>
    </dgm:pt>
    <dgm:pt modelId="{D40BE6D5-1922-4001-BC9D-76D9A9F66550}" type="sibTrans" cxnId="{C5F758E6-39F8-4C8A-8544-5355CB0E756C}">
      <dgm:prSet/>
      <dgm:spPr/>
      <dgm:t>
        <a:bodyPr/>
        <a:lstStyle/>
        <a:p>
          <a:endParaRPr lang="en-US"/>
        </a:p>
      </dgm:t>
    </dgm:pt>
    <dgm:pt modelId="{01204CD4-5C59-4221-B173-E7CD4E2D40A7}">
      <dgm:prSet/>
      <dgm:spPr/>
      <dgm:t>
        <a:bodyPr/>
        <a:lstStyle/>
        <a:p>
          <a:r>
            <a:rPr lang="en-US" dirty="0"/>
            <a:t>How to get support with FAFSA sophomore year</a:t>
          </a:r>
        </a:p>
      </dgm:t>
    </dgm:pt>
    <dgm:pt modelId="{ED271D9A-03A9-4A95-8A0C-6E50978181DD}" type="parTrans" cxnId="{2A90F88A-B4CF-49F8-95AA-E70EF7258265}">
      <dgm:prSet/>
      <dgm:spPr/>
      <dgm:t>
        <a:bodyPr/>
        <a:lstStyle/>
        <a:p>
          <a:endParaRPr lang="en-US"/>
        </a:p>
      </dgm:t>
    </dgm:pt>
    <dgm:pt modelId="{7EEBEAB7-CCE8-40D4-B7E1-547A663602AA}" type="sibTrans" cxnId="{2A90F88A-B4CF-49F8-95AA-E70EF7258265}">
      <dgm:prSet/>
      <dgm:spPr/>
      <dgm:t>
        <a:bodyPr/>
        <a:lstStyle/>
        <a:p>
          <a:endParaRPr lang="en-US"/>
        </a:p>
      </dgm:t>
    </dgm:pt>
    <dgm:pt modelId="{F8470644-60C8-4623-B654-E834E368634D}">
      <dgm:prSet/>
      <dgm:spPr/>
      <dgm:t>
        <a:bodyPr/>
        <a:lstStyle/>
        <a:p>
          <a:r>
            <a:rPr lang="en-US" dirty="0"/>
            <a:t>Housing challenges</a:t>
          </a:r>
        </a:p>
      </dgm:t>
    </dgm:pt>
    <dgm:pt modelId="{D5F84C45-16AD-4C06-B0C7-EA0D23D5F651}" type="parTrans" cxnId="{2B0618A7-5ADE-48DB-A0FA-22818B1FE7BC}">
      <dgm:prSet/>
      <dgm:spPr/>
      <dgm:t>
        <a:bodyPr/>
        <a:lstStyle/>
        <a:p>
          <a:endParaRPr lang="en-US"/>
        </a:p>
      </dgm:t>
    </dgm:pt>
    <dgm:pt modelId="{D9C4B71C-05DA-4802-B4E8-370772597F5B}" type="sibTrans" cxnId="{2B0618A7-5ADE-48DB-A0FA-22818B1FE7BC}">
      <dgm:prSet/>
      <dgm:spPr/>
      <dgm:t>
        <a:bodyPr/>
        <a:lstStyle/>
        <a:p>
          <a:endParaRPr lang="en-US"/>
        </a:p>
      </dgm:t>
    </dgm:pt>
    <dgm:pt modelId="{B2194B84-057F-4126-AC0C-2D9646422827}">
      <dgm:prSet/>
      <dgm:spPr/>
      <dgm:t>
        <a:bodyPr/>
        <a:lstStyle/>
        <a:p>
          <a:r>
            <a:rPr lang="en-US" dirty="0"/>
            <a:t>Building trust with homeless students</a:t>
          </a:r>
        </a:p>
      </dgm:t>
    </dgm:pt>
    <dgm:pt modelId="{1F9E6DD8-D1B1-42AE-98C5-B996AA8C88E4}" type="parTrans" cxnId="{0D99A89A-94CC-41CB-A623-2ECFA2801A90}">
      <dgm:prSet/>
      <dgm:spPr/>
      <dgm:t>
        <a:bodyPr/>
        <a:lstStyle/>
        <a:p>
          <a:endParaRPr lang="en-US"/>
        </a:p>
      </dgm:t>
    </dgm:pt>
    <dgm:pt modelId="{24DA1FF2-56ED-488D-BA05-1444AC1ED52F}" type="sibTrans" cxnId="{0D99A89A-94CC-41CB-A623-2ECFA2801A90}">
      <dgm:prSet/>
      <dgm:spPr/>
      <dgm:t>
        <a:bodyPr/>
        <a:lstStyle/>
        <a:p>
          <a:endParaRPr lang="en-US"/>
        </a:p>
      </dgm:t>
    </dgm:pt>
    <dgm:pt modelId="{8B70E084-A879-4E2D-834D-4F13A4E1633D}" type="pres">
      <dgm:prSet presAssocID="{29337BA0-CAD2-48FF-8609-BF4DC7112F84}" presName="diagram" presStyleCnt="0">
        <dgm:presLayoutVars>
          <dgm:dir/>
          <dgm:resizeHandles val="exact"/>
        </dgm:presLayoutVars>
      </dgm:prSet>
      <dgm:spPr/>
    </dgm:pt>
    <dgm:pt modelId="{7C410B9A-C2FD-4127-ADBF-CFA744A77F3A}" type="pres">
      <dgm:prSet presAssocID="{E8579C0C-9E39-403C-9380-C76CE14B052D}" presName="node" presStyleLbl="node1" presStyleIdx="0" presStyleCnt="7">
        <dgm:presLayoutVars>
          <dgm:bulletEnabled val="1"/>
        </dgm:presLayoutVars>
      </dgm:prSet>
      <dgm:spPr/>
    </dgm:pt>
    <dgm:pt modelId="{96285505-1564-4CBD-8E7F-91659C010E26}" type="pres">
      <dgm:prSet presAssocID="{0335AA43-1F97-4A58-99D2-DAEB1AB636ED}" presName="sibTrans" presStyleCnt="0"/>
      <dgm:spPr/>
    </dgm:pt>
    <dgm:pt modelId="{0102C797-8D40-4098-A531-1E72D320A775}" type="pres">
      <dgm:prSet presAssocID="{D3A3862E-CDF6-4AC4-AD26-F5DD5F3E7E1A}" presName="node" presStyleLbl="node1" presStyleIdx="1" presStyleCnt="7">
        <dgm:presLayoutVars>
          <dgm:bulletEnabled val="1"/>
        </dgm:presLayoutVars>
      </dgm:prSet>
      <dgm:spPr/>
    </dgm:pt>
    <dgm:pt modelId="{68941B0B-E3C7-4E36-9053-06DFEC1FA3D7}" type="pres">
      <dgm:prSet presAssocID="{EB370E82-620C-483F-865A-8DC764693918}" presName="sibTrans" presStyleCnt="0"/>
      <dgm:spPr/>
    </dgm:pt>
    <dgm:pt modelId="{B292E624-25E8-4368-BC5E-F5A0ED8B631F}" type="pres">
      <dgm:prSet presAssocID="{61D9BCC9-FF7C-4579-A0DA-79E3147B6342}" presName="node" presStyleLbl="node1" presStyleIdx="2" presStyleCnt="7">
        <dgm:presLayoutVars>
          <dgm:bulletEnabled val="1"/>
        </dgm:presLayoutVars>
      </dgm:prSet>
      <dgm:spPr/>
    </dgm:pt>
    <dgm:pt modelId="{5D70EDCE-A999-4105-BEB5-F7A19A3D28B6}" type="pres">
      <dgm:prSet presAssocID="{CB483272-D23B-4F31-B100-D2E2C8D467A6}" presName="sibTrans" presStyleCnt="0"/>
      <dgm:spPr/>
    </dgm:pt>
    <dgm:pt modelId="{2656044F-CF0C-4E28-8592-7E838326563A}" type="pres">
      <dgm:prSet presAssocID="{8B5420EA-A7D7-48FD-AA98-40D0F2672CAC}" presName="node" presStyleLbl="node1" presStyleIdx="3" presStyleCnt="7">
        <dgm:presLayoutVars>
          <dgm:bulletEnabled val="1"/>
        </dgm:presLayoutVars>
      </dgm:prSet>
      <dgm:spPr/>
    </dgm:pt>
    <dgm:pt modelId="{40FECC27-51EA-46C2-945D-63778BA42B38}" type="pres">
      <dgm:prSet presAssocID="{D40BE6D5-1922-4001-BC9D-76D9A9F66550}" presName="sibTrans" presStyleCnt="0"/>
      <dgm:spPr/>
    </dgm:pt>
    <dgm:pt modelId="{39F58481-F6DD-4567-87B6-4942D3678159}" type="pres">
      <dgm:prSet presAssocID="{01204CD4-5C59-4221-B173-E7CD4E2D40A7}" presName="node" presStyleLbl="node1" presStyleIdx="4" presStyleCnt="7">
        <dgm:presLayoutVars>
          <dgm:bulletEnabled val="1"/>
        </dgm:presLayoutVars>
      </dgm:prSet>
      <dgm:spPr/>
    </dgm:pt>
    <dgm:pt modelId="{6A056834-AB36-435D-AE7B-74B409E2475A}" type="pres">
      <dgm:prSet presAssocID="{7EEBEAB7-CCE8-40D4-B7E1-547A663602AA}" presName="sibTrans" presStyleCnt="0"/>
      <dgm:spPr/>
    </dgm:pt>
    <dgm:pt modelId="{E6219112-F10A-482A-A8F0-FEC730B436C5}" type="pres">
      <dgm:prSet presAssocID="{F8470644-60C8-4623-B654-E834E368634D}" presName="node" presStyleLbl="node1" presStyleIdx="5" presStyleCnt="7">
        <dgm:presLayoutVars>
          <dgm:bulletEnabled val="1"/>
        </dgm:presLayoutVars>
      </dgm:prSet>
      <dgm:spPr/>
    </dgm:pt>
    <dgm:pt modelId="{0B9FC7F6-E9E0-4025-8BDA-D893A3EB29F6}" type="pres">
      <dgm:prSet presAssocID="{D9C4B71C-05DA-4802-B4E8-370772597F5B}" presName="sibTrans" presStyleCnt="0"/>
      <dgm:spPr/>
    </dgm:pt>
    <dgm:pt modelId="{B19C35B9-EB70-4908-A950-95EA64724D5A}" type="pres">
      <dgm:prSet presAssocID="{B2194B84-057F-4126-AC0C-2D9646422827}" presName="node" presStyleLbl="node1" presStyleIdx="6" presStyleCnt="7">
        <dgm:presLayoutVars>
          <dgm:bulletEnabled val="1"/>
        </dgm:presLayoutVars>
      </dgm:prSet>
      <dgm:spPr/>
    </dgm:pt>
  </dgm:ptLst>
  <dgm:cxnLst>
    <dgm:cxn modelId="{DE4D6A0D-888E-4E43-9C52-A03351515A7D}" type="presOf" srcId="{E8579C0C-9E39-403C-9380-C76CE14B052D}" destId="{7C410B9A-C2FD-4127-ADBF-CFA744A77F3A}" srcOrd="0" destOrd="0" presId="urn:microsoft.com/office/officeart/2005/8/layout/default"/>
    <dgm:cxn modelId="{A42A9918-C14F-4A2F-9613-66C1891BA07A}" type="presOf" srcId="{29337BA0-CAD2-48FF-8609-BF4DC7112F84}" destId="{8B70E084-A879-4E2D-834D-4F13A4E1633D}" srcOrd="0" destOrd="0" presId="urn:microsoft.com/office/officeart/2005/8/layout/default"/>
    <dgm:cxn modelId="{112B3A2A-816A-4D3D-A7FC-AB21B541C71E}" type="presOf" srcId="{01204CD4-5C59-4221-B173-E7CD4E2D40A7}" destId="{39F58481-F6DD-4567-87B6-4942D3678159}" srcOrd="0" destOrd="0" presId="urn:microsoft.com/office/officeart/2005/8/layout/default"/>
    <dgm:cxn modelId="{63E62737-6FF1-4A41-A125-92E8E647F3D8}" type="presOf" srcId="{8B5420EA-A7D7-48FD-AA98-40D0F2672CAC}" destId="{2656044F-CF0C-4E28-8592-7E838326563A}" srcOrd="0" destOrd="0" presId="urn:microsoft.com/office/officeart/2005/8/layout/default"/>
    <dgm:cxn modelId="{69B55B3A-701D-4150-B46F-C5887D517D40}" type="presOf" srcId="{D3A3862E-CDF6-4AC4-AD26-F5DD5F3E7E1A}" destId="{0102C797-8D40-4098-A531-1E72D320A775}" srcOrd="0" destOrd="0" presId="urn:microsoft.com/office/officeart/2005/8/layout/default"/>
    <dgm:cxn modelId="{0883EC4C-94C2-42B4-8FCE-E9DA3074795A}" type="presOf" srcId="{F8470644-60C8-4623-B654-E834E368634D}" destId="{E6219112-F10A-482A-A8F0-FEC730B436C5}" srcOrd="0" destOrd="0" presId="urn:microsoft.com/office/officeart/2005/8/layout/default"/>
    <dgm:cxn modelId="{53D38B6F-48B8-4C8B-A624-D5C2CB4868C6}" srcId="{29337BA0-CAD2-48FF-8609-BF4DC7112F84}" destId="{E8579C0C-9E39-403C-9380-C76CE14B052D}" srcOrd="0" destOrd="0" parTransId="{FBFA6056-6AE8-489A-89A2-90FE0911A15B}" sibTransId="{0335AA43-1F97-4A58-99D2-DAEB1AB636ED}"/>
    <dgm:cxn modelId="{754F0D7F-14B7-45C3-A956-D4D3BFADE270}" type="presOf" srcId="{B2194B84-057F-4126-AC0C-2D9646422827}" destId="{B19C35B9-EB70-4908-A950-95EA64724D5A}" srcOrd="0" destOrd="0" presId="urn:microsoft.com/office/officeart/2005/8/layout/default"/>
    <dgm:cxn modelId="{2A90F88A-B4CF-49F8-95AA-E70EF7258265}" srcId="{29337BA0-CAD2-48FF-8609-BF4DC7112F84}" destId="{01204CD4-5C59-4221-B173-E7CD4E2D40A7}" srcOrd="4" destOrd="0" parTransId="{ED271D9A-03A9-4A95-8A0C-6E50978181DD}" sibTransId="{7EEBEAB7-CCE8-40D4-B7E1-547A663602AA}"/>
    <dgm:cxn modelId="{0D99A89A-94CC-41CB-A623-2ECFA2801A90}" srcId="{29337BA0-CAD2-48FF-8609-BF4DC7112F84}" destId="{B2194B84-057F-4126-AC0C-2D9646422827}" srcOrd="6" destOrd="0" parTransId="{1F9E6DD8-D1B1-42AE-98C5-B996AA8C88E4}" sibTransId="{24DA1FF2-56ED-488D-BA05-1444AC1ED52F}"/>
    <dgm:cxn modelId="{2B0618A7-5ADE-48DB-A0FA-22818B1FE7BC}" srcId="{29337BA0-CAD2-48FF-8609-BF4DC7112F84}" destId="{F8470644-60C8-4623-B654-E834E368634D}" srcOrd="5" destOrd="0" parTransId="{D5F84C45-16AD-4C06-B0C7-EA0D23D5F651}" sibTransId="{D9C4B71C-05DA-4802-B4E8-370772597F5B}"/>
    <dgm:cxn modelId="{F3D8F1AF-7365-4065-9A84-324EA806676F}" srcId="{29337BA0-CAD2-48FF-8609-BF4DC7112F84}" destId="{D3A3862E-CDF6-4AC4-AD26-F5DD5F3E7E1A}" srcOrd="1" destOrd="0" parTransId="{2AC66D0B-1FDA-41CD-B1C9-AC8F9DBE9BCE}" sibTransId="{EB370E82-620C-483F-865A-8DC764693918}"/>
    <dgm:cxn modelId="{32190CE4-8F1E-44ED-B339-CD3FB9C26D2F}" srcId="{29337BA0-CAD2-48FF-8609-BF4DC7112F84}" destId="{61D9BCC9-FF7C-4579-A0DA-79E3147B6342}" srcOrd="2" destOrd="0" parTransId="{A265397A-B6E8-419C-8D56-D5463EA92265}" sibTransId="{CB483272-D23B-4F31-B100-D2E2C8D467A6}"/>
    <dgm:cxn modelId="{C5F758E6-39F8-4C8A-8544-5355CB0E756C}" srcId="{29337BA0-CAD2-48FF-8609-BF4DC7112F84}" destId="{8B5420EA-A7D7-48FD-AA98-40D0F2672CAC}" srcOrd="3" destOrd="0" parTransId="{87EFD3C6-46A5-47A8-9B17-E7FE3E219A4E}" sibTransId="{D40BE6D5-1922-4001-BC9D-76D9A9F66550}"/>
    <dgm:cxn modelId="{2CFEE4F8-011B-46F0-9DDB-E880AB3085C5}" type="presOf" srcId="{61D9BCC9-FF7C-4579-A0DA-79E3147B6342}" destId="{B292E624-25E8-4368-BC5E-F5A0ED8B631F}" srcOrd="0" destOrd="0" presId="urn:microsoft.com/office/officeart/2005/8/layout/default"/>
    <dgm:cxn modelId="{19277CE4-1593-4DC4-9891-126C02EBAFB5}" type="presParOf" srcId="{8B70E084-A879-4E2D-834D-4F13A4E1633D}" destId="{7C410B9A-C2FD-4127-ADBF-CFA744A77F3A}" srcOrd="0" destOrd="0" presId="urn:microsoft.com/office/officeart/2005/8/layout/default"/>
    <dgm:cxn modelId="{9C57C433-2FC4-4F53-8162-0FF44DC8A415}" type="presParOf" srcId="{8B70E084-A879-4E2D-834D-4F13A4E1633D}" destId="{96285505-1564-4CBD-8E7F-91659C010E26}" srcOrd="1" destOrd="0" presId="urn:microsoft.com/office/officeart/2005/8/layout/default"/>
    <dgm:cxn modelId="{1EE27378-6D94-4923-A27F-D542058892F6}" type="presParOf" srcId="{8B70E084-A879-4E2D-834D-4F13A4E1633D}" destId="{0102C797-8D40-4098-A531-1E72D320A775}" srcOrd="2" destOrd="0" presId="urn:microsoft.com/office/officeart/2005/8/layout/default"/>
    <dgm:cxn modelId="{E2D064A6-C097-4C0F-8C20-73EE4EBAF9EE}" type="presParOf" srcId="{8B70E084-A879-4E2D-834D-4F13A4E1633D}" destId="{68941B0B-E3C7-4E36-9053-06DFEC1FA3D7}" srcOrd="3" destOrd="0" presId="urn:microsoft.com/office/officeart/2005/8/layout/default"/>
    <dgm:cxn modelId="{7D4C3334-F79B-48C2-A493-4DE6CBB5244E}" type="presParOf" srcId="{8B70E084-A879-4E2D-834D-4F13A4E1633D}" destId="{B292E624-25E8-4368-BC5E-F5A0ED8B631F}" srcOrd="4" destOrd="0" presId="urn:microsoft.com/office/officeart/2005/8/layout/default"/>
    <dgm:cxn modelId="{9974507B-F053-469C-A6BC-C883968F0C06}" type="presParOf" srcId="{8B70E084-A879-4E2D-834D-4F13A4E1633D}" destId="{5D70EDCE-A999-4105-BEB5-F7A19A3D28B6}" srcOrd="5" destOrd="0" presId="urn:microsoft.com/office/officeart/2005/8/layout/default"/>
    <dgm:cxn modelId="{76CBF740-70FA-459A-93CC-0F8355B637D7}" type="presParOf" srcId="{8B70E084-A879-4E2D-834D-4F13A4E1633D}" destId="{2656044F-CF0C-4E28-8592-7E838326563A}" srcOrd="6" destOrd="0" presId="urn:microsoft.com/office/officeart/2005/8/layout/default"/>
    <dgm:cxn modelId="{89194415-05DA-4C23-83EF-8802AF9FE4F6}" type="presParOf" srcId="{8B70E084-A879-4E2D-834D-4F13A4E1633D}" destId="{40FECC27-51EA-46C2-945D-63778BA42B38}" srcOrd="7" destOrd="0" presId="urn:microsoft.com/office/officeart/2005/8/layout/default"/>
    <dgm:cxn modelId="{2026DB13-C2A5-4E1E-8C15-079184C5AE33}" type="presParOf" srcId="{8B70E084-A879-4E2D-834D-4F13A4E1633D}" destId="{39F58481-F6DD-4567-87B6-4942D3678159}" srcOrd="8" destOrd="0" presId="urn:microsoft.com/office/officeart/2005/8/layout/default"/>
    <dgm:cxn modelId="{44DBDD68-BEB4-4DFA-BB2D-5A2FCE8AC140}" type="presParOf" srcId="{8B70E084-A879-4E2D-834D-4F13A4E1633D}" destId="{6A056834-AB36-435D-AE7B-74B409E2475A}" srcOrd="9" destOrd="0" presId="urn:microsoft.com/office/officeart/2005/8/layout/default"/>
    <dgm:cxn modelId="{7C546C30-3A5B-4071-B900-655285A68367}" type="presParOf" srcId="{8B70E084-A879-4E2D-834D-4F13A4E1633D}" destId="{E6219112-F10A-482A-A8F0-FEC730B436C5}" srcOrd="10" destOrd="0" presId="urn:microsoft.com/office/officeart/2005/8/layout/default"/>
    <dgm:cxn modelId="{DD7353B8-6486-41B8-A1C3-25D8E1C37985}" type="presParOf" srcId="{8B70E084-A879-4E2D-834D-4F13A4E1633D}" destId="{0B9FC7F6-E9E0-4025-8BDA-D893A3EB29F6}" srcOrd="11" destOrd="0" presId="urn:microsoft.com/office/officeart/2005/8/layout/default"/>
    <dgm:cxn modelId="{ED312CDF-5C4F-4131-B586-1269372F7E07}" type="presParOf" srcId="{8B70E084-A879-4E2D-834D-4F13A4E1633D}" destId="{B19C35B9-EB70-4908-A950-95EA64724D5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677F54-7882-4D04-A016-032D7D19D77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FB9552A-62FE-49FD-926B-7E851ED9C5AD}">
      <dgm:prSet/>
      <dgm:spPr/>
      <dgm:t>
        <a:bodyPr/>
        <a:lstStyle/>
        <a:p>
          <a:r>
            <a:rPr lang="en-US" dirty="0"/>
            <a:t>Students should be prepared to provide documentation of homeless designation from:</a:t>
          </a:r>
        </a:p>
      </dgm:t>
    </dgm:pt>
    <dgm:pt modelId="{0FFA10A8-05A6-4AA7-A12D-8C6CB96BB35D}" type="parTrans" cxnId="{D35ED018-ECFE-48EB-9484-C8519F1437E9}">
      <dgm:prSet/>
      <dgm:spPr/>
      <dgm:t>
        <a:bodyPr/>
        <a:lstStyle/>
        <a:p>
          <a:endParaRPr lang="en-US"/>
        </a:p>
      </dgm:t>
    </dgm:pt>
    <dgm:pt modelId="{E8B2A53D-CC7D-4986-8603-3415AD6FA437}" type="sibTrans" cxnId="{D35ED018-ECFE-48EB-9484-C8519F1437E9}">
      <dgm:prSet/>
      <dgm:spPr/>
      <dgm:t>
        <a:bodyPr/>
        <a:lstStyle/>
        <a:p>
          <a:endParaRPr lang="en-US"/>
        </a:p>
      </dgm:t>
    </dgm:pt>
    <dgm:pt modelId="{0133C3D5-5158-4A17-8662-1967F860FCB7}">
      <dgm:prSet/>
      <dgm:spPr/>
      <dgm:t>
        <a:bodyPr/>
        <a:lstStyle/>
        <a:p>
          <a:r>
            <a:rPr lang="en-US" dirty="0"/>
            <a:t>High School Liaison (McKinney Vento)</a:t>
          </a:r>
        </a:p>
      </dgm:t>
    </dgm:pt>
    <dgm:pt modelId="{97154DCD-E757-426F-94CD-D66CF7707AF8}" type="parTrans" cxnId="{E0444A64-166E-46D5-BF3B-E17B4ED31FFD}">
      <dgm:prSet/>
      <dgm:spPr/>
      <dgm:t>
        <a:bodyPr/>
        <a:lstStyle/>
        <a:p>
          <a:endParaRPr lang="en-US"/>
        </a:p>
      </dgm:t>
    </dgm:pt>
    <dgm:pt modelId="{BFAAFAA4-44C6-41F6-89A8-AD39F9595082}" type="sibTrans" cxnId="{E0444A64-166E-46D5-BF3B-E17B4ED31FFD}">
      <dgm:prSet/>
      <dgm:spPr/>
      <dgm:t>
        <a:bodyPr/>
        <a:lstStyle/>
        <a:p>
          <a:endParaRPr lang="en-US"/>
        </a:p>
      </dgm:t>
    </dgm:pt>
    <dgm:pt modelId="{B9379E94-CE20-4036-A95E-0DFE965A4EA7}">
      <dgm:prSet/>
      <dgm:spPr/>
      <dgm:t>
        <a:bodyPr/>
        <a:lstStyle/>
        <a:p>
          <a:r>
            <a:rPr lang="en-US" dirty="0"/>
            <a:t>Director of Emergency Shelter or HUD </a:t>
          </a:r>
        </a:p>
      </dgm:t>
    </dgm:pt>
    <dgm:pt modelId="{84800E7C-D3F2-43E6-9F89-D61FEA4CC5DD}" type="parTrans" cxnId="{A259B820-41E4-4043-9D7A-BA632518135A}">
      <dgm:prSet/>
      <dgm:spPr/>
      <dgm:t>
        <a:bodyPr/>
        <a:lstStyle/>
        <a:p>
          <a:endParaRPr lang="en-US"/>
        </a:p>
      </dgm:t>
    </dgm:pt>
    <dgm:pt modelId="{E0D4F098-CBC9-4C94-8B2F-5FCF76BA173D}" type="sibTrans" cxnId="{A259B820-41E4-4043-9D7A-BA632518135A}">
      <dgm:prSet/>
      <dgm:spPr/>
      <dgm:t>
        <a:bodyPr/>
        <a:lstStyle/>
        <a:p>
          <a:endParaRPr lang="en-US"/>
        </a:p>
      </dgm:t>
    </dgm:pt>
    <dgm:pt modelId="{157BC369-8C64-4229-B487-64672974831D}">
      <dgm:prSet/>
      <dgm:spPr/>
      <dgm:t>
        <a:bodyPr/>
        <a:lstStyle/>
        <a:p>
          <a:r>
            <a:rPr lang="en-US" dirty="0"/>
            <a:t>Director of runaway, homeless basic youth center or transitional housing program</a:t>
          </a:r>
        </a:p>
      </dgm:t>
    </dgm:pt>
    <dgm:pt modelId="{2FF77F67-6029-4F7C-8EED-2E16E20FF1FA}" type="parTrans" cxnId="{D0A1833E-EBBC-4C06-AA42-9B3EBC35F3E4}">
      <dgm:prSet/>
      <dgm:spPr/>
      <dgm:t>
        <a:bodyPr/>
        <a:lstStyle/>
        <a:p>
          <a:endParaRPr lang="en-US"/>
        </a:p>
      </dgm:t>
    </dgm:pt>
    <dgm:pt modelId="{1998A973-CB2C-4B29-8A65-871D8A11D048}" type="sibTrans" cxnId="{D0A1833E-EBBC-4C06-AA42-9B3EBC35F3E4}">
      <dgm:prSet/>
      <dgm:spPr/>
      <dgm:t>
        <a:bodyPr/>
        <a:lstStyle/>
        <a:p>
          <a:endParaRPr lang="en-US"/>
        </a:p>
      </dgm:t>
    </dgm:pt>
    <dgm:pt modelId="{B1871400-DE0B-427D-B629-E5986A2BCC36}">
      <dgm:prSet/>
      <dgm:spPr/>
      <dgm:t>
        <a:bodyPr/>
        <a:lstStyle/>
        <a:p>
          <a:r>
            <a:rPr lang="en-US" dirty="0"/>
            <a:t>Document their situation with their College Financial Aid Administrator if self reporting.</a:t>
          </a:r>
        </a:p>
      </dgm:t>
    </dgm:pt>
    <dgm:pt modelId="{4E550C19-A1CF-473C-A060-C3FDBD02B1D4}" type="parTrans" cxnId="{310C35F2-9AA8-4FE6-979D-00CC24C7F329}">
      <dgm:prSet/>
      <dgm:spPr/>
      <dgm:t>
        <a:bodyPr/>
        <a:lstStyle/>
        <a:p>
          <a:endParaRPr lang="en-US"/>
        </a:p>
      </dgm:t>
    </dgm:pt>
    <dgm:pt modelId="{10ADB7AB-9F04-4A90-B7AD-C6E132ABA254}" type="sibTrans" cxnId="{310C35F2-9AA8-4FE6-979D-00CC24C7F329}">
      <dgm:prSet/>
      <dgm:spPr/>
      <dgm:t>
        <a:bodyPr/>
        <a:lstStyle/>
        <a:p>
          <a:endParaRPr lang="en-US"/>
        </a:p>
      </dgm:t>
    </dgm:pt>
    <dgm:pt modelId="{459C4611-B8C3-4E45-9DC5-FC306A877BB5}" type="pres">
      <dgm:prSet presAssocID="{75677F54-7882-4D04-A016-032D7D19D77E}" presName="linear" presStyleCnt="0">
        <dgm:presLayoutVars>
          <dgm:animLvl val="lvl"/>
          <dgm:resizeHandles val="exact"/>
        </dgm:presLayoutVars>
      </dgm:prSet>
      <dgm:spPr/>
    </dgm:pt>
    <dgm:pt modelId="{8CA3D7AE-7138-4E52-8279-F7C500E318A7}" type="pres">
      <dgm:prSet presAssocID="{5FB9552A-62FE-49FD-926B-7E851ED9C5AD}" presName="parentText" presStyleLbl="node1" presStyleIdx="0" presStyleCnt="2">
        <dgm:presLayoutVars>
          <dgm:chMax val="0"/>
          <dgm:bulletEnabled val="1"/>
        </dgm:presLayoutVars>
      </dgm:prSet>
      <dgm:spPr/>
    </dgm:pt>
    <dgm:pt modelId="{135ACC6B-794E-4C74-A435-BF4C09B397BA}" type="pres">
      <dgm:prSet presAssocID="{5FB9552A-62FE-49FD-926B-7E851ED9C5AD}" presName="childText" presStyleLbl="revTx" presStyleIdx="0" presStyleCnt="1">
        <dgm:presLayoutVars>
          <dgm:bulletEnabled val="1"/>
        </dgm:presLayoutVars>
      </dgm:prSet>
      <dgm:spPr/>
    </dgm:pt>
    <dgm:pt modelId="{8393E79E-CA97-4DB5-A949-96BAAC37AD56}" type="pres">
      <dgm:prSet presAssocID="{B1871400-DE0B-427D-B629-E5986A2BCC36}" presName="parentText" presStyleLbl="node1" presStyleIdx="1" presStyleCnt="2">
        <dgm:presLayoutVars>
          <dgm:chMax val="0"/>
          <dgm:bulletEnabled val="1"/>
        </dgm:presLayoutVars>
      </dgm:prSet>
      <dgm:spPr/>
    </dgm:pt>
  </dgm:ptLst>
  <dgm:cxnLst>
    <dgm:cxn modelId="{DF1B660C-4BAE-438E-8747-0569D79AF8A4}" type="presOf" srcId="{B1871400-DE0B-427D-B629-E5986A2BCC36}" destId="{8393E79E-CA97-4DB5-A949-96BAAC37AD56}" srcOrd="0" destOrd="0" presId="urn:microsoft.com/office/officeart/2005/8/layout/vList2"/>
    <dgm:cxn modelId="{D35ED018-ECFE-48EB-9484-C8519F1437E9}" srcId="{75677F54-7882-4D04-A016-032D7D19D77E}" destId="{5FB9552A-62FE-49FD-926B-7E851ED9C5AD}" srcOrd="0" destOrd="0" parTransId="{0FFA10A8-05A6-4AA7-A12D-8C6CB96BB35D}" sibTransId="{E8B2A53D-CC7D-4986-8603-3415AD6FA437}"/>
    <dgm:cxn modelId="{CB692519-50F1-477C-860A-879B591D2AD6}" type="presOf" srcId="{5FB9552A-62FE-49FD-926B-7E851ED9C5AD}" destId="{8CA3D7AE-7138-4E52-8279-F7C500E318A7}" srcOrd="0" destOrd="0" presId="urn:microsoft.com/office/officeart/2005/8/layout/vList2"/>
    <dgm:cxn modelId="{A259B820-41E4-4043-9D7A-BA632518135A}" srcId="{5FB9552A-62FE-49FD-926B-7E851ED9C5AD}" destId="{B9379E94-CE20-4036-A95E-0DFE965A4EA7}" srcOrd="1" destOrd="0" parTransId="{84800E7C-D3F2-43E6-9F89-D61FEA4CC5DD}" sibTransId="{E0D4F098-CBC9-4C94-8B2F-5FCF76BA173D}"/>
    <dgm:cxn modelId="{B0B20F21-9E96-41FE-8075-84386D564201}" type="presOf" srcId="{0133C3D5-5158-4A17-8662-1967F860FCB7}" destId="{135ACC6B-794E-4C74-A435-BF4C09B397BA}" srcOrd="0" destOrd="0" presId="urn:microsoft.com/office/officeart/2005/8/layout/vList2"/>
    <dgm:cxn modelId="{D0A1833E-EBBC-4C06-AA42-9B3EBC35F3E4}" srcId="{5FB9552A-62FE-49FD-926B-7E851ED9C5AD}" destId="{157BC369-8C64-4229-B487-64672974831D}" srcOrd="2" destOrd="0" parTransId="{2FF77F67-6029-4F7C-8EED-2E16E20FF1FA}" sibTransId="{1998A973-CB2C-4B29-8A65-871D8A11D048}"/>
    <dgm:cxn modelId="{6D55725E-85D1-414F-91BA-195CFBCDC9FF}" type="presOf" srcId="{157BC369-8C64-4229-B487-64672974831D}" destId="{135ACC6B-794E-4C74-A435-BF4C09B397BA}" srcOrd="0" destOrd="2" presId="urn:microsoft.com/office/officeart/2005/8/layout/vList2"/>
    <dgm:cxn modelId="{E0444A64-166E-46D5-BF3B-E17B4ED31FFD}" srcId="{5FB9552A-62FE-49FD-926B-7E851ED9C5AD}" destId="{0133C3D5-5158-4A17-8662-1967F860FCB7}" srcOrd="0" destOrd="0" parTransId="{97154DCD-E757-426F-94CD-D66CF7707AF8}" sibTransId="{BFAAFAA4-44C6-41F6-89A8-AD39F9595082}"/>
    <dgm:cxn modelId="{9ABA8A53-A743-4615-815C-A9188EB75F77}" type="presOf" srcId="{B9379E94-CE20-4036-A95E-0DFE965A4EA7}" destId="{135ACC6B-794E-4C74-A435-BF4C09B397BA}" srcOrd="0" destOrd="1" presId="urn:microsoft.com/office/officeart/2005/8/layout/vList2"/>
    <dgm:cxn modelId="{CBE1F481-C67D-49F4-8E34-CC1F3491D9C6}" type="presOf" srcId="{75677F54-7882-4D04-A016-032D7D19D77E}" destId="{459C4611-B8C3-4E45-9DC5-FC306A877BB5}" srcOrd="0" destOrd="0" presId="urn:microsoft.com/office/officeart/2005/8/layout/vList2"/>
    <dgm:cxn modelId="{310C35F2-9AA8-4FE6-979D-00CC24C7F329}" srcId="{75677F54-7882-4D04-A016-032D7D19D77E}" destId="{B1871400-DE0B-427D-B629-E5986A2BCC36}" srcOrd="1" destOrd="0" parTransId="{4E550C19-A1CF-473C-A060-C3FDBD02B1D4}" sibTransId="{10ADB7AB-9F04-4A90-B7AD-C6E132ABA254}"/>
    <dgm:cxn modelId="{5BC24B8F-876E-4D58-802B-212156D58863}" type="presParOf" srcId="{459C4611-B8C3-4E45-9DC5-FC306A877BB5}" destId="{8CA3D7AE-7138-4E52-8279-F7C500E318A7}" srcOrd="0" destOrd="0" presId="urn:microsoft.com/office/officeart/2005/8/layout/vList2"/>
    <dgm:cxn modelId="{2A000827-979E-4050-8723-693232144076}" type="presParOf" srcId="{459C4611-B8C3-4E45-9DC5-FC306A877BB5}" destId="{135ACC6B-794E-4C74-A435-BF4C09B397BA}" srcOrd="1" destOrd="0" presId="urn:microsoft.com/office/officeart/2005/8/layout/vList2"/>
    <dgm:cxn modelId="{DA834AC1-A921-4759-AEC2-4B9478B9BB2E}" type="presParOf" srcId="{459C4611-B8C3-4E45-9DC5-FC306A877BB5}" destId="{8393E79E-CA97-4DB5-A949-96BAAC37AD5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D0380B-54BB-4857-8766-41532C3A218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D8F3C84-E8A2-43CD-AF31-6AA9C2005389}">
      <dgm:prSet/>
      <dgm:spPr/>
      <dgm:t>
        <a:bodyPr/>
        <a:lstStyle/>
        <a:p>
          <a:r>
            <a:rPr lang="en-US" dirty="0"/>
            <a:t>If documented appropriately then an Independent Student possibly eligible for:</a:t>
          </a:r>
        </a:p>
      </dgm:t>
    </dgm:pt>
    <dgm:pt modelId="{F07D39FC-1F8E-47B6-AB02-75481B41829C}" type="parTrans" cxnId="{A8FA2D3A-2D9C-40BE-B30F-5071F37E2B39}">
      <dgm:prSet/>
      <dgm:spPr/>
      <dgm:t>
        <a:bodyPr/>
        <a:lstStyle/>
        <a:p>
          <a:endParaRPr lang="en-US"/>
        </a:p>
      </dgm:t>
    </dgm:pt>
    <dgm:pt modelId="{04EF4278-7E83-4359-A8BC-763BBA48F5F5}" type="sibTrans" cxnId="{A8FA2D3A-2D9C-40BE-B30F-5071F37E2B39}">
      <dgm:prSet/>
      <dgm:spPr/>
      <dgm:t>
        <a:bodyPr/>
        <a:lstStyle/>
        <a:p>
          <a:endParaRPr lang="en-US"/>
        </a:p>
      </dgm:t>
    </dgm:pt>
    <dgm:pt modelId="{F7C8FF69-4214-478D-974D-A2DC0E3D8BC3}">
      <dgm:prSet/>
      <dgm:spPr/>
      <dgm:t>
        <a:bodyPr/>
        <a:lstStyle/>
        <a:p>
          <a:r>
            <a:rPr lang="en-US" dirty="0"/>
            <a:t>Federal grants &amp; loans</a:t>
          </a:r>
        </a:p>
      </dgm:t>
    </dgm:pt>
    <dgm:pt modelId="{BECC9A06-7654-43D7-BADB-3343DC4F6C87}" type="parTrans" cxnId="{4DA333DF-5F7E-4912-815B-980F0FE161E8}">
      <dgm:prSet/>
      <dgm:spPr/>
      <dgm:t>
        <a:bodyPr/>
        <a:lstStyle/>
        <a:p>
          <a:endParaRPr lang="en-US"/>
        </a:p>
      </dgm:t>
    </dgm:pt>
    <dgm:pt modelId="{A1B071BF-B6ED-4F38-89B7-4626856DE0DD}" type="sibTrans" cxnId="{4DA333DF-5F7E-4912-815B-980F0FE161E8}">
      <dgm:prSet/>
      <dgm:spPr/>
      <dgm:t>
        <a:bodyPr/>
        <a:lstStyle/>
        <a:p>
          <a:endParaRPr lang="en-US"/>
        </a:p>
      </dgm:t>
    </dgm:pt>
    <dgm:pt modelId="{829EC4BA-B2F3-485D-8BC3-0B974489BC3A}">
      <dgm:prSet/>
      <dgm:spPr/>
      <dgm:t>
        <a:bodyPr/>
        <a:lstStyle/>
        <a:p>
          <a:r>
            <a:rPr lang="en-US" dirty="0"/>
            <a:t>State grants</a:t>
          </a:r>
        </a:p>
      </dgm:t>
    </dgm:pt>
    <dgm:pt modelId="{BCFCA93A-FEC3-4D5B-A6C0-ECBCA184F6DF}" type="parTrans" cxnId="{752B98A6-E383-483A-8A82-57173BAF3FD3}">
      <dgm:prSet/>
      <dgm:spPr/>
      <dgm:t>
        <a:bodyPr/>
        <a:lstStyle/>
        <a:p>
          <a:endParaRPr lang="en-US"/>
        </a:p>
      </dgm:t>
    </dgm:pt>
    <dgm:pt modelId="{49C5D2C5-97E6-492A-BEBB-FD1BA362B7AA}" type="sibTrans" cxnId="{752B98A6-E383-483A-8A82-57173BAF3FD3}">
      <dgm:prSet/>
      <dgm:spPr/>
      <dgm:t>
        <a:bodyPr/>
        <a:lstStyle/>
        <a:p>
          <a:endParaRPr lang="en-US"/>
        </a:p>
      </dgm:t>
    </dgm:pt>
    <dgm:pt modelId="{D6413DE3-B442-4412-AFC4-8FFC9F149CB0}">
      <dgm:prSet/>
      <dgm:spPr/>
      <dgm:t>
        <a:bodyPr/>
        <a:lstStyle/>
        <a:p>
          <a:r>
            <a:rPr lang="en-US" dirty="0"/>
            <a:t>Institutional grants &amp; scholarships</a:t>
          </a:r>
        </a:p>
      </dgm:t>
    </dgm:pt>
    <dgm:pt modelId="{A24B791A-D4B0-4C55-99FB-C5C8C8E763BD}" type="parTrans" cxnId="{57494BE7-EE52-4EEE-9647-E9DEF1A27193}">
      <dgm:prSet/>
      <dgm:spPr/>
      <dgm:t>
        <a:bodyPr/>
        <a:lstStyle/>
        <a:p>
          <a:endParaRPr lang="en-US"/>
        </a:p>
      </dgm:t>
    </dgm:pt>
    <dgm:pt modelId="{EBF4ACA5-E9C5-442B-BBB9-D97A385B8007}" type="sibTrans" cxnId="{57494BE7-EE52-4EEE-9647-E9DEF1A27193}">
      <dgm:prSet/>
      <dgm:spPr/>
      <dgm:t>
        <a:bodyPr/>
        <a:lstStyle/>
        <a:p>
          <a:endParaRPr lang="en-US"/>
        </a:p>
      </dgm:t>
    </dgm:pt>
    <dgm:pt modelId="{2CB2A5FC-8882-4E53-AC7D-E8BAEB80E09A}">
      <dgm:prSet/>
      <dgm:spPr/>
      <dgm:t>
        <a:bodyPr/>
        <a:lstStyle/>
        <a:p>
          <a:r>
            <a:rPr lang="en-US" dirty="0"/>
            <a:t>If can’t document and can’t provide parent information, student only eligible for:</a:t>
          </a:r>
        </a:p>
      </dgm:t>
    </dgm:pt>
    <dgm:pt modelId="{5FC4BA1A-AC61-43A4-AE52-4BB913559771}" type="parTrans" cxnId="{3562AC60-BB9B-4F02-8CD8-F767506A5B97}">
      <dgm:prSet/>
      <dgm:spPr/>
      <dgm:t>
        <a:bodyPr/>
        <a:lstStyle/>
        <a:p>
          <a:endParaRPr lang="en-US"/>
        </a:p>
      </dgm:t>
    </dgm:pt>
    <dgm:pt modelId="{F7A702AF-99FE-4D52-A54C-4774842DE24D}" type="sibTrans" cxnId="{3562AC60-BB9B-4F02-8CD8-F767506A5B97}">
      <dgm:prSet/>
      <dgm:spPr/>
      <dgm:t>
        <a:bodyPr/>
        <a:lstStyle/>
        <a:p>
          <a:endParaRPr lang="en-US"/>
        </a:p>
      </dgm:t>
    </dgm:pt>
    <dgm:pt modelId="{A76BE0FC-3CAB-4C53-B398-62A2BB9F364E}">
      <dgm:prSet/>
      <dgm:spPr/>
      <dgm:t>
        <a:bodyPr/>
        <a:lstStyle/>
        <a:p>
          <a:r>
            <a:rPr lang="en-US" dirty="0"/>
            <a:t>$5,500 of Unsubsidized Federal Direct Loan as a freshman.</a:t>
          </a:r>
        </a:p>
      </dgm:t>
    </dgm:pt>
    <dgm:pt modelId="{61C5D0B3-C5BD-4619-AEF3-4BF14A171CB3}" type="parTrans" cxnId="{6390DA1D-A462-4800-A56E-A9EEE54469B0}">
      <dgm:prSet/>
      <dgm:spPr/>
      <dgm:t>
        <a:bodyPr/>
        <a:lstStyle/>
        <a:p>
          <a:endParaRPr lang="en-US"/>
        </a:p>
      </dgm:t>
    </dgm:pt>
    <dgm:pt modelId="{B07574FB-5658-40A0-8D5B-0B2D37002C59}" type="sibTrans" cxnId="{6390DA1D-A462-4800-A56E-A9EEE54469B0}">
      <dgm:prSet/>
      <dgm:spPr/>
      <dgm:t>
        <a:bodyPr/>
        <a:lstStyle/>
        <a:p>
          <a:endParaRPr lang="en-US"/>
        </a:p>
      </dgm:t>
    </dgm:pt>
    <dgm:pt modelId="{1913375F-2DA6-4F3A-B293-052341B43921}">
      <dgm:prSet/>
      <dgm:spPr/>
      <dgm:t>
        <a:bodyPr/>
        <a:lstStyle/>
        <a:p>
          <a:r>
            <a:rPr lang="en-US" dirty="0"/>
            <a:t>No other federal or state aid</a:t>
          </a:r>
        </a:p>
      </dgm:t>
    </dgm:pt>
    <dgm:pt modelId="{90BD4AB4-A643-459C-8EE8-83E4AA18F1F8}" type="parTrans" cxnId="{B6401D6E-A7B5-407C-A20F-8E28747A8755}">
      <dgm:prSet/>
      <dgm:spPr/>
      <dgm:t>
        <a:bodyPr/>
        <a:lstStyle/>
        <a:p>
          <a:endParaRPr lang="en-US"/>
        </a:p>
      </dgm:t>
    </dgm:pt>
    <dgm:pt modelId="{8F3BBB50-486D-40B1-AD4A-A21285A9EEFA}" type="sibTrans" cxnId="{B6401D6E-A7B5-407C-A20F-8E28747A8755}">
      <dgm:prSet/>
      <dgm:spPr/>
      <dgm:t>
        <a:bodyPr/>
        <a:lstStyle/>
        <a:p>
          <a:endParaRPr lang="en-US"/>
        </a:p>
      </dgm:t>
    </dgm:pt>
    <dgm:pt modelId="{0BD427AC-6172-4DC8-BFF9-10FFD2887BE5}">
      <dgm:prSet/>
      <dgm:spPr/>
      <dgm:t>
        <a:bodyPr/>
        <a:lstStyle/>
        <a:p>
          <a:r>
            <a:rPr lang="en-US" dirty="0"/>
            <a:t>Institutional dependent on each college policy.</a:t>
          </a:r>
        </a:p>
      </dgm:t>
    </dgm:pt>
    <dgm:pt modelId="{D993CF96-24E7-428A-BDDB-248F902834C2}" type="parTrans" cxnId="{36675737-3A9A-4033-B853-3D1F8FE80525}">
      <dgm:prSet/>
      <dgm:spPr/>
      <dgm:t>
        <a:bodyPr/>
        <a:lstStyle/>
        <a:p>
          <a:endParaRPr lang="en-US"/>
        </a:p>
      </dgm:t>
    </dgm:pt>
    <dgm:pt modelId="{1CE6CF3A-6C6F-4404-81C9-AC07C12DE28D}" type="sibTrans" cxnId="{36675737-3A9A-4033-B853-3D1F8FE80525}">
      <dgm:prSet/>
      <dgm:spPr/>
      <dgm:t>
        <a:bodyPr/>
        <a:lstStyle/>
        <a:p>
          <a:endParaRPr lang="en-US"/>
        </a:p>
      </dgm:t>
    </dgm:pt>
    <dgm:pt modelId="{097C442B-981C-4863-9078-6755DAAE9BDA}" type="pres">
      <dgm:prSet presAssocID="{52D0380B-54BB-4857-8766-41532C3A218D}" presName="linear" presStyleCnt="0">
        <dgm:presLayoutVars>
          <dgm:animLvl val="lvl"/>
          <dgm:resizeHandles val="exact"/>
        </dgm:presLayoutVars>
      </dgm:prSet>
      <dgm:spPr/>
    </dgm:pt>
    <dgm:pt modelId="{A012E0C2-BE6B-485F-BECF-A4A30A205073}" type="pres">
      <dgm:prSet presAssocID="{AD8F3C84-E8A2-43CD-AF31-6AA9C2005389}" presName="parentText" presStyleLbl="node1" presStyleIdx="0" presStyleCnt="2">
        <dgm:presLayoutVars>
          <dgm:chMax val="0"/>
          <dgm:bulletEnabled val="1"/>
        </dgm:presLayoutVars>
      </dgm:prSet>
      <dgm:spPr/>
    </dgm:pt>
    <dgm:pt modelId="{79ACC1A3-6BE0-4F10-B005-A9244FC20331}" type="pres">
      <dgm:prSet presAssocID="{AD8F3C84-E8A2-43CD-AF31-6AA9C2005389}" presName="childText" presStyleLbl="revTx" presStyleIdx="0" presStyleCnt="2">
        <dgm:presLayoutVars>
          <dgm:bulletEnabled val="1"/>
        </dgm:presLayoutVars>
      </dgm:prSet>
      <dgm:spPr/>
    </dgm:pt>
    <dgm:pt modelId="{D4549D2B-7624-49EC-B0F0-ACF1AFF305CB}" type="pres">
      <dgm:prSet presAssocID="{2CB2A5FC-8882-4E53-AC7D-E8BAEB80E09A}" presName="parentText" presStyleLbl="node1" presStyleIdx="1" presStyleCnt="2">
        <dgm:presLayoutVars>
          <dgm:chMax val="0"/>
          <dgm:bulletEnabled val="1"/>
        </dgm:presLayoutVars>
      </dgm:prSet>
      <dgm:spPr/>
    </dgm:pt>
    <dgm:pt modelId="{801CF17C-6753-481A-8856-C42616B7CA90}" type="pres">
      <dgm:prSet presAssocID="{2CB2A5FC-8882-4E53-AC7D-E8BAEB80E09A}" presName="childText" presStyleLbl="revTx" presStyleIdx="1" presStyleCnt="2">
        <dgm:presLayoutVars>
          <dgm:bulletEnabled val="1"/>
        </dgm:presLayoutVars>
      </dgm:prSet>
      <dgm:spPr/>
    </dgm:pt>
  </dgm:ptLst>
  <dgm:cxnLst>
    <dgm:cxn modelId="{6390DA1D-A462-4800-A56E-A9EEE54469B0}" srcId="{2CB2A5FC-8882-4E53-AC7D-E8BAEB80E09A}" destId="{A76BE0FC-3CAB-4C53-B398-62A2BB9F364E}" srcOrd="0" destOrd="0" parTransId="{61C5D0B3-C5BD-4619-AEF3-4BF14A171CB3}" sibTransId="{B07574FB-5658-40A0-8D5B-0B2D37002C59}"/>
    <dgm:cxn modelId="{F1EF4C2B-5BE8-496F-977B-213C0DB9A0BB}" type="presOf" srcId="{829EC4BA-B2F3-485D-8BC3-0B974489BC3A}" destId="{79ACC1A3-6BE0-4F10-B005-A9244FC20331}" srcOrd="0" destOrd="1" presId="urn:microsoft.com/office/officeart/2005/8/layout/vList2"/>
    <dgm:cxn modelId="{79B6EC2D-06A5-4875-A11C-5439B1D72D12}" type="presOf" srcId="{2CB2A5FC-8882-4E53-AC7D-E8BAEB80E09A}" destId="{D4549D2B-7624-49EC-B0F0-ACF1AFF305CB}" srcOrd="0" destOrd="0" presId="urn:microsoft.com/office/officeart/2005/8/layout/vList2"/>
    <dgm:cxn modelId="{36675737-3A9A-4033-B853-3D1F8FE80525}" srcId="{2CB2A5FC-8882-4E53-AC7D-E8BAEB80E09A}" destId="{0BD427AC-6172-4DC8-BFF9-10FFD2887BE5}" srcOrd="2" destOrd="0" parTransId="{D993CF96-24E7-428A-BDDB-248F902834C2}" sibTransId="{1CE6CF3A-6C6F-4404-81C9-AC07C12DE28D}"/>
    <dgm:cxn modelId="{A8FA2D3A-2D9C-40BE-B30F-5071F37E2B39}" srcId="{52D0380B-54BB-4857-8766-41532C3A218D}" destId="{AD8F3C84-E8A2-43CD-AF31-6AA9C2005389}" srcOrd="0" destOrd="0" parTransId="{F07D39FC-1F8E-47B6-AB02-75481B41829C}" sibTransId="{04EF4278-7E83-4359-A8BC-763BBA48F5F5}"/>
    <dgm:cxn modelId="{3562AC60-BB9B-4F02-8CD8-F767506A5B97}" srcId="{52D0380B-54BB-4857-8766-41532C3A218D}" destId="{2CB2A5FC-8882-4E53-AC7D-E8BAEB80E09A}" srcOrd="1" destOrd="0" parTransId="{5FC4BA1A-AC61-43A4-AE52-4BB913559771}" sibTransId="{F7A702AF-99FE-4D52-A54C-4774842DE24D}"/>
    <dgm:cxn modelId="{60155F62-6A58-4DB1-BED8-F94E8B2F4061}" type="presOf" srcId="{52D0380B-54BB-4857-8766-41532C3A218D}" destId="{097C442B-981C-4863-9078-6755DAAE9BDA}" srcOrd="0" destOrd="0" presId="urn:microsoft.com/office/officeart/2005/8/layout/vList2"/>
    <dgm:cxn modelId="{B6401D6E-A7B5-407C-A20F-8E28747A8755}" srcId="{2CB2A5FC-8882-4E53-AC7D-E8BAEB80E09A}" destId="{1913375F-2DA6-4F3A-B293-052341B43921}" srcOrd="1" destOrd="0" parTransId="{90BD4AB4-A643-459C-8EE8-83E4AA18F1F8}" sibTransId="{8F3BBB50-486D-40B1-AD4A-A21285A9EEFA}"/>
    <dgm:cxn modelId="{A55D7A50-FCBE-42B6-A394-D0219ED8EB0C}" type="presOf" srcId="{AD8F3C84-E8A2-43CD-AF31-6AA9C2005389}" destId="{A012E0C2-BE6B-485F-BECF-A4A30A205073}" srcOrd="0" destOrd="0" presId="urn:microsoft.com/office/officeart/2005/8/layout/vList2"/>
    <dgm:cxn modelId="{3B376158-1930-436C-8754-7030AEA4EC07}" type="presOf" srcId="{0BD427AC-6172-4DC8-BFF9-10FFD2887BE5}" destId="{801CF17C-6753-481A-8856-C42616B7CA90}" srcOrd="0" destOrd="2" presId="urn:microsoft.com/office/officeart/2005/8/layout/vList2"/>
    <dgm:cxn modelId="{0FF0708B-CFA1-4F02-B76B-DE15D5B3D254}" type="presOf" srcId="{A76BE0FC-3CAB-4C53-B398-62A2BB9F364E}" destId="{801CF17C-6753-481A-8856-C42616B7CA90}" srcOrd="0" destOrd="0" presId="urn:microsoft.com/office/officeart/2005/8/layout/vList2"/>
    <dgm:cxn modelId="{8CD0F78E-98C7-4156-996A-CB27BC526955}" type="presOf" srcId="{D6413DE3-B442-4412-AFC4-8FFC9F149CB0}" destId="{79ACC1A3-6BE0-4F10-B005-A9244FC20331}" srcOrd="0" destOrd="2" presId="urn:microsoft.com/office/officeart/2005/8/layout/vList2"/>
    <dgm:cxn modelId="{3401F58F-85C2-43C5-A2AC-9EE9AA672A86}" type="presOf" srcId="{F7C8FF69-4214-478D-974D-A2DC0E3D8BC3}" destId="{79ACC1A3-6BE0-4F10-B005-A9244FC20331}" srcOrd="0" destOrd="0" presId="urn:microsoft.com/office/officeart/2005/8/layout/vList2"/>
    <dgm:cxn modelId="{752B98A6-E383-483A-8A82-57173BAF3FD3}" srcId="{AD8F3C84-E8A2-43CD-AF31-6AA9C2005389}" destId="{829EC4BA-B2F3-485D-8BC3-0B974489BC3A}" srcOrd="1" destOrd="0" parTransId="{BCFCA93A-FEC3-4D5B-A6C0-ECBCA184F6DF}" sibTransId="{49C5D2C5-97E6-492A-BEBB-FD1BA362B7AA}"/>
    <dgm:cxn modelId="{B0FEB8D5-80E3-4896-8179-130DEE2A4638}" type="presOf" srcId="{1913375F-2DA6-4F3A-B293-052341B43921}" destId="{801CF17C-6753-481A-8856-C42616B7CA90}" srcOrd="0" destOrd="1" presId="urn:microsoft.com/office/officeart/2005/8/layout/vList2"/>
    <dgm:cxn modelId="{4DA333DF-5F7E-4912-815B-980F0FE161E8}" srcId="{AD8F3C84-E8A2-43CD-AF31-6AA9C2005389}" destId="{F7C8FF69-4214-478D-974D-A2DC0E3D8BC3}" srcOrd="0" destOrd="0" parTransId="{BECC9A06-7654-43D7-BADB-3343DC4F6C87}" sibTransId="{A1B071BF-B6ED-4F38-89B7-4626856DE0DD}"/>
    <dgm:cxn modelId="{57494BE7-EE52-4EEE-9647-E9DEF1A27193}" srcId="{AD8F3C84-E8A2-43CD-AF31-6AA9C2005389}" destId="{D6413DE3-B442-4412-AFC4-8FFC9F149CB0}" srcOrd="2" destOrd="0" parTransId="{A24B791A-D4B0-4C55-99FB-C5C8C8E763BD}" sibTransId="{EBF4ACA5-E9C5-442B-BBB9-D97A385B8007}"/>
    <dgm:cxn modelId="{C6C054DD-1B52-4D2A-B272-8D40786B1641}" type="presParOf" srcId="{097C442B-981C-4863-9078-6755DAAE9BDA}" destId="{A012E0C2-BE6B-485F-BECF-A4A30A205073}" srcOrd="0" destOrd="0" presId="urn:microsoft.com/office/officeart/2005/8/layout/vList2"/>
    <dgm:cxn modelId="{7074228D-3A08-49BC-AE81-DE48A6093743}" type="presParOf" srcId="{097C442B-981C-4863-9078-6755DAAE9BDA}" destId="{79ACC1A3-6BE0-4F10-B005-A9244FC20331}" srcOrd="1" destOrd="0" presId="urn:microsoft.com/office/officeart/2005/8/layout/vList2"/>
    <dgm:cxn modelId="{94911C35-72A4-45FC-BC93-9F9DD55422BA}" type="presParOf" srcId="{097C442B-981C-4863-9078-6755DAAE9BDA}" destId="{D4549D2B-7624-49EC-B0F0-ACF1AFF305CB}" srcOrd="2" destOrd="0" presId="urn:microsoft.com/office/officeart/2005/8/layout/vList2"/>
    <dgm:cxn modelId="{338CAA30-97E2-4300-BB1C-5B86D03A10B7}" type="presParOf" srcId="{097C442B-981C-4863-9078-6755DAAE9BDA}" destId="{801CF17C-6753-481A-8856-C42616B7CA9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65832-04A9-4795-ADBE-F8F1A7A40163}">
      <dsp:nvSpPr>
        <dsp:cNvPr id="0" name=""/>
        <dsp:cNvSpPr/>
      </dsp:nvSpPr>
      <dsp:spPr>
        <a:xfrm>
          <a:off x="280867" y="652153"/>
          <a:ext cx="874968" cy="8749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6793E-472F-416A-B2D5-1D2100054385}">
      <dsp:nvSpPr>
        <dsp:cNvPr id="0" name=""/>
        <dsp:cNvSpPr/>
      </dsp:nvSpPr>
      <dsp:spPr>
        <a:xfrm>
          <a:off x="467335" y="838621"/>
          <a:ext cx="502031" cy="50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A4EDAB-A303-4E3F-8A26-916A3F11C2B8}">
      <dsp:nvSpPr>
        <dsp:cNvPr id="0" name=""/>
        <dsp:cNvSpPr/>
      </dsp:nvSpPr>
      <dsp:spPr>
        <a:xfrm>
          <a:off x="1164" y="1799653"/>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Inclusion Access &amp; Success Committee</a:t>
          </a:r>
        </a:p>
      </dsp:txBody>
      <dsp:txXfrm>
        <a:off x="1164" y="1799653"/>
        <a:ext cx="1434374" cy="573750"/>
      </dsp:txXfrm>
    </dsp:sp>
    <dsp:sp modelId="{2C3C6786-D7B3-48C4-B801-E33A6671AFA4}">
      <dsp:nvSpPr>
        <dsp:cNvPr id="0" name=""/>
        <dsp:cNvSpPr/>
      </dsp:nvSpPr>
      <dsp:spPr>
        <a:xfrm>
          <a:off x="1966257" y="652153"/>
          <a:ext cx="874968" cy="8749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FAA33-83F9-486C-9070-4CE5FA9B634A}">
      <dsp:nvSpPr>
        <dsp:cNvPr id="0" name=""/>
        <dsp:cNvSpPr/>
      </dsp:nvSpPr>
      <dsp:spPr>
        <a:xfrm>
          <a:off x="2152726" y="838621"/>
          <a:ext cx="502031" cy="50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07C209-4B48-4601-B6AC-E0A4FAF1A567}">
      <dsp:nvSpPr>
        <dsp:cNvPr id="0" name=""/>
        <dsp:cNvSpPr/>
      </dsp:nvSpPr>
      <dsp:spPr>
        <a:xfrm>
          <a:off x="1686554" y="1799653"/>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December 2019</a:t>
          </a:r>
        </a:p>
      </dsp:txBody>
      <dsp:txXfrm>
        <a:off x="1686554" y="1799653"/>
        <a:ext cx="1434374" cy="573750"/>
      </dsp:txXfrm>
    </dsp:sp>
    <dsp:sp modelId="{BFD48A3A-AA8F-4343-A271-AE68B6C09FE5}">
      <dsp:nvSpPr>
        <dsp:cNvPr id="0" name=""/>
        <dsp:cNvSpPr/>
      </dsp:nvSpPr>
      <dsp:spPr>
        <a:xfrm>
          <a:off x="3651648" y="652153"/>
          <a:ext cx="874968" cy="8749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CE3CE-87AE-465C-A25A-FAD54F9C4567}">
      <dsp:nvSpPr>
        <dsp:cNvPr id="0" name=""/>
        <dsp:cNvSpPr/>
      </dsp:nvSpPr>
      <dsp:spPr>
        <a:xfrm>
          <a:off x="3838117" y="838621"/>
          <a:ext cx="502031" cy="50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DC9A59-E59D-4ED6-A2C7-55A3FF3891FD}">
      <dsp:nvSpPr>
        <dsp:cNvPr id="0" name=""/>
        <dsp:cNvSpPr/>
      </dsp:nvSpPr>
      <dsp:spPr>
        <a:xfrm>
          <a:off x="3371945" y="1799653"/>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Indianapolis, Indiana</a:t>
          </a:r>
        </a:p>
      </dsp:txBody>
      <dsp:txXfrm>
        <a:off x="3371945" y="1799653"/>
        <a:ext cx="1434374" cy="573750"/>
      </dsp:txXfrm>
    </dsp:sp>
    <dsp:sp modelId="{69EBF594-F704-4E63-9D87-D97A338D59B9}">
      <dsp:nvSpPr>
        <dsp:cNvPr id="0" name=""/>
        <dsp:cNvSpPr/>
      </dsp:nvSpPr>
      <dsp:spPr>
        <a:xfrm>
          <a:off x="5337039" y="652153"/>
          <a:ext cx="874968" cy="8749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55D9A-5395-47D9-905E-B108306B2046}">
      <dsp:nvSpPr>
        <dsp:cNvPr id="0" name=""/>
        <dsp:cNvSpPr/>
      </dsp:nvSpPr>
      <dsp:spPr>
        <a:xfrm>
          <a:off x="5523507" y="838621"/>
          <a:ext cx="502031" cy="502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F52584-72CC-4A83-B7D7-9475DED0A9D7}">
      <dsp:nvSpPr>
        <dsp:cNvPr id="0" name=""/>
        <dsp:cNvSpPr/>
      </dsp:nvSpPr>
      <dsp:spPr>
        <a:xfrm>
          <a:off x="5057335" y="1799653"/>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Student Speakers</a:t>
          </a:r>
        </a:p>
      </dsp:txBody>
      <dsp:txXfrm>
        <a:off x="5057335" y="1799653"/>
        <a:ext cx="1434374" cy="573750"/>
      </dsp:txXfrm>
    </dsp:sp>
    <dsp:sp modelId="{5459D3F6-E438-4035-A99C-755BB8768EB4}">
      <dsp:nvSpPr>
        <dsp:cNvPr id="0" name=""/>
        <dsp:cNvSpPr/>
      </dsp:nvSpPr>
      <dsp:spPr>
        <a:xfrm>
          <a:off x="280867" y="2731996"/>
          <a:ext cx="874968" cy="87496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BF778-602F-450E-8995-347208A42F9A}">
      <dsp:nvSpPr>
        <dsp:cNvPr id="0" name=""/>
        <dsp:cNvSpPr/>
      </dsp:nvSpPr>
      <dsp:spPr>
        <a:xfrm>
          <a:off x="467335" y="2918465"/>
          <a:ext cx="502031" cy="502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AD9F88-4F75-47BF-BA02-C2BF04825AE7}">
      <dsp:nvSpPr>
        <dsp:cNvPr id="0" name=""/>
        <dsp:cNvSpPr/>
      </dsp:nvSpPr>
      <dsp:spPr>
        <a:xfrm>
          <a:off x="1164" y="387949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Documentary on Homeless Youth</a:t>
          </a:r>
        </a:p>
      </dsp:txBody>
      <dsp:txXfrm>
        <a:off x="1164" y="3879496"/>
        <a:ext cx="1434374" cy="573750"/>
      </dsp:txXfrm>
    </dsp:sp>
    <dsp:sp modelId="{8B9DD343-81C7-43B3-B6AC-91C7DB5CF3C4}">
      <dsp:nvSpPr>
        <dsp:cNvPr id="0" name=""/>
        <dsp:cNvSpPr/>
      </dsp:nvSpPr>
      <dsp:spPr>
        <a:xfrm>
          <a:off x="1966257" y="2731996"/>
          <a:ext cx="874968" cy="8749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CE72B-93F4-4BBB-8E59-90D28AB12489}">
      <dsp:nvSpPr>
        <dsp:cNvPr id="0" name=""/>
        <dsp:cNvSpPr/>
      </dsp:nvSpPr>
      <dsp:spPr>
        <a:xfrm>
          <a:off x="2152726" y="2918465"/>
          <a:ext cx="502031" cy="5020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D2E960-7AB7-49C6-84DD-93EB2F9B97AB}">
      <dsp:nvSpPr>
        <dsp:cNvPr id="0" name=""/>
        <dsp:cNvSpPr/>
      </dsp:nvSpPr>
      <dsp:spPr>
        <a:xfrm>
          <a:off x="1686554" y="387949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Showcase Postsecondary Institutions work with homeless youth</a:t>
          </a:r>
        </a:p>
      </dsp:txBody>
      <dsp:txXfrm>
        <a:off x="1686554" y="3879496"/>
        <a:ext cx="1434374" cy="573750"/>
      </dsp:txXfrm>
    </dsp:sp>
    <dsp:sp modelId="{3B85C08F-E9C4-4CDE-A219-F810C291AA05}">
      <dsp:nvSpPr>
        <dsp:cNvPr id="0" name=""/>
        <dsp:cNvSpPr/>
      </dsp:nvSpPr>
      <dsp:spPr>
        <a:xfrm>
          <a:off x="3651648" y="2731996"/>
          <a:ext cx="874968" cy="8749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45792-9715-4A78-AD56-8D05FAF72A64}">
      <dsp:nvSpPr>
        <dsp:cNvPr id="0" name=""/>
        <dsp:cNvSpPr/>
      </dsp:nvSpPr>
      <dsp:spPr>
        <a:xfrm>
          <a:off x="3838117" y="2918465"/>
          <a:ext cx="502031" cy="50203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C528F7-6408-4781-86DD-FDE6744BA41E}">
      <dsp:nvSpPr>
        <dsp:cNvPr id="0" name=""/>
        <dsp:cNvSpPr/>
      </dsp:nvSpPr>
      <dsp:spPr>
        <a:xfrm>
          <a:off x="3371945" y="387949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Single Point of Contact Toolkit</a:t>
          </a:r>
        </a:p>
      </dsp:txBody>
      <dsp:txXfrm>
        <a:off x="3371945" y="3879496"/>
        <a:ext cx="1434374" cy="573750"/>
      </dsp:txXfrm>
    </dsp:sp>
    <dsp:sp modelId="{97477B5F-209E-439B-8393-E6ACB53B5980}">
      <dsp:nvSpPr>
        <dsp:cNvPr id="0" name=""/>
        <dsp:cNvSpPr/>
      </dsp:nvSpPr>
      <dsp:spPr>
        <a:xfrm>
          <a:off x="5337039" y="2731996"/>
          <a:ext cx="874968" cy="8749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66AE43-3942-48AD-AA8C-00FBEB031313}">
      <dsp:nvSpPr>
        <dsp:cNvPr id="0" name=""/>
        <dsp:cNvSpPr/>
      </dsp:nvSpPr>
      <dsp:spPr>
        <a:xfrm>
          <a:off x="5523507" y="2918465"/>
          <a:ext cx="502031" cy="50203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C854EA-5AB3-40A0-A2B0-2FC5E9BC1ED7}">
      <dsp:nvSpPr>
        <dsp:cNvPr id="0" name=""/>
        <dsp:cNvSpPr/>
      </dsp:nvSpPr>
      <dsp:spPr>
        <a:xfrm>
          <a:off x="5057335" y="387949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…and much more!!!!</a:t>
          </a:r>
        </a:p>
      </dsp:txBody>
      <dsp:txXfrm>
        <a:off x="5057335" y="3879496"/>
        <a:ext cx="1434374" cy="573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20259-CF8B-4C70-997F-FAEFB5903CE2}">
      <dsp:nvSpPr>
        <dsp:cNvPr id="0" name=""/>
        <dsp:cNvSpPr/>
      </dsp:nvSpPr>
      <dsp:spPr>
        <a:xfrm>
          <a:off x="723478" y="2001"/>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Identify homeless youth</a:t>
          </a:r>
        </a:p>
      </dsp:txBody>
      <dsp:txXfrm>
        <a:off x="723478" y="2001"/>
        <a:ext cx="2281143" cy="1368686"/>
      </dsp:txXfrm>
    </dsp:sp>
    <dsp:sp modelId="{A776C05D-C1F4-421B-84D3-788F60E888B4}">
      <dsp:nvSpPr>
        <dsp:cNvPr id="0" name=""/>
        <dsp:cNvSpPr/>
      </dsp:nvSpPr>
      <dsp:spPr>
        <a:xfrm>
          <a:off x="3232736" y="2001"/>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Enroll immediately with full and equal opportunity to succeed</a:t>
          </a:r>
        </a:p>
      </dsp:txBody>
      <dsp:txXfrm>
        <a:off x="3232736" y="2001"/>
        <a:ext cx="2281143" cy="1368686"/>
      </dsp:txXfrm>
    </dsp:sp>
    <dsp:sp modelId="{109A6F33-F16A-4E9C-885C-DDE78C3A4477}">
      <dsp:nvSpPr>
        <dsp:cNvPr id="0" name=""/>
        <dsp:cNvSpPr/>
      </dsp:nvSpPr>
      <dsp:spPr>
        <a:xfrm>
          <a:off x="723478" y="15988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Access to free lunch/text books, transportation, referrals to health care, dental care, mental health, food assistance</a:t>
          </a:r>
        </a:p>
      </dsp:txBody>
      <dsp:txXfrm>
        <a:off x="723478" y="1598802"/>
        <a:ext cx="2281143" cy="1368686"/>
      </dsp:txXfrm>
    </dsp:sp>
    <dsp:sp modelId="{A413B511-CDDA-4862-BF96-F68B91D98183}">
      <dsp:nvSpPr>
        <dsp:cNvPr id="0" name=""/>
        <dsp:cNvSpPr/>
      </dsp:nvSpPr>
      <dsp:spPr>
        <a:xfrm>
          <a:off x="3232736" y="15988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Informed of their rights under McKinney Vento</a:t>
          </a:r>
        </a:p>
      </dsp:txBody>
      <dsp:txXfrm>
        <a:off x="3232736" y="1598802"/>
        <a:ext cx="2281143" cy="1368686"/>
      </dsp:txXfrm>
    </dsp:sp>
    <dsp:sp modelId="{7B31DB32-2748-48A5-B4B8-21516477B8FD}">
      <dsp:nvSpPr>
        <dsp:cNvPr id="0" name=""/>
        <dsp:cNvSpPr/>
      </dsp:nvSpPr>
      <dsp:spPr>
        <a:xfrm>
          <a:off x="723478" y="31956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Assist seniors with postsecondary (college, trade, career)</a:t>
          </a:r>
        </a:p>
      </dsp:txBody>
      <dsp:txXfrm>
        <a:off x="723478" y="3195602"/>
        <a:ext cx="2281143" cy="1368686"/>
      </dsp:txXfrm>
    </dsp:sp>
    <dsp:sp modelId="{A55B1E7C-F1EF-4769-B81B-B6B9E2E644DB}">
      <dsp:nvSpPr>
        <dsp:cNvPr id="0" name=""/>
        <dsp:cNvSpPr/>
      </dsp:nvSpPr>
      <dsp:spPr>
        <a:xfrm>
          <a:off x="3232736" y="31956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Support and advocate </a:t>
          </a:r>
        </a:p>
      </dsp:txBody>
      <dsp:txXfrm>
        <a:off x="3232736" y="3195602"/>
        <a:ext cx="2281143" cy="1368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0B4C0-639B-4414-AB9E-23B9BFF215BF}">
      <dsp:nvSpPr>
        <dsp:cNvPr id="0" name=""/>
        <dsp:cNvSpPr/>
      </dsp:nvSpPr>
      <dsp:spPr>
        <a:xfrm>
          <a:off x="234749" y="481268"/>
          <a:ext cx="803835" cy="80383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F41AB-A070-427C-85BE-F245024F392D}">
      <dsp:nvSpPr>
        <dsp:cNvPr id="0" name=""/>
        <dsp:cNvSpPr/>
      </dsp:nvSpPr>
      <dsp:spPr>
        <a:xfrm>
          <a:off x="403554" y="650074"/>
          <a:ext cx="466224" cy="466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8E4D78-B62A-451E-9719-60493DF9096C}">
      <dsp:nvSpPr>
        <dsp:cNvPr id="0" name=""/>
        <dsp:cNvSpPr/>
      </dsp:nvSpPr>
      <dsp:spPr>
        <a:xfrm>
          <a:off x="1210835" y="481268"/>
          <a:ext cx="1894755" cy="803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Student is on their own- at greatest risk </a:t>
          </a:r>
        </a:p>
      </dsp:txBody>
      <dsp:txXfrm>
        <a:off x="1210835" y="481268"/>
        <a:ext cx="1894755" cy="803835"/>
      </dsp:txXfrm>
    </dsp:sp>
    <dsp:sp modelId="{E77AC79F-E8F4-4D1E-A91C-8DCCB8B1EDB2}">
      <dsp:nvSpPr>
        <dsp:cNvPr id="0" name=""/>
        <dsp:cNvSpPr/>
      </dsp:nvSpPr>
      <dsp:spPr>
        <a:xfrm>
          <a:off x="3435738" y="481268"/>
          <a:ext cx="803835" cy="80383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157FF-D28A-434F-ACB1-7BD969D51658}">
      <dsp:nvSpPr>
        <dsp:cNvPr id="0" name=""/>
        <dsp:cNvSpPr/>
      </dsp:nvSpPr>
      <dsp:spPr>
        <a:xfrm>
          <a:off x="3604543" y="650074"/>
          <a:ext cx="466224" cy="4662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DA33C3-65F7-4D02-95E9-8986CEE9F3EB}">
      <dsp:nvSpPr>
        <dsp:cNvPr id="0" name=""/>
        <dsp:cNvSpPr/>
      </dsp:nvSpPr>
      <dsp:spPr>
        <a:xfrm>
          <a:off x="4411824" y="481268"/>
          <a:ext cx="1894755" cy="803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FAFSA- need help navigating and completing correctly</a:t>
          </a:r>
        </a:p>
      </dsp:txBody>
      <dsp:txXfrm>
        <a:off x="4411824" y="481268"/>
        <a:ext cx="1894755" cy="803835"/>
      </dsp:txXfrm>
    </dsp:sp>
    <dsp:sp modelId="{C5D8D754-211D-4FC9-8614-306090F5D073}">
      <dsp:nvSpPr>
        <dsp:cNvPr id="0" name=""/>
        <dsp:cNvSpPr/>
      </dsp:nvSpPr>
      <dsp:spPr>
        <a:xfrm>
          <a:off x="6636727" y="481268"/>
          <a:ext cx="803835" cy="80383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076E6-2E26-40B6-B59C-C22B3320A294}">
      <dsp:nvSpPr>
        <dsp:cNvPr id="0" name=""/>
        <dsp:cNvSpPr/>
      </dsp:nvSpPr>
      <dsp:spPr>
        <a:xfrm>
          <a:off x="6805533" y="650074"/>
          <a:ext cx="466224" cy="4662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FA8D62-7642-4084-8700-76B124C260B0}">
      <dsp:nvSpPr>
        <dsp:cNvPr id="0" name=""/>
        <dsp:cNvSpPr/>
      </dsp:nvSpPr>
      <dsp:spPr>
        <a:xfrm>
          <a:off x="7612813" y="481268"/>
          <a:ext cx="1894755" cy="803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Who can make a determination of unaccompanied status?</a:t>
          </a:r>
        </a:p>
      </dsp:txBody>
      <dsp:txXfrm>
        <a:off x="7612813" y="481268"/>
        <a:ext cx="1894755" cy="803835"/>
      </dsp:txXfrm>
    </dsp:sp>
    <dsp:sp modelId="{C11F5F2A-FD11-4837-A395-3104C8B92178}">
      <dsp:nvSpPr>
        <dsp:cNvPr id="0" name=""/>
        <dsp:cNvSpPr/>
      </dsp:nvSpPr>
      <dsp:spPr>
        <a:xfrm>
          <a:off x="234749" y="1811533"/>
          <a:ext cx="803835" cy="80383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AED3F-B2EC-4E58-8D65-FBB3929642B5}">
      <dsp:nvSpPr>
        <dsp:cNvPr id="0" name=""/>
        <dsp:cNvSpPr/>
      </dsp:nvSpPr>
      <dsp:spPr>
        <a:xfrm>
          <a:off x="403554" y="1980338"/>
          <a:ext cx="466224" cy="4662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1FB2BD-3224-47C9-BAE0-1BA2A4280C63}">
      <dsp:nvSpPr>
        <dsp:cNvPr id="0" name=""/>
        <dsp:cNvSpPr/>
      </dsp:nvSpPr>
      <dsp:spPr>
        <a:xfrm>
          <a:off x="1210835" y="1811533"/>
          <a:ext cx="1894755" cy="803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Needed support around campus</a:t>
          </a:r>
        </a:p>
      </dsp:txBody>
      <dsp:txXfrm>
        <a:off x="1210835" y="1811533"/>
        <a:ext cx="1894755" cy="803835"/>
      </dsp:txXfrm>
    </dsp:sp>
    <dsp:sp modelId="{62C2E938-8B16-41A8-AEB8-E9A174963652}">
      <dsp:nvSpPr>
        <dsp:cNvPr id="0" name=""/>
        <dsp:cNvSpPr/>
      </dsp:nvSpPr>
      <dsp:spPr>
        <a:xfrm>
          <a:off x="3435738" y="1811533"/>
          <a:ext cx="803835" cy="80383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C0731-13B8-49B1-9A8B-7227E352341A}">
      <dsp:nvSpPr>
        <dsp:cNvPr id="0" name=""/>
        <dsp:cNvSpPr/>
      </dsp:nvSpPr>
      <dsp:spPr>
        <a:xfrm>
          <a:off x="3604543" y="1980338"/>
          <a:ext cx="466224" cy="4662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03C8AD-66C1-439B-BBCD-C771E7AEE9B4}">
      <dsp:nvSpPr>
        <dsp:cNvPr id="0" name=""/>
        <dsp:cNvSpPr/>
      </dsp:nvSpPr>
      <dsp:spPr>
        <a:xfrm>
          <a:off x="4411824" y="1811533"/>
          <a:ext cx="1894755" cy="803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Risk for these students</a:t>
          </a:r>
        </a:p>
      </dsp:txBody>
      <dsp:txXfrm>
        <a:off x="4411824" y="1811533"/>
        <a:ext cx="1894755" cy="803835"/>
      </dsp:txXfrm>
    </dsp:sp>
    <dsp:sp modelId="{401A88E2-413B-4970-9A11-4416530CE451}">
      <dsp:nvSpPr>
        <dsp:cNvPr id="0" name=""/>
        <dsp:cNvSpPr/>
      </dsp:nvSpPr>
      <dsp:spPr>
        <a:xfrm>
          <a:off x="6636727" y="1811533"/>
          <a:ext cx="803835" cy="80383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23C2C-96F3-42FD-9592-F36D5DB6DDC2}">
      <dsp:nvSpPr>
        <dsp:cNvPr id="0" name=""/>
        <dsp:cNvSpPr/>
      </dsp:nvSpPr>
      <dsp:spPr>
        <a:xfrm>
          <a:off x="6805533" y="1980338"/>
          <a:ext cx="466224" cy="4662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A43C99-F6B8-4508-BE0D-8FB4D359EBA0}">
      <dsp:nvSpPr>
        <dsp:cNvPr id="0" name=""/>
        <dsp:cNvSpPr/>
      </dsp:nvSpPr>
      <dsp:spPr>
        <a:xfrm>
          <a:off x="7612813" y="1811533"/>
          <a:ext cx="1894755" cy="803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Why education is important</a:t>
          </a:r>
        </a:p>
      </dsp:txBody>
      <dsp:txXfrm>
        <a:off x="7612813" y="1811533"/>
        <a:ext cx="1894755" cy="803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10B9A-C2FD-4127-ADBF-CFA744A77F3A}">
      <dsp:nvSpPr>
        <dsp:cNvPr id="0" name=""/>
        <dsp:cNvSpPr/>
      </dsp:nvSpPr>
      <dsp:spPr>
        <a:xfrm>
          <a:off x="2854" y="76505"/>
          <a:ext cx="2264328" cy="1358596"/>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Colleges understanding definition of homelessness</a:t>
          </a:r>
        </a:p>
      </dsp:txBody>
      <dsp:txXfrm>
        <a:off x="2854" y="76505"/>
        <a:ext cx="2264328" cy="1358596"/>
      </dsp:txXfrm>
    </dsp:sp>
    <dsp:sp modelId="{0102C797-8D40-4098-A531-1E72D320A775}">
      <dsp:nvSpPr>
        <dsp:cNvPr id="0" name=""/>
        <dsp:cNvSpPr/>
      </dsp:nvSpPr>
      <dsp:spPr>
        <a:xfrm>
          <a:off x="2493615" y="76505"/>
          <a:ext cx="2264328" cy="1358596"/>
        </a:xfrm>
        <a:prstGeom prst="rect">
          <a:avLst/>
        </a:prstGeom>
        <a:solidFill>
          <a:schemeClr val="accent5">
            <a:hueOff val="-619270"/>
            <a:satOff val="610"/>
            <a:lumOff val="1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Verification on school letterhead</a:t>
          </a:r>
        </a:p>
      </dsp:txBody>
      <dsp:txXfrm>
        <a:off x="2493615" y="76505"/>
        <a:ext cx="2264328" cy="1358596"/>
      </dsp:txXfrm>
    </dsp:sp>
    <dsp:sp modelId="{B292E624-25E8-4368-BC5E-F5A0ED8B631F}">
      <dsp:nvSpPr>
        <dsp:cNvPr id="0" name=""/>
        <dsp:cNvSpPr/>
      </dsp:nvSpPr>
      <dsp:spPr>
        <a:xfrm>
          <a:off x="4984375" y="76505"/>
          <a:ext cx="2264328" cy="1358596"/>
        </a:xfrm>
        <a:prstGeom prst="rect">
          <a:avLst/>
        </a:prstGeom>
        <a:solidFill>
          <a:schemeClr val="accent5">
            <a:hueOff val="-1238541"/>
            <a:satOff val="1219"/>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Navigating college campus</a:t>
          </a:r>
        </a:p>
      </dsp:txBody>
      <dsp:txXfrm>
        <a:off x="4984375" y="76505"/>
        <a:ext cx="2264328" cy="1358596"/>
      </dsp:txXfrm>
    </dsp:sp>
    <dsp:sp modelId="{2656044F-CF0C-4E28-8592-7E838326563A}">
      <dsp:nvSpPr>
        <dsp:cNvPr id="0" name=""/>
        <dsp:cNvSpPr/>
      </dsp:nvSpPr>
      <dsp:spPr>
        <a:xfrm>
          <a:off x="7475136" y="76505"/>
          <a:ext cx="2264328" cy="1358596"/>
        </a:xfrm>
        <a:prstGeom prst="rect">
          <a:avLst/>
        </a:prstGeom>
        <a:solidFill>
          <a:schemeClr val="accent5">
            <a:hueOff val="-1857811"/>
            <a:satOff val="1829"/>
            <a:lumOff val="41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Finding supports on college campus</a:t>
          </a:r>
        </a:p>
      </dsp:txBody>
      <dsp:txXfrm>
        <a:off x="7475136" y="76505"/>
        <a:ext cx="2264328" cy="1358596"/>
      </dsp:txXfrm>
    </dsp:sp>
    <dsp:sp modelId="{39F58481-F6DD-4567-87B6-4942D3678159}">
      <dsp:nvSpPr>
        <dsp:cNvPr id="0" name=""/>
        <dsp:cNvSpPr/>
      </dsp:nvSpPr>
      <dsp:spPr>
        <a:xfrm>
          <a:off x="1248234" y="1661535"/>
          <a:ext cx="2264328" cy="1358596"/>
        </a:xfrm>
        <a:prstGeom prst="rect">
          <a:avLst/>
        </a:prstGeom>
        <a:solidFill>
          <a:schemeClr val="accent5">
            <a:hueOff val="-2477081"/>
            <a:satOff val="2439"/>
            <a:lumOff val="54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to get support with FAFSA sophomore year</a:t>
          </a:r>
        </a:p>
      </dsp:txBody>
      <dsp:txXfrm>
        <a:off x="1248234" y="1661535"/>
        <a:ext cx="2264328" cy="1358596"/>
      </dsp:txXfrm>
    </dsp:sp>
    <dsp:sp modelId="{E6219112-F10A-482A-A8F0-FEC730B436C5}">
      <dsp:nvSpPr>
        <dsp:cNvPr id="0" name=""/>
        <dsp:cNvSpPr/>
      </dsp:nvSpPr>
      <dsp:spPr>
        <a:xfrm>
          <a:off x="3738995" y="1661535"/>
          <a:ext cx="2264328" cy="1358596"/>
        </a:xfrm>
        <a:prstGeom prst="rect">
          <a:avLst/>
        </a:prstGeom>
        <a:solidFill>
          <a:schemeClr val="accent5">
            <a:hueOff val="-3096351"/>
            <a:satOff val="3048"/>
            <a:lumOff val="6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Housing challenges</a:t>
          </a:r>
        </a:p>
      </dsp:txBody>
      <dsp:txXfrm>
        <a:off x="3738995" y="1661535"/>
        <a:ext cx="2264328" cy="1358596"/>
      </dsp:txXfrm>
    </dsp:sp>
    <dsp:sp modelId="{B19C35B9-EB70-4908-A950-95EA64724D5A}">
      <dsp:nvSpPr>
        <dsp:cNvPr id="0" name=""/>
        <dsp:cNvSpPr/>
      </dsp:nvSpPr>
      <dsp:spPr>
        <a:xfrm>
          <a:off x="6229756" y="1661535"/>
          <a:ext cx="2264328" cy="1358596"/>
        </a:xfrm>
        <a:prstGeom prst="rect">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Building trust with homeless students</a:t>
          </a:r>
        </a:p>
      </dsp:txBody>
      <dsp:txXfrm>
        <a:off x="6229756" y="1661535"/>
        <a:ext cx="2264328" cy="13585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3D7AE-7138-4E52-8279-F7C500E318A7}">
      <dsp:nvSpPr>
        <dsp:cNvPr id="0" name=""/>
        <dsp:cNvSpPr/>
      </dsp:nvSpPr>
      <dsp:spPr>
        <a:xfrm>
          <a:off x="0" y="61927"/>
          <a:ext cx="6492875" cy="170469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Students should be prepared to provide documentation of homeless designation from:</a:t>
          </a:r>
        </a:p>
      </dsp:txBody>
      <dsp:txXfrm>
        <a:off x="83216" y="145143"/>
        <a:ext cx="6326443" cy="1538258"/>
      </dsp:txXfrm>
    </dsp:sp>
    <dsp:sp modelId="{135ACC6B-794E-4C74-A435-BF4C09B397BA}">
      <dsp:nvSpPr>
        <dsp:cNvPr id="0" name=""/>
        <dsp:cNvSpPr/>
      </dsp:nvSpPr>
      <dsp:spPr>
        <a:xfrm>
          <a:off x="0" y="1766617"/>
          <a:ext cx="6492875"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High School Liaison (McKinney Vento)</a:t>
          </a:r>
        </a:p>
        <a:p>
          <a:pPr marL="228600" lvl="1" indent="-228600" algn="l" defTabSz="1066800">
            <a:lnSpc>
              <a:spcPct val="90000"/>
            </a:lnSpc>
            <a:spcBef>
              <a:spcPct val="0"/>
            </a:spcBef>
            <a:spcAft>
              <a:spcPct val="20000"/>
            </a:spcAft>
            <a:buChar char="•"/>
          </a:pPr>
          <a:r>
            <a:rPr lang="en-US" sz="2400" kern="1200" dirty="0"/>
            <a:t>Director of Emergency Shelter or HUD </a:t>
          </a:r>
        </a:p>
        <a:p>
          <a:pPr marL="228600" lvl="1" indent="-228600" algn="l" defTabSz="1066800">
            <a:lnSpc>
              <a:spcPct val="90000"/>
            </a:lnSpc>
            <a:spcBef>
              <a:spcPct val="0"/>
            </a:spcBef>
            <a:spcAft>
              <a:spcPct val="20000"/>
            </a:spcAft>
            <a:buChar char="•"/>
          </a:pPr>
          <a:r>
            <a:rPr lang="en-US" sz="2400" kern="1200" dirty="0"/>
            <a:t>Director of runaway, homeless basic youth center or transitional housing program</a:t>
          </a:r>
        </a:p>
      </dsp:txBody>
      <dsp:txXfrm>
        <a:off x="0" y="1766617"/>
        <a:ext cx="6492875" cy="1572165"/>
      </dsp:txXfrm>
    </dsp:sp>
    <dsp:sp modelId="{8393E79E-CA97-4DB5-A949-96BAAC37AD56}">
      <dsp:nvSpPr>
        <dsp:cNvPr id="0" name=""/>
        <dsp:cNvSpPr/>
      </dsp:nvSpPr>
      <dsp:spPr>
        <a:xfrm>
          <a:off x="0" y="3338782"/>
          <a:ext cx="6492875" cy="1704690"/>
        </a:xfrm>
        <a:prstGeom prst="roundRect">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Document their situation with their College Financial Aid Administrator if self reporting.</a:t>
          </a:r>
        </a:p>
      </dsp:txBody>
      <dsp:txXfrm>
        <a:off x="83216" y="3421998"/>
        <a:ext cx="6326443" cy="15382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2E0C2-BE6B-485F-BECF-A4A30A205073}">
      <dsp:nvSpPr>
        <dsp:cNvPr id="0" name=""/>
        <dsp:cNvSpPr/>
      </dsp:nvSpPr>
      <dsp:spPr>
        <a:xfrm>
          <a:off x="0" y="235087"/>
          <a:ext cx="6492875" cy="107406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If documented appropriately then an Independent Student possibly eligible for:</a:t>
          </a:r>
        </a:p>
      </dsp:txBody>
      <dsp:txXfrm>
        <a:off x="52431" y="287518"/>
        <a:ext cx="6388013" cy="969198"/>
      </dsp:txXfrm>
    </dsp:sp>
    <dsp:sp modelId="{79ACC1A3-6BE0-4F10-B005-A9244FC20331}">
      <dsp:nvSpPr>
        <dsp:cNvPr id="0" name=""/>
        <dsp:cNvSpPr/>
      </dsp:nvSpPr>
      <dsp:spPr>
        <a:xfrm>
          <a:off x="0" y="1309147"/>
          <a:ext cx="6492875"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Federal grants &amp; loans</a:t>
          </a:r>
        </a:p>
        <a:p>
          <a:pPr marL="228600" lvl="1" indent="-228600" algn="l" defTabSz="933450">
            <a:lnSpc>
              <a:spcPct val="90000"/>
            </a:lnSpc>
            <a:spcBef>
              <a:spcPct val="0"/>
            </a:spcBef>
            <a:spcAft>
              <a:spcPct val="20000"/>
            </a:spcAft>
            <a:buChar char="•"/>
          </a:pPr>
          <a:r>
            <a:rPr lang="en-US" sz="2100" kern="1200" dirty="0"/>
            <a:t>State grants</a:t>
          </a:r>
        </a:p>
        <a:p>
          <a:pPr marL="228600" lvl="1" indent="-228600" algn="l" defTabSz="933450">
            <a:lnSpc>
              <a:spcPct val="90000"/>
            </a:lnSpc>
            <a:spcBef>
              <a:spcPct val="0"/>
            </a:spcBef>
            <a:spcAft>
              <a:spcPct val="20000"/>
            </a:spcAft>
            <a:buChar char="•"/>
          </a:pPr>
          <a:r>
            <a:rPr lang="en-US" sz="2100" kern="1200" dirty="0"/>
            <a:t>Institutional grants &amp; scholarships</a:t>
          </a:r>
        </a:p>
      </dsp:txBody>
      <dsp:txXfrm>
        <a:off x="0" y="1309147"/>
        <a:ext cx="6492875" cy="1089854"/>
      </dsp:txXfrm>
    </dsp:sp>
    <dsp:sp modelId="{D4549D2B-7624-49EC-B0F0-ACF1AFF305CB}">
      <dsp:nvSpPr>
        <dsp:cNvPr id="0" name=""/>
        <dsp:cNvSpPr/>
      </dsp:nvSpPr>
      <dsp:spPr>
        <a:xfrm>
          <a:off x="0" y="2399002"/>
          <a:ext cx="6492875" cy="1074060"/>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If can’t document and can’t provide parent information, student only eligible for:</a:t>
          </a:r>
        </a:p>
      </dsp:txBody>
      <dsp:txXfrm>
        <a:off x="52431" y="2451433"/>
        <a:ext cx="6388013" cy="969198"/>
      </dsp:txXfrm>
    </dsp:sp>
    <dsp:sp modelId="{801CF17C-6753-481A-8856-C42616B7CA90}">
      <dsp:nvSpPr>
        <dsp:cNvPr id="0" name=""/>
        <dsp:cNvSpPr/>
      </dsp:nvSpPr>
      <dsp:spPr>
        <a:xfrm>
          <a:off x="0" y="3473062"/>
          <a:ext cx="6492875"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$5,500 of Unsubsidized Federal Direct Loan as a freshman.</a:t>
          </a:r>
        </a:p>
        <a:p>
          <a:pPr marL="228600" lvl="1" indent="-228600" algn="l" defTabSz="933450">
            <a:lnSpc>
              <a:spcPct val="90000"/>
            </a:lnSpc>
            <a:spcBef>
              <a:spcPct val="0"/>
            </a:spcBef>
            <a:spcAft>
              <a:spcPct val="20000"/>
            </a:spcAft>
            <a:buChar char="•"/>
          </a:pPr>
          <a:r>
            <a:rPr lang="en-US" sz="2100" kern="1200" dirty="0"/>
            <a:t>No other federal or state aid</a:t>
          </a:r>
        </a:p>
        <a:p>
          <a:pPr marL="228600" lvl="1" indent="-228600" algn="l" defTabSz="933450">
            <a:lnSpc>
              <a:spcPct val="90000"/>
            </a:lnSpc>
            <a:spcBef>
              <a:spcPct val="0"/>
            </a:spcBef>
            <a:spcAft>
              <a:spcPct val="20000"/>
            </a:spcAft>
            <a:buChar char="•"/>
          </a:pPr>
          <a:r>
            <a:rPr lang="en-US" sz="2100" kern="1200" dirty="0"/>
            <a:t>Institutional dependent on each college policy.</a:t>
          </a:r>
        </a:p>
      </dsp:txBody>
      <dsp:txXfrm>
        <a:off x="0" y="3473062"/>
        <a:ext cx="6492875" cy="139725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CE4C5-276C-4F90-A758-1D5F92500960}" type="datetimeFigureOut">
              <a:rPr lang="en-US" smtClean="0"/>
              <a:t>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46EA7-301B-4479-B02F-11B2E527FB63}" type="slidenum">
              <a:rPr lang="en-US" smtClean="0"/>
              <a:t>‹#›</a:t>
            </a:fld>
            <a:endParaRPr lang="en-US" dirty="0"/>
          </a:p>
        </p:txBody>
      </p:sp>
    </p:spTree>
    <p:extLst>
      <p:ext uri="{BB962C8B-B14F-4D97-AF65-F5344CB8AC3E}">
        <p14:creationId xmlns:p14="http://schemas.microsoft.com/office/powerpoint/2010/main" val="178083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llegereadiness.collegeboard.org/sat/register/fees/fee-waiver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0871">
              <a:defRPr/>
            </a:pPr>
            <a:endParaRPr lang="en-US" alt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527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r>
              <a:rPr lang="en-US" baseline="0" dirty="0"/>
              <a:t> and Hints on the page outlines some definitions of homeless:</a:t>
            </a:r>
          </a:p>
          <a:p>
            <a:pPr marL="228600" indent="-228600">
              <a:buAutoNum type="arabicPeriod"/>
            </a:pPr>
            <a:r>
              <a:rPr lang="en-US" baseline="0" dirty="0"/>
              <a:t>Lack of fixed, regular or adequate housing </a:t>
            </a:r>
          </a:p>
          <a:p>
            <a:pPr marL="228600" indent="-228600">
              <a:buAutoNum type="arabicPeriod"/>
            </a:pPr>
            <a:r>
              <a:rPr lang="en-US" baseline="0" dirty="0"/>
              <a:t>Living in parks, shelters, motels, hotels, public spaces, cars etc.</a:t>
            </a:r>
          </a:p>
          <a:p>
            <a:pPr marL="228600" indent="-228600">
              <a:buAutoNum type="arabicPeriod"/>
            </a:pPr>
            <a:r>
              <a:rPr lang="en-US" baseline="0" dirty="0"/>
              <a:t>Couch surfing with friends</a:t>
            </a:r>
          </a:p>
          <a:p>
            <a:pPr marL="228600" indent="-228600">
              <a:buAutoNum type="arabicPeriod"/>
            </a:pPr>
            <a:r>
              <a:rPr lang="en-US" baseline="0" dirty="0"/>
              <a:t>Fleeing abusive parents </a:t>
            </a:r>
            <a:r>
              <a:rPr lang="mr-IN" baseline="0" dirty="0"/>
              <a:t>–</a:t>
            </a:r>
            <a:r>
              <a:rPr lang="en-US" baseline="0" dirty="0"/>
              <a:t> could get tricky and may require additional documentation and discussion with financial aid administrator</a:t>
            </a:r>
          </a:p>
        </p:txBody>
      </p:sp>
      <p:sp>
        <p:nvSpPr>
          <p:cNvPr id="4" name="Slide Number Placeholder 3"/>
          <p:cNvSpPr>
            <a:spLocks noGrp="1"/>
          </p:cNvSpPr>
          <p:nvPr>
            <p:ph type="sldNum" sz="quarter" idx="10"/>
          </p:nvPr>
        </p:nvSpPr>
        <p:spPr/>
        <p:txBody>
          <a:bodyPr/>
          <a:lstStyle/>
          <a:p>
            <a:fld id="{0A64F380-0500-2948-8729-267219133A4E}" type="slidenum">
              <a:rPr lang="en-US" smtClean="0"/>
              <a:t>31</a:t>
            </a:fld>
            <a:endParaRPr lang="en-US"/>
          </a:p>
        </p:txBody>
      </p:sp>
    </p:spTree>
    <p:extLst>
      <p:ext uri="{BB962C8B-B14F-4D97-AF65-F5344CB8AC3E}">
        <p14:creationId xmlns:p14="http://schemas.microsoft.com/office/powerpoint/2010/main" val="2424856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can answer yes to one of the three options then student indicates</a:t>
            </a:r>
            <a:r>
              <a:rPr lang="en-US" baseline="0" dirty="0"/>
              <a:t> number in household and number in college</a:t>
            </a:r>
          </a:p>
          <a:p>
            <a:r>
              <a:rPr lang="en-US" baseline="0" dirty="0"/>
              <a:t>Common place for an error, especially if living with others.  </a:t>
            </a:r>
          </a:p>
          <a:p>
            <a:r>
              <a:rPr lang="en-US" baseline="0" dirty="0"/>
              <a:t>Since this makes the student independent, they would only list 1 number in household and then 1 in college</a:t>
            </a:r>
          </a:p>
          <a:p>
            <a:endParaRPr lang="en-US" baseline="0" dirty="0"/>
          </a:p>
          <a:p>
            <a:r>
              <a:rPr lang="en-US" baseline="0" dirty="0"/>
              <a:t>If they have a dependent or spouse that they provide half of that person’s support, they would never get to the homeless questions as an earlier dependency question would automatically make them independent.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32</a:t>
            </a:fld>
            <a:endParaRPr lang="en-US"/>
          </a:p>
        </p:txBody>
      </p:sp>
    </p:spTree>
    <p:extLst>
      <p:ext uri="{BB962C8B-B14F-4D97-AF65-F5344CB8AC3E}">
        <p14:creationId xmlns:p14="http://schemas.microsoft.com/office/powerpoint/2010/main" val="504441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 can not answer yes to one of the initial options they will see this screen.</a:t>
            </a:r>
            <a:r>
              <a:rPr lang="en-US" baseline="0" dirty="0"/>
              <a:t>  Basically they can elect to continue as self reporting their homeless status and then will need to talk with the Financial Aid Administrator at their college to know how to proceed.  They will probably require documentation to determine if the student would meet the criteria.  The FA administrator has the last say and may require the student to provide parent information if the determine the student isn’t homeless or self supporting and at risk of being homeless.</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33</a:t>
            </a:fld>
            <a:endParaRPr lang="en-US"/>
          </a:p>
        </p:txBody>
      </p:sp>
    </p:spTree>
    <p:extLst>
      <p:ext uri="{BB962C8B-B14F-4D97-AF65-F5344CB8AC3E}">
        <p14:creationId xmlns:p14="http://schemas.microsoft.com/office/powerpoint/2010/main" val="91831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 can not answer yes to one of the initial options they will see this screen.</a:t>
            </a:r>
            <a:r>
              <a:rPr lang="en-US" baseline="0" dirty="0"/>
              <a:t>  Basically they can elect to continue as self reporting their homeless status and then will need to talk with the Financial Aid Administrator at their college to know how to proceed.  They will probably require documentation to determine if the student would meet the criteria.  The FA administrator has the last say and may require the student to provide parent information if the determine the student isn’t homeless or self supporting and at risk of being homeless.</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34</a:t>
            </a:fld>
            <a:endParaRPr lang="en-US"/>
          </a:p>
        </p:txBody>
      </p:sp>
    </p:spTree>
    <p:extLst>
      <p:ext uri="{BB962C8B-B14F-4D97-AF65-F5344CB8AC3E}">
        <p14:creationId xmlns:p14="http://schemas.microsoft.com/office/powerpoint/2010/main" val="407527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r>
              <a:rPr lang="en-US" baseline="0" dirty="0"/>
              <a:t> </a:t>
            </a:r>
            <a:r>
              <a:rPr lang="mr-IN" baseline="0" dirty="0"/>
              <a:t>–</a:t>
            </a:r>
            <a:r>
              <a:rPr lang="en-US" baseline="0" dirty="0"/>
              <a:t> documentation is key</a:t>
            </a:r>
          </a:p>
          <a:p>
            <a:r>
              <a:rPr lang="en-US" baseline="0" dirty="0"/>
              <a:t>Provide from one of three options or whatever is requested from FA Administrator from college</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35</a:t>
            </a:fld>
            <a:endParaRPr lang="en-US" dirty="0"/>
          </a:p>
        </p:txBody>
      </p:sp>
    </p:spTree>
    <p:extLst>
      <p:ext uri="{BB962C8B-B14F-4D97-AF65-F5344CB8AC3E}">
        <p14:creationId xmlns:p14="http://schemas.microsoft.com/office/powerpoint/2010/main" val="170644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appropriate</a:t>
            </a:r>
            <a:r>
              <a:rPr lang="en-US" baseline="0" dirty="0"/>
              <a:t> documentation provided then student is independent and eligible for federal, state and institutional aid.  If not, then the student has to provide parent info or is only eligible for $5500 in unsubsidized loan.</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36</a:t>
            </a:fld>
            <a:endParaRPr lang="en-US" dirty="0"/>
          </a:p>
        </p:txBody>
      </p:sp>
    </p:spTree>
    <p:extLst>
      <p:ext uri="{BB962C8B-B14F-4D97-AF65-F5344CB8AC3E}">
        <p14:creationId xmlns:p14="http://schemas.microsoft.com/office/powerpoint/2010/main" val="58118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a:t>
            </a:r>
            <a:r>
              <a:rPr lang="en-US" baseline="0" dirty="0"/>
              <a:t> starts with biological or adoptive parent</a:t>
            </a:r>
          </a:p>
          <a:p>
            <a:r>
              <a:rPr lang="en-US" baseline="0" dirty="0"/>
              <a:t>Click shows grid determining who is included based on parent’s marital status</a:t>
            </a:r>
          </a:p>
          <a:p>
            <a:r>
              <a:rPr lang="en-US" baseline="0" dirty="0"/>
              <a:t>Key in on divorced/separated situations and when a parent remarries!</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37</a:t>
            </a:fld>
            <a:endParaRPr lang="en-US" dirty="0"/>
          </a:p>
        </p:txBody>
      </p:sp>
    </p:spTree>
    <p:extLst>
      <p:ext uri="{BB962C8B-B14F-4D97-AF65-F5344CB8AC3E}">
        <p14:creationId xmlns:p14="http://schemas.microsoft.com/office/powerpoint/2010/main" val="16930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171430" indent="-171430">
              <a:lnSpc>
                <a:spcPct val="150000"/>
              </a:lnSpc>
              <a:buFont typeface="Arial" panose="020B0604020202020204" pitchFamily="34" charset="0"/>
              <a:buChar char="•"/>
            </a:pPr>
            <a:r>
              <a:rPr lang="en-US" dirty="0"/>
              <a:t>Official SAT Practice through Khan Academy is </a:t>
            </a:r>
            <a:r>
              <a:rPr lang="en-US" sz="1400" b="1" dirty="0"/>
              <a:t>free</a:t>
            </a:r>
            <a:r>
              <a:rPr lang="en-US" dirty="0"/>
              <a:t> to all students</a:t>
            </a:r>
          </a:p>
          <a:p>
            <a:pPr marL="171430" indent="-171430">
              <a:lnSpc>
                <a:spcPct val="150000"/>
              </a:lnSpc>
              <a:buFont typeface="Arial" panose="020B0604020202020204" pitchFamily="34" charset="0"/>
              <a:buChar char="•"/>
            </a:pPr>
            <a:r>
              <a:rPr lang="en-US" b="1" dirty="0"/>
              <a:t>Personalized practice </a:t>
            </a:r>
            <a:r>
              <a:rPr lang="en-US" dirty="0"/>
              <a:t>allows diagnostic accuracy when students </a:t>
            </a:r>
            <a:r>
              <a:rPr lang="en-US" b="1" dirty="0"/>
              <a:t>link accounts</a:t>
            </a:r>
          </a:p>
          <a:p>
            <a:pPr marL="171430" indent="-171430">
              <a:lnSpc>
                <a:spcPct val="150000"/>
              </a:lnSpc>
              <a:buFont typeface="Arial" panose="020B0604020202020204" pitchFamily="34" charset="0"/>
              <a:buChar char="•"/>
            </a:pPr>
            <a:r>
              <a:rPr lang="en-US" b="1" dirty="0"/>
              <a:t>Intuitive</a:t>
            </a:r>
            <a:r>
              <a:rPr lang="en-US" dirty="0"/>
              <a:t> interface, and clean design</a:t>
            </a:r>
          </a:p>
          <a:p>
            <a:pPr marL="171430" indent="-171430">
              <a:lnSpc>
                <a:spcPct val="150000"/>
              </a:lnSpc>
              <a:buFont typeface="Arial" panose="020B0604020202020204" pitchFamily="34" charset="0"/>
              <a:buChar char="•"/>
            </a:pPr>
            <a:r>
              <a:rPr lang="en-US" b="1" dirty="0"/>
              <a:t>College Board approved</a:t>
            </a:r>
            <a:r>
              <a:rPr lang="en-US" dirty="0"/>
              <a:t>—created by those who write the assessments</a:t>
            </a:r>
          </a:p>
          <a:p>
            <a:pPr marL="171430" indent="-171430">
              <a:lnSpc>
                <a:spcPct val="150000"/>
              </a:lnSpc>
              <a:buFont typeface="Arial" panose="020B0604020202020204" pitchFamily="34" charset="0"/>
              <a:buChar char="•"/>
            </a:pPr>
            <a:r>
              <a:rPr lang="en-US" dirty="0"/>
              <a:t>Emphasis on </a:t>
            </a:r>
            <a:r>
              <a:rPr lang="en-US" b="1" dirty="0"/>
              <a:t>skill-building</a:t>
            </a:r>
          </a:p>
          <a:p>
            <a:pPr marL="171430" indent="-171430">
              <a:lnSpc>
                <a:spcPct val="150000"/>
              </a:lnSpc>
              <a:buFont typeface="Arial" panose="020B0604020202020204" pitchFamily="34" charset="0"/>
              <a:buChar char="•"/>
            </a:pPr>
            <a:r>
              <a:rPr lang="en-US" dirty="0"/>
              <a:t>In-depth </a:t>
            </a:r>
            <a:r>
              <a:rPr lang="en-US" b="1" dirty="0"/>
              <a:t>explanations</a:t>
            </a:r>
            <a:r>
              <a:rPr lang="en-US" dirty="0"/>
              <a:t> of the practice questions</a:t>
            </a:r>
          </a:p>
          <a:p>
            <a:pPr marL="171430" indent="-171430">
              <a:lnSpc>
                <a:spcPct val="150000"/>
              </a:lnSpc>
              <a:buFont typeface="Arial" panose="020B0604020202020204" pitchFamily="34" charset="0"/>
              <a:buChar char="•"/>
            </a:pPr>
            <a:r>
              <a:rPr lang="en-US" dirty="0"/>
              <a:t>Partnerships with </a:t>
            </a:r>
            <a:r>
              <a:rPr lang="en-US" b="1" dirty="0"/>
              <a:t>community-based organizations </a:t>
            </a:r>
            <a:r>
              <a:rPr lang="en-US" dirty="0"/>
              <a:t>increase accessibility</a:t>
            </a:r>
          </a:p>
          <a:p>
            <a:pPr marL="171430" indent="-17143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72746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217488"/>
            <a:ext cx="4521200" cy="25431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SAT fee waivers are available to low-income 11th and 12th grade students in the U.S. or U.S. territories. U.S. citizens living outside the country may be able to have test fees waived. SAT Subject Test fee waivers are available for students in grades 9–12.</a:t>
            </a:r>
          </a:p>
          <a:p>
            <a:pPr>
              <a:defRPr/>
            </a:pPr>
            <a:endParaRPr lang="en-US" dirty="0"/>
          </a:p>
          <a:p>
            <a:pPr marL="171450" indent="-171450">
              <a:buFont typeface="Arial" panose="020B0604020202020204" pitchFamily="34" charset="0"/>
              <a:buChar char="•"/>
              <a:defRPr/>
            </a:pPr>
            <a:r>
              <a:rPr lang="en-US" dirty="0"/>
              <a:t>For those of you unfamiliar with our fee waiver benefits…. Here you can find our list of “bucketed” benefits.</a:t>
            </a:r>
          </a:p>
          <a:p>
            <a:pPr>
              <a:defRPr/>
            </a:pPr>
            <a:endParaRPr lang="en-US" dirty="0"/>
          </a:p>
          <a:p>
            <a:pPr marL="171450" lvl="0" indent="-171450">
              <a:buFont typeface="Arial" panose="020B0604020202020204" pitchFamily="34" charset="0"/>
              <a:buChar char="•"/>
              <a:defRPr/>
            </a:pPr>
            <a:r>
              <a:rPr lang="en-US" dirty="0"/>
              <a:t>Schools and students reported confusion about what fee waiver benefits were covered so we simplified language.</a:t>
            </a:r>
          </a:p>
          <a:p>
            <a:pPr marL="171450" lvl="0" indent="-171450">
              <a:buFont typeface="Arial" panose="020B0604020202020204" pitchFamily="34" charset="0"/>
              <a:buChar char="•"/>
              <a:defRPr/>
            </a:pPr>
            <a:endParaRPr lang="en-US" dirty="0"/>
          </a:p>
          <a:p>
            <a:pPr marL="171450" lvl="0" indent="-171450">
              <a:buFont typeface="Arial" panose="020B0604020202020204" pitchFamily="34" charset="0"/>
              <a:buChar char="•"/>
              <a:defRPr/>
            </a:pPr>
            <a:r>
              <a:rPr lang="en-US" dirty="0"/>
              <a:t>CSS will be covered later in the presentation</a:t>
            </a:r>
          </a:p>
          <a:p>
            <a:pPr marL="171450" lvl="0" indent="-171450">
              <a:buFont typeface="Arial" panose="020B0604020202020204" pitchFamily="34" charset="0"/>
              <a:buChar char="•"/>
              <a:defRPr/>
            </a:pPr>
            <a:endParaRPr lang="en-US" dirty="0"/>
          </a:p>
          <a:p>
            <a:pPr marL="171450" lvl="0" indent="-171450">
              <a:buFont typeface="Arial" panose="020B0604020202020204" pitchFamily="34" charset="0"/>
              <a:buChar char="•"/>
              <a:defRPr/>
            </a:pPr>
            <a:r>
              <a:rPr lang="en-US" dirty="0"/>
              <a:t>REMIND your audience that fee waivers do not expire.  This was a change last year.</a:t>
            </a:r>
          </a:p>
          <a:p>
            <a:pPr lvl="0">
              <a:defRPr/>
            </a:pPr>
            <a:endParaRPr lang="en-US" dirty="0"/>
          </a:p>
          <a:p>
            <a:pPr marL="171450" lvl="0" indent="-171450">
              <a:buFont typeface="Arial" panose="020B0604020202020204" pitchFamily="34" charset="0"/>
              <a:buChar char="•"/>
              <a:defRPr/>
            </a:pPr>
            <a:endParaRPr lang="en-US" dirty="0"/>
          </a:p>
          <a:p>
            <a:pPr marL="171450" lvl="0" indent="-171450">
              <a:buFont typeface="Arial" panose="020B0604020202020204" pitchFamily="34" charset="0"/>
              <a:buChar char="•"/>
              <a:defRPr/>
            </a:pPr>
            <a:r>
              <a:rPr lang="en-US" dirty="0"/>
              <a:t>As you can see in (INSERT STATE) over (INSERT FW USED) fee waivers were used resulting in a benefit of over (INSERT AMOUNT) for students. </a:t>
            </a:r>
          </a:p>
          <a:p>
            <a:pPr marL="171450" lvl="0" indent="-171450">
              <a:buFont typeface="Arial" panose="020B0604020202020204" pitchFamily="34" charset="0"/>
              <a:buChar char="•"/>
              <a:defRPr/>
            </a:pPr>
            <a:endParaRPr lang="en-US" dirty="0"/>
          </a:p>
          <a:p>
            <a:pPr lvl="0">
              <a:defRPr/>
            </a:pPr>
            <a:r>
              <a:rPr lang="en-US" b="1" dirty="0"/>
              <a:t>Presenter Note:  </a:t>
            </a:r>
            <a:r>
              <a:rPr lang="en-US" dirty="0"/>
              <a:t>Refer to 2017-18 FW Usage Data BY STATE document to insert state specific numbers.</a:t>
            </a:r>
          </a:p>
          <a:p>
            <a:pPr marL="171450" indent="-171450">
              <a:buFont typeface="Arial" panose="020B0604020202020204" pitchFamily="34" charset="0"/>
              <a:buChar char="•"/>
            </a:pPr>
            <a:endParaRPr lang="en-US" dirty="0"/>
          </a:p>
          <a:p>
            <a:endParaRPr lang="en-US" sz="1050" dirty="0"/>
          </a:p>
          <a:p>
            <a:endParaRPr lang="en-US" sz="1050" dirty="0"/>
          </a:p>
        </p:txBody>
      </p:sp>
      <p:sp>
        <p:nvSpPr>
          <p:cNvPr id="4" name="Slide Number Placeholder 3"/>
          <p:cNvSpPr>
            <a:spLocks noGrp="1"/>
          </p:cNvSpPr>
          <p:nvPr>
            <p:ph type="sldNum" sz="quarter" idx="10"/>
          </p:nvPr>
        </p:nvSpPr>
        <p:spPr/>
        <p:txBody>
          <a:bodyPr/>
          <a:lstStyle/>
          <a:p>
            <a:fld id="{5F3EC56D-A4BA-4A41-B0DB-BC0A1EBC2E6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709053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217488"/>
            <a:ext cx="4521200" cy="2543175"/>
          </a:xfrm>
        </p:spPr>
      </p:sp>
      <p:sp>
        <p:nvSpPr>
          <p:cNvPr id="3" name="Notes Placeholder 2"/>
          <p:cNvSpPr>
            <a:spLocks noGrp="1"/>
          </p:cNvSpPr>
          <p:nvPr>
            <p:ph type="body" idx="1"/>
          </p:nvPr>
        </p:nvSpPr>
        <p:spPr/>
        <p:txBody>
          <a:bodyPr/>
          <a:lstStyle/>
          <a:p>
            <a:r>
              <a:rPr lang="en-US" b="1" dirty="0"/>
              <a:t>Possible Audience Engagement Questions: </a:t>
            </a:r>
            <a:endParaRPr lang="en-US" dirty="0"/>
          </a:p>
          <a:p>
            <a:pPr marL="632182" lvl="1" indent="-174982">
              <a:buFont typeface="Arial" panose="020B0604020202020204" pitchFamily="34" charset="0"/>
              <a:buChar char="•"/>
            </a:pPr>
            <a:r>
              <a:rPr lang="en-US" dirty="0"/>
              <a:t>How many of you are responsible for distributing SAT Fee Waivers to eligible students?</a:t>
            </a:r>
          </a:p>
          <a:p>
            <a:endParaRPr lang="en-US" dirty="0"/>
          </a:p>
          <a:p>
            <a:pPr marL="171450" indent="-171450">
              <a:buFont typeface="Arial" panose="020B0604020202020204" pitchFamily="34" charset="0"/>
              <a:buChar char="•"/>
            </a:pPr>
            <a:r>
              <a:rPr lang="en-US" dirty="0"/>
              <a:t>There are new updates to how FW-eligible students unlock their benefits.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There should be no cost barrier for students applying to college.</a:t>
            </a:r>
          </a:p>
          <a:p>
            <a:endParaRPr lang="en-US" dirty="0"/>
          </a:p>
          <a:p>
            <a:pPr marL="171450" lvl="0" indent="-171450">
              <a:buFont typeface="Arial" panose="020B0604020202020204" pitchFamily="34" charset="0"/>
              <a:buChar char="•"/>
            </a:pPr>
            <a:r>
              <a:rPr lang="en-US" dirty="0"/>
              <a:t>The College Board is working with its members and partners in K-12 and Higher Ed to build on its efforts to remove as many of these barriers as possible for low-income students. </a:t>
            </a:r>
          </a:p>
          <a:p>
            <a:endParaRPr lang="en-US" dirty="0"/>
          </a:p>
          <a:p>
            <a:pPr marL="171450" indent="-171450">
              <a:buFont typeface="Arial" panose="020B0604020202020204" pitchFamily="34" charset="0"/>
              <a:buChar char="•"/>
            </a:pPr>
            <a:r>
              <a:rPr lang="en-US" dirty="0"/>
              <a:t>Starting in April 2018, we began making it easier for SAT fee waiver-eligible students to access their full set of </a:t>
            </a:r>
            <a:r>
              <a:rPr lang="en-US" u="sng" dirty="0">
                <a:hlinkClick r:id="rId3"/>
              </a:rPr>
              <a:t>SAT fee waiver</a:t>
            </a:r>
            <a:r>
              <a:rPr lang="en-US" dirty="0"/>
              <a:t> benefits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Low income students now have their full set of SAT FW benefits connected directly to their CB account.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a student used an SAT fee waiver on a Saturday national administration, or is identified  during school day administration, they will be able to connect with their FW benefits through their account. </a:t>
            </a:r>
          </a:p>
          <a:p>
            <a:endParaRPr lang="en-US" dirty="0"/>
          </a:p>
          <a:p>
            <a:pPr marL="171450" indent="-171450">
              <a:buFont typeface="Arial" panose="020B0604020202020204" pitchFamily="34" charset="0"/>
              <a:buChar char="•"/>
            </a:pPr>
            <a:r>
              <a:rPr lang="en-US" b="1" dirty="0"/>
              <a:t>Starting in fall 2018, PSAT/NMSQT® fee waiver students will be automatically connected to their full set of SAT fee waiver benefits.  (Not true for contract districts)</a:t>
            </a:r>
          </a:p>
          <a:p>
            <a:endParaRPr lang="en-US" dirty="0"/>
          </a:p>
          <a:p>
            <a:pPr marL="171450" indent="-171450">
              <a:buFont typeface="Arial" panose="020B0604020202020204" pitchFamily="34" charset="0"/>
              <a:buChar char="•"/>
            </a:pPr>
            <a:r>
              <a:rPr lang="en-US" dirty="0"/>
              <a:t>Since students no longer need to request a paper fee waiver each time that they want to take an SAT or SAT Subject Test, </a:t>
            </a:r>
            <a:r>
              <a:rPr lang="en-US" b="1" dirty="0"/>
              <a:t>schools will receive a reduced allotment of paper fee waiver cards. </a:t>
            </a:r>
            <a:r>
              <a:rPr lang="en-US" dirty="0"/>
              <a:t>You will still be able to order more fee waiver cards, if needed.</a:t>
            </a:r>
          </a:p>
          <a:p>
            <a:pPr marL="0" lvl="1">
              <a:defRPr/>
            </a:pPr>
            <a:endParaRPr lang="en-US" dirty="0"/>
          </a:p>
          <a:p>
            <a:pPr marL="0" lvl="1">
              <a:defRPr/>
            </a:pPr>
            <a:endParaRPr lang="en-US" dirty="0"/>
          </a:p>
          <a:p>
            <a:pPr marL="0" lvl="1">
              <a:defRPr/>
            </a:pPr>
            <a:r>
              <a:rPr lang="en-US" b="1" dirty="0"/>
              <a:t>PRESENTER NOTE: </a:t>
            </a:r>
            <a:r>
              <a:rPr lang="en-US" dirty="0"/>
              <a:t>Refer to SAT Fee Waiver Benefits FAQ and Messaging document for more information</a:t>
            </a:r>
          </a:p>
          <a:p>
            <a:pPr marL="0" lvl="1">
              <a:defRPr/>
            </a:pP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51576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BCBCF-9912-492F-8EF9-4C004625B498}" type="slidenum">
              <a:rPr lang="en-US" smtClean="0"/>
              <a:t>6</a:t>
            </a:fld>
            <a:endParaRPr lang="en-US" dirty="0"/>
          </a:p>
        </p:txBody>
      </p:sp>
    </p:spTree>
    <p:extLst>
      <p:ext uri="{BB962C8B-B14F-4D97-AF65-F5344CB8AC3E}">
        <p14:creationId xmlns:p14="http://schemas.microsoft.com/office/powerpoint/2010/main" val="346049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is FREE </a:t>
            </a:r>
          </a:p>
          <a:p>
            <a:r>
              <a:rPr lang="en-US" dirty="0"/>
              <a:t>Annual form</a:t>
            </a:r>
            <a:endParaRPr lang="en-US" baseline="0" dirty="0"/>
          </a:p>
          <a:p>
            <a:r>
              <a:rPr lang="en-US" baseline="0" dirty="0"/>
              <a:t>Determines EFC </a:t>
            </a:r>
            <a:r>
              <a:rPr lang="mr-IN" baseline="0" dirty="0"/>
              <a:t>–</a:t>
            </a:r>
            <a:r>
              <a:rPr lang="en-US" baseline="0" dirty="0"/>
              <a:t> next slide explains</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24</a:t>
            </a:fld>
            <a:endParaRPr lang="en-US"/>
          </a:p>
        </p:txBody>
      </p:sp>
    </p:spTree>
    <p:extLst>
      <p:ext uri="{BB962C8B-B14F-4D97-AF65-F5344CB8AC3E}">
        <p14:creationId xmlns:p14="http://schemas.microsoft.com/office/powerpoint/2010/main" val="409300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looking at “family” income.</a:t>
            </a:r>
          </a:p>
          <a:p>
            <a:r>
              <a:rPr lang="en-US" dirty="0"/>
              <a:t>This is the number the colleges use to put together the financial aid package. </a:t>
            </a:r>
          </a:p>
        </p:txBody>
      </p:sp>
      <p:sp>
        <p:nvSpPr>
          <p:cNvPr id="4" name="Slide Number Placeholder 3"/>
          <p:cNvSpPr>
            <a:spLocks noGrp="1"/>
          </p:cNvSpPr>
          <p:nvPr>
            <p:ph type="sldNum" sz="quarter" idx="5"/>
          </p:nvPr>
        </p:nvSpPr>
        <p:spPr/>
        <p:txBody>
          <a:bodyPr/>
          <a:lstStyle/>
          <a:p>
            <a:fld id="{49C46EA7-301B-4479-B02F-11B2E527FB63}" type="slidenum">
              <a:rPr lang="en-US" smtClean="0"/>
              <a:t>25</a:t>
            </a:fld>
            <a:endParaRPr lang="en-US"/>
          </a:p>
        </p:txBody>
      </p:sp>
    </p:spTree>
    <p:extLst>
      <p:ext uri="{BB962C8B-B14F-4D97-AF65-F5344CB8AC3E}">
        <p14:creationId xmlns:p14="http://schemas.microsoft.com/office/powerpoint/2010/main" val="340500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FSA ID </a:t>
            </a:r>
            <a:r>
              <a:rPr lang="mr-IN" dirty="0"/>
              <a:t>–</a:t>
            </a:r>
            <a:r>
              <a:rPr lang="en-US" dirty="0"/>
              <a:t> points </a:t>
            </a:r>
            <a:r>
              <a:rPr lang="mr-IN" dirty="0"/>
              <a:t>–</a:t>
            </a:r>
            <a:r>
              <a:rPr lang="en-US" dirty="0"/>
              <a:t> slide emphasizes how to get it and why important (reference</a:t>
            </a:r>
            <a:r>
              <a:rPr lang="en-US" baseline="0" dirty="0"/>
              <a:t> that we have a step by step form to help with this process on the resource page of our website)</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26</a:t>
            </a:fld>
            <a:endParaRPr lang="en-US"/>
          </a:p>
        </p:txBody>
      </p:sp>
    </p:spTree>
    <p:extLst>
      <p:ext uri="{BB962C8B-B14F-4D97-AF65-F5344CB8AC3E}">
        <p14:creationId xmlns:p14="http://schemas.microsoft.com/office/powerpoint/2010/main" val="178916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needs FSA</a:t>
            </a:r>
            <a:r>
              <a:rPr lang="en-US" baseline="0" dirty="0"/>
              <a:t> ID </a:t>
            </a:r>
            <a:r>
              <a:rPr lang="mr-IN" baseline="0" dirty="0"/>
              <a:t>–</a:t>
            </a:r>
            <a:r>
              <a:rPr lang="en-US" baseline="0" dirty="0"/>
              <a:t> student and one parent</a:t>
            </a:r>
          </a:p>
          <a:p>
            <a:r>
              <a:rPr lang="en-US" baseline="0" dirty="0"/>
              <a:t>Email not required, but encouraged.  Also must be different for each person.  </a:t>
            </a:r>
          </a:p>
          <a:p>
            <a:r>
              <a:rPr lang="en-US" baseline="0" dirty="0"/>
              <a:t>Strongly encourage students to NOT use their HS email account.</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27</a:t>
            </a:fld>
            <a:endParaRPr lang="en-US"/>
          </a:p>
        </p:txBody>
      </p:sp>
    </p:spTree>
    <p:extLst>
      <p:ext uri="{BB962C8B-B14F-4D97-AF65-F5344CB8AC3E}">
        <p14:creationId xmlns:p14="http://schemas.microsoft.com/office/powerpoint/2010/main" val="305641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a:t>
            </a:r>
            <a:r>
              <a:rPr lang="en-US" baseline="0" dirty="0"/>
              <a:t> question is whether parent info is needed </a:t>
            </a:r>
            <a:r>
              <a:rPr lang="mr-IN" baseline="0" dirty="0"/>
              <a:t>–</a:t>
            </a:r>
            <a:r>
              <a:rPr lang="en-US" baseline="0" dirty="0"/>
              <a:t> all determined by dependency questions.</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28</a:t>
            </a:fld>
            <a:endParaRPr lang="en-US"/>
          </a:p>
        </p:txBody>
      </p:sp>
    </p:spTree>
    <p:extLst>
      <p:ext uri="{BB962C8B-B14F-4D97-AF65-F5344CB8AC3E}">
        <p14:creationId xmlns:p14="http://schemas.microsoft.com/office/powerpoint/2010/main" val="425538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that designates on the FAFSA dependency question that they are homeless or self</a:t>
            </a:r>
            <a:r>
              <a:rPr lang="en-US" baseline="0" dirty="0"/>
              <a:t> supporting and at risk of being homeless has possibly 3 additional questions:</a:t>
            </a:r>
          </a:p>
          <a:p>
            <a:r>
              <a:rPr lang="en-US" baseline="0" dirty="0"/>
              <a:t>1. High School Homeless Liaison (McKinney Vento)</a:t>
            </a:r>
          </a:p>
          <a:p>
            <a:r>
              <a:rPr lang="en-US" baseline="0" dirty="0"/>
              <a:t>2. Director of an emergency shelter or HUD transitional housing program </a:t>
            </a:r>
          </a:p>
          <a:p>
            <a:r>
              <a:rPr lang="en-US" baseline="0" dirty="0"/>
              <a:t>3. Director of a runaway, homeless youth basic center or transitional housing program.</a:t>
            </a:r>
          </a:p>
          <a:p>
            <a:endParaRPr lang="en-US" baseline="0" dirty="0"/>
          </a:p>
          <a:p>
            <a:r>
              <a:rPr lang="en-US" baseline="0" dirty="0"/>
              <a:t>Pick which person has designated them as homeless or at risk of being homeless.  Documentation is important in each case.</a:t>
            </a:r>
          </a:p>
        </p:txBody>
      </p:sp>
      <p:sp>
        <p:nvSpPr>
          <p:cNvPr id="4" name="Slide Number Placeholder 3"/>
          <p:cNvSpPr>
            <a:spLocks noGrp="1"/>
          </p:cNvSpPr>
          <p:nvPr>
            <p:ph type="sldNum" sz="quarter" idx="10"/>
          </p:nvPr>
        </p:nvSpPr>
        <p:spPr/>
        <p:txBody>
          <a:bodyPr/>
          <a:lstStyle/>
          <a:p>
            <a:fld id="{0A64F380-0500-2948-8729-267219133A4E}" type="slidenum">
              <a:rPr lang="en-US" smtClean="0"/>
              <a:t>29</a:t>
            </a:fld>
            <a:endParaRPr lang="en-US"/>
          </a:p>
        </p:txBody>
      </p:sp>
    </p:spTree>
    <p:extLst>
      <p:ext uri="{BB962C8B-B14F-4D97-AF65-F5344CB8AC3E}">
        <p14:creationId xmlns:p14="http://schemas.microsoft.com/office/powerpoint/2010/main" val="409187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a:t>
            </a:r>
            <a:r>
              <a:rPr lang="en-US" baseline="0" dirty="0"/>
              <a:t> question is whether parent info is needed </a:t>
            </a:r>
            <a:r>
              <a:rPr lang="mr-IN" baseline="0" dirty="0"/>
              <a:t>–</a:t>
            </a:r>
            <a:r>
              <a:rPr lang="en-US" baseline="0" dirty="0"/>
              <a:t> all determined by dependency questions.</a:t>
            </a:r>
            <a:endParaRPr lang="en-US" dirty="0"/>
          </a:p>
        </p:txBody>
      </p:sp>
      <p:sp>
        <p:nvSpPr>
          <p:cNvPr id="4" name="Slide Number Placeholder 3"/>
          <p:cNvSpPr>
            <a:spLocks noGrp="1"/>
          </p:cNvSpPr>
          <p:nvPr>
            <p:ph type="sldNum" sz="quarter" idx="10"/>
          </p:nvPr>
        </p:nvSpPr>
        <p:spPr/>
        <p:txBody>
          <a:bodyPr/>
          <a:lstStyle/>
          <a:p>
            <a:fld id="{0A64F380-0500-2948-8729-267219133A4E}" type="slidenum">
              <a:rPr lang="en-US" smtClean="0"/>
              <a:t>30</a:t>
            </a:fld>
            <a:endParaRPr lang="en-US"/>
          </a:p>
        </p:txBody>
      </p:sp>
    </p:spTree>
    <p:extLst>
      <p:ext uri="{BB962C8B-B14F-4D97-AF65-F5344CB8AC3E}">
        <p14:creationId xmlns:p14="http://schemas.microsoft.com/office/powerpoint/2010/main" val="9816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925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86893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45866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51052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14414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21978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96593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9859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952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528" y="555811"/>
            <a:ext cx="6960031" cy="5372292"/>
          </a:xfrm>
          <a:prstGeom prst="rect">
            <a:avLst/>
          </a:prstGeom>
        </p:spPr>
        <p:txBody>
          <a:bodyPr lIns="0" tIns="171282" rIns="0" bIns="0"/>
          <a:lstStyle>
            <a:lvl1pPr marL="285464" indent="-285464">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466612" y="2420944"/>
            <a:ext cx="3741179" cy="3507167"/>
          </a:xfrm>
          <a:prstGeom prst="rect">
            <a:avLst/>
          </a:prstGeom>
        </p:spPr>
        <p:txBody>
          <a:bodyPr lIns="0" tIns="171282" rIns="0" bIns="0"/>
          <a:lstStyle>
            <a:lvl1pPr marL="285464" indent="-285464">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4"/>
          <p:cNvSpPr>
            <a:spLocks noGrp="1"/>
          </p:cNvSpPr>
          <p:nvPr>
            <p:ph type="body" sz="quarter" idx="13" hasCustomPrompt="1"/>
          </p:nvPr>
        </p:nvSpPr>
        <p:spPr>
          <a:xfrm>
            <a:off x="466725" y="1525309"/>
            <a:ext cx="3741739" cy="837752"/>
          </a:xfrm>
          <a:prstGeom prst="rect">
            <a:avLst/>
          </a:prstGeom>
        </p:spPr>
        <p:txBody>
          <a:bodyPr lIns="0" tIns="171282"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12" name="Title 7"/>
          <p:cNvSpPr>
            <a:spLocks noGrp="1"/>
          </p:cNvSpPr>
          <p:nvPr>
            <p:ph type="title" hasCustomPrompt="1"/>
          </p:nvPr>
        </p:nvSpPr>
        <p:spPr>
          <a:xfrm>
            <a:off x="466748" y="555821"/>
            <a:ext cx="3741737" cy="953341"/>
          </a:xfrm>
          <a:prstGeom prst="rect">
            <a:avLst/>
          </a:prstGeom>
        </p:spPr>
        <p:txBody>
          <a:bodyPr wrap="square" lIns="0" tIns="102746" rIns="0" bIns="0" anchor="t" anchorCtr="0">
            <a:spAutoFit/>
          </a:bodyPr>
          <a:lstStyle>
            <a:lvl1pPr>
              <a:defRPr sz="3067"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253661064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1"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5" name="Text Placeholder 14"/>
          <p:cNvSpPr>
            <a:spLocks noGrp="1"/>
          </p:cNvSpPr>
          <p:nvPr>
            <p:ph type="body" sz="quarter" idx="13" hasCustomPrompt="1"/>
          </p:nvPr>
        </p:nvSpPr>
        <p:spPr>
          <a:xfrm>
            <a:off x="466725" y="1446928"/>
            <a:ext cx="3741739"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9" name="Title 7"/>
          <p:cNvSpPr>
            <a:spLocks noGrp="1"/>
          </p:cNvSpPr>
          <p:nvPr>
            <p:ph type="title" hasCustomPrompt="1"/>
          </p:nvPr>
        </p:nvSpPr>
        <p:spPr>
          <a:xfrm>
            <a:off x="466728"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239037272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8320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 Content Slide - Paragrap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E9C267-FC72-D447-BF05-09A3351C68CB}" type="slidenum">
              <a:rPr lang="en-US" smtClean="0"/>
              <a:t>‹#›</a:t>
            </a:fld>
            <a:endParaRPr lang="en-US" dirty="0"/>
          </a:p>
        </p:txBody>
      </p:sp>
      <p:sp>
        <p:nvSpPr>
          <p:cNvPr id="7" name="Text Placeholder 14"/>
          <p:cNvSpPr>
            <a:spLocks noGrp="1"/>
          </p:cNvSpPr>
          <p:nvPr>
            <p:ph type="body" sz="quarter" idx="13" hasCustomPrompt="1"/>
          </p:nvPr>
        </p:nvSpPr>
        <p:spPr>
          <a:xfrm>
            <a:off x="466725" y="1149061"/>
            <a:ext cx="8704734" cy="477054"/>
          </a:xfrm>
          <a:prstGeom prst="rect">
            <a:avLst/>
          </a:prstGeom>
          <a:noFill/>
        </p:spPr>
        <p:txBody>
          <a:bodyPr wrap="square" lIns="0" tIns="228600" rIns="0" bIns="0">
            <a:spAutoFit/>
          </a:bodyPr>
          <a:lstStyle>
            <a:lvl1pPr marL="0" indent="0">
              <a:buNone/>
              <a:defRPr sz="1600" b="1">
                <a:solidFill>
                  <a:srgbClr val="006298"/>
                </a:solidFill>
                <a:latin typeface="Roboto Slab" charset="0"/>
                <a:ea typeface="Roboto Slab" charset="0"/>
                <a:cs typeface="Roboto Slab" charset="0"/>
              </a:defRPr>
            </a:lvl1pPr>
          </a:lstStyle>
          <a:p>
            <a:pPr lvl="0"/>
            <a:r>
              <a:rPr lang="en-US" dirty="0"/>
              <a:t>Subtitle goes here — align top of subtitle box with bottom of title box. </a:t>
            </a:r>
          </a:p>
        </p:txBody>
      </p:sp>
      <p:sp>
        <p:nvSpPr>
          <p:cNvPr id="8" name="Content Placeholder 2"/>
          <p:cNvSpPr>
            <a:spLocks noGrp="1"/>
          </p:cNvSpPr>
          <p:nvPr>
            <p:ph idx="14" hasCustomPrompt="1"/>
          </p:nvPr>
        </p:nvSpPr>
        <p:spPr>
          <a:xfrm>
            <a:off x="466725" y="1917290"/>
            <a:ext cx="4884018" cy="4185943"/>
          </a:xfrm>
          <a:prstGeom prst="rect">
            <a:avLst/>
          </a:prstGeom>
        </p:spPr>
        <p:txBody>
          <a:bodyPr lIns="0" tIns="228600" rIns="0" bIns="0"/>
          <a:lstStyle>
            <a:lvl1pPr marL="0" indent="0">
              <a:lnSpc>
                <a:spcPct val="100000"/>
              </a:lnSpc>
              <a:buClr>
                <a:schemeClr val="accent2"/>
              </a:buClr>
              <a:buFont typeface="Arial" charset="0"/>
              <a:buNone/>
              <a:defRPr sz="1600" baseline="0">
                <a:solidFill>
                  <a:srgbClr val="006298"/>
                </a:solidFill>
                <a:latin typeface="Roboto" charset="0"/>
                <a:ea typeface="Roboto" charset="0"/>
                <a:cs typeface="Roboto" charset="0"/>
              </a:defRPr>
            </a:lvl1pPr>
            <a:lvl2pPr marL="457200" indent="0">
              <a:buClr>
                <a:schemeClr val="accent2"/>
              </a:buClr>
              <a:buNone/>
              <a:defRPr sz="1600">
                <a:latin typeface="Roboto" charset="0"/>
                <a:ea typeface="Roboto" charset="0"/>
                <a:cs typeface="Roboto" charset="0"/>
              </a:defRPr>
            </a:lvl2pPr>
            <a:lvl3pPr marL="914400" indent="0">
              <a:buClr>
                <a:schemeClr val="accent2"/>
              </a:buClr>
              <a:buNone/>
              <a:defRPr sz="1600">
                <a:latin typeface="Roboto" charset="0"/>
                <a:ea typeface="Roboto" charset="0"/>
                <a:cs typeface="Roboto" charset="0"/>
              </a:defRPr>
            </a:lvl3pPr>
            <a:lvl4pPr marL="1371600" indent="0">
              <a:buClr>
                <a:schemeClr val="accent2"/>
              </a:buClr>
              <a:buNone/>
              <a:defRPr sz="1600">
                <a:latin typeface="Roboto" charset="0"/>
                <a:ea typeface="Roboto" charset="0"/>
                <a:cs typeface="Roboto" charset="0"/>
              </a:defRPr>
            </a:lvl4pPr>
            <a:lvl5pPr marL="1828800" indent="0">
              <a:buClr>
                <a:schemeClr val="accent2"/>
              </a:buClr>
              <a:buNone/>
              <a:defRPr sz="1600">
                <a:latin typeface="Roboto" charset="0"/>
                <a:ea typeface="Roboto" charset="0"/>
                <a:cs typeface="Roboto" charset="0"/>
              </a:defRPr>
            </a:lvl5pPr>
          </a:lstStyle>
          <a:p>
            <a:pPr lvl="0"/>
            <a:r>
              <a:rPr lang="en-US" dirty="0"/>
              <a:t>Paragraph describing content to the right. </a:t>
            </a:r>
          </a:p>
        </p:txBody>
      </p:sp>
      <p:sp>
        <p:nvSpPr>
          <p:cNvPr id="9" name="Content Placeholder 2"/>
          <p:cNvSpPr>
            <a:spLocks noGrp="1"/>
          </p:cNvSpPr>
          <p:nvPr>
            <p:ph idx="15"/>
          </p:nvPr>
        </p:nvSpPr>
        <p:spPr>
          <a:xfrm>
            <a:off x="5636830" y="1917290"/>
            <a:ext cx="6096678" cy="4185943"/>
          </a:xfrm>
          <a:prstGeom prst="rect">
            <a:avLst/>
          </a:prstGeom>
        </p:spPr>
        <p:txBody>
          <a:bodyPr lIns="0" tIns="228600" rIns="0" bIns="0"/>
          <a:lstStyle>
            <a:lvl1pPr marL="285750" indent="-285750">
              <a:buClr>
                <a:srgbClr val="006298"/>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p:txBody>
      </p:sp>
      <p:sp>
        <p:nvSpPr>
          <p:cNvPr id="10" name="Text Placeholder 23"/>
          <p:cNvSpPr>
            <a:spLocks noGrp="1"/>
          </p:cNvSpPr>
          <p:nvPr>
            <p:ph type="body" sz="quarter" idx="16" hasCustomPrompt="1"/>
          </p:nvPr>
        </p:nvSpPr>
        <p:spPr>
          <a:xfrm>
            <a:off x="466725" y="646979"/>
            <a:ext cx="7697872" cy="494764"/>
          </a:xfrm>
          <a:prstGeom prst="rect">
            <a:avLst/>
          </a:prstGeom>
        </p:spPr>
        <p:txBody>
          <a:bodyPr vert="horz" lIns="0" tIns="0" rIns="0" bIns="0" anchor="t"/>
          <a:lstStyle>
            <a:lvl1pPr marL="0" indent="0">
              <a:buNone/>
              <a:defRPr sz="3600" baseline="0">
                <a:latin typeface="Roboto Slab Regular"/>
                <a:cs typeface="Roboto Slab Regular"/>
              </a:defRPr>
            </a:lvl1pPr>
          </a:lstStyle>
          <a:p>
            <a:pPr lvl="0"/>
            <a:r>
              <a:rPr lang="en-US" dirty="0"/>
              <a:t>Title of slide goes here.</a:t>
            </a:r>
          </a:p>
        </p:txBody>
      </p:sp>
    </p:spTree>
    <p:extLst>
      <p:ext uri="{BB962C8B-B14F-4D97-AF65-F5344CB8AC3E}">
        <p14:creationId xmlns:p14="http://schemas.microsoft.com/office/powerpoint/2010/main" val="6124860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537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073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7245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91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926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968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92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1/9/2020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8810214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7" r:id="rId18"/>
    <p:sldLayoutId id="2147483948" r:id="rId19"/>
    <p:sldLayoutId id="2147483949" r:id="rId20"/>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164E9BCF-1B67-4514-808C-A5DCBDEB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 name="Group 23">
            <a:extLst>
              <a:ext uri="{FF2B5EF4-FFF2-40B4-BE49-F238E27FC236}">
                <a16:creationId xmlns:a16="http://schemas.microsoft.com/office/drawing/2014/main" id="{32238778-9D1D-45F4-BB78-76F208A22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850405" y="1396180"/>
            <a:ext cx="6698127" cy="3842570"/>
          </a:xfrm>
        </p:spPr>
        <p:txBody>
          <a:bodyPr anchor="ctr">
            <a:normAutofit fontScale="90000"/>
          </a:bodyPr>
          <a:lstStyle/>
          <a:p>
            <a:r>
              <a:rPr lang="en-US" sz="3800" dirty="0"/>
              <a:t>K-12 to College: Removing Barriers for College Success</a:t>
            </a:r>
            <a:br>
              <a:rPr lang="en-US" sz="3800" dirty="0"/>
            </a:br>
            <a:br>
              <a:rPr lang="en-US" sz="3800" dirty="0"/>
            </a:br>
            <a:br>
              <a:rPr lang="en-US" sz="2000" dirty="0"/>
            </a:br>
            <a:br>
              <a:rPr lang="en-US" sz="2000" b="1" dirty="0"/>
            </a:br>
            <a:r>
              <a:rPr lang="en-US" sz="2000" b="1" dirty="0"/>
              <a:t>Tonya Monnier, Social Worker/McKinney </a:t>
            </a:r>
            <a:r>
              <a:rPr lang="en-US" sz="2000" b="1"/>
              <a:t>Vento Liaison</a:t>
            </a:r>
            <a:br>
              <a:rPr lang="en-US" sz="2000" b="1" dirty="0"/>
            </a:br>
            <a:r>
              <a:rPr lang="en-US" sz="2000" b="1" dirty="0"/>
              <a:t>MSD Pike Twp.</a:t>
            </a:r>
            <a:br>
              <a:rPr lang="en-US" sz="2000" b="1" dirty="0"/>
            </a:br>
            <a:br>
              <a:rPr lang="en-US" sz="2000" b="1" i="1" dirty="0"/>
            </a:br>
            <a:r>
              <a:rPr lang="en-US" sz="2000" b="1" dirty="0"/>
              <a:t>Karen Bush, Associate Director of K-12 - Indiana</a:t>
            </a:r>
            <a:br>
              <a:rPr lang="en-US" sz="2000" b="1" dirty="0"/>
            </a:br>
            <a:r>
              <a:rPr lang="en-US" sz="2000" b="1" dirty="0"/>
              <a:t> College Board</a:t>
            </a:r>
            <a:endParaRPr lang="en-US" sz="2000" b="1" i="1" dirty="0"/>
          </a:p>
        </p:txBody>
      </p:sp>
    </p:spTree>
    <p:extLst>
      <p:ext uri="{BB962C8B-B14F-4D97-AF65-F5344CB8AC3E}">
        <p14:creationId xmlns:p14="http://schemas.microsoft.com/office/powerpoint/2010/main" val="93016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78824"/>
            <a:ext cx="10018713" cy="927462"/>
          </a:xfrm>
        </p:spPr>
        <p:txBody>
          <a:bodyPr/>
          <a:lstStyle/>
          <a:p>
            <a:r>
              <a:rPr lang="en-US" dirty="0"/>
              <a:t>What we did…..</a:t>
            </a:r>
          </a:p>
        </p:txBody>
      </p:sp>
      <p:sp>
        <p:nvSpPr>
          <p:cNvPr id="3" name="Content Placeholder 2"/>
          <p:cNvSpPr>
            <a:spLocks noGrp="1"/>
          </p:cNvSpPr>
          <p:nvPr>
            <p:ph idx="1"/>
          </p:nvPr>
        </p:nvSpPr>
        <p:spPr>
          <a:xfrm>
            <a:off x="1484310" y="1071155"/>
            <a:ext cx="10018713" cy="5133702"/>
          </a:xfrm>
        </p:spPr>
        <p:txBody>
          <a:bodyPr/>
          <a:lstStyle/>
          <a:p>
            <a:r>
              <a:rPr lang="en-US" dirty="0"/>
              <a:t>Made a list of colleges and universities to target</a:t>
            </a:r>
          </a:p>
          <a:p>
            <a:r>
              <a:rPr lang="en-US" dirty="0"/>
              <a:t>Set up appointments to discuss the importance of a “single point of contact”. (SPOC)</a:t>
            </a:r>
          </a:p>
          <a:p>
            <a:r>
              <a:rPr lang="en-US" dirty="0"/>
              <a:t>From these meetings we now have 6 SPOC’s</a:t>
            </a:r>
          </a:p>
          <a:p>
            <a:r>
              <a:rPr lang="en-US" dirty="0"/>
              <a:t>Met with the private university association and made presentations.</a:t>
            </a:r>
          </a:p>
          <a:p>
            <a:pPr lvl="2">
              <a:buFont typeface="Wingdings" panose="05000000000000000000" pitchFamily="2" charset="2"/>
              <a:buChar char="q"/>
            </a:pPr>
            <a:endParaRPr lang="en-US" dirty="0"/>
          </a:p>
          <a:p>
            <a:pPr marL="914400" lvl="2" indent="0">
              <a:buNone/>
            </a:pPr>
            <a:endParaRPr lang="en-US" dirty="0"/>
          </a:p>
          <a:p>
            <a:pPr lvl="2"/>
            <a:endParaRPr lang="en-US" dirty="0"/>
          </a:p>
        </p:txBody>
      </p:sp>
    </p:spTree>
    <p:extLst>
      <p:ext uri="{BB962C8B-B14F-4D97-AF65-F5344CB8AC3E}">
        <p14:creationId xmlns:p14="http://schemas.microsoft.com/office/powerpoint/2010/main" val="105937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78824"/>
            <a:ext cx="10018713" cy="927462"/>
          </a:xfrm>
        </p:spPr>
        <p:txBody>
          <a:bodyPr/>
          <a:lstStyle/>
          <a:p>
            <a:r>
              <a:rPr lang="en-US" dirty="0"/>
              <a:t>What we did…..</a:t>
            </a:r>
          </a:p>
        </p:txBody>
      </p:sp>
      <p:sp>
        <p:nvSpPr>
          <p:cNvPr id="3" name="Content Placeholder 2"/>
          <p:cNvSpPr>
            <a:spLocks noGrp="1"/>
          </p:cNvSpPr>
          <p:nvPr>
            <p:ph idx="1"/>
          </p:nvPr>
        </p:nvSpPr>
        <p:spPr>
          <a:xfrm>
            <a:off x="1484310" y="1071155"/>
            <a:ext cx="10018713" cy="5133702"/>
          </a:xfrm>
        </p:spPr>
        <p:txBody>
          <a:bodyPr/>
          <a:lstStyle/>
          <a:p>
            <a:r>
              <a:rPr lang="en-US" dirty="0"/>
              <a:t>Created programming at the high school just for homeless students:</a:t>
            </a:r>
          </a:p>
          <a:p>
            <a:pPr lvl="1"/>
            <a:r>
              <a:rPr lang="en-US" dirty="0"/>
              <a:t>FAFSA Filing Night</a:t>
            </a:r>
          </a:p>
          <a:p>
            <a:pPr lvl="1"/>
            <a:r>
              <a:rPr lang="en-US" dirty="0"/>
              <a:t>Community College Application Fair (during the day)</a:t>
            </a:r>
          </a:p>
          <a:p>
            <a:pPr lvl="1"/>
            <a:r>
              <a:rPr lang="en-US" dirty="0"/>
              <a:t>In office interviews with college admission counselors for scholarships</a:t>
            </a:r>
          </a:p>
          <a:p>
            <a:pPr lvl="1"/>
            <a:r>
              <a:rPr lang="en-US" dirty="0"/>
              <a:t>Lunch and Learn Workshops</a:t>
            </a:r>
          </a:p>
          <a:p>
            <a:pPr lvl="2">
              <a:buFont typeface="Wingdings" panose="05000000000000000000" pitchFamily="2" charset="2"/>
              <a:buChar char="q"/>
            </a:pPr>
            <a:r>
              <a:rPr lang="en-US" dirty="0"/>
              <a:t>How to apply for scholarships</a:t>
            </a:r>
          </a:p>
          <a:p>
            <a:pPr lvl="2">
              <a:buFont typeface="Wingdings" panose="05000000000000000000" pitchFamily="2" charset="2"/>
              <a:buChar char="q"/>
            </a:pPr>
            <a:r>
              <a:rPr lang="en-US" dirty="0"/>
              <a:t>I’m about to graduate…what’s next</a:t>
            </a:r>
          </a:p>
          <a:p>
            <a:pPr lvl="2">
              <a:buFont typeface="Wingdings" panose="05000000000000000000" pitchFamily="2" charset="2"/>
              <a:buChar char="q"/>
            </a:pPr>
            <a:r>
              <a:rPr lang="en-US" dirty="0"/>
              <a:t>First week on campus – how to navigate the landscape</a:t>
            </a:r>
          </a:p>
          <a:p>
            <a:pPr lvl="2">
              <a:buFont typeface="Wingdings" panose="05000000000000000000" pitchFamily="2" charset="2"/>
              <a:buChar char="q"/>
            </a:pPr>
            <a:endParaRPr lang="en-US" dirty="0"/>
          </a:p>
          <a:p>
            <a:pPr marL="914400" lvl="2" indent="0">
              <a:buNone/>
            </a:pPr>
            <a:endParaRPr lang="en-US" dirty="0"/>
          </a:p>
          <a:p>
            <a:pPr lvl="2"/>
            <a:endParaRPr lang="en-US" dirty="0"/>
          </a:p>
        </p:txBody>
      </p:sp>
    </p:spTree>
    <p:extLst>
      <p:ext uri="{BB962C8B-B14F-4D97-AF65-F5344CB8AC3E}">
        <p14:creationId xmlns:p14="http://schemas.microsoft.com/office/powerpoint/2010/main" val="414375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1"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273C24A5-6FB4-4ADF-B2F2-F1D65906E4A4}"/>
              </a:ext>
            </a:extLst>
          </p:cNvPr>
          <p:cNvSpPr>
            <a:spLocks noGrp="1"/>
          </p:cNvSpPr>
          <p:nvPr>
            <p:ph type="title"/>
          </p:nvPr>
        </p:nvSpPr>
        <p:spPr>
          <a:xfrm>
            <a:off x="1018191" y="685800"/>
            <a:ext cx="7411825" cy="1752599"/>
          </a:xfrm>
        </p:spPr>
        <p:txBody>
          <a:bodyPr>
            <a:normAutofit/>
          </a:bodyPr>
          <a:lstStyle/>
          <a:p>
            <a:pPr algn="l"/>
            <a:r>
              <a:rPr lang="en-US" dirty="0"/>
              <a:t>IACAC Transitions Conference </a:t>
            </a:r>
            <a:br>
              <a:rPr lang="en-US" dirty="0"/>
            </a:br>
            <a:r>
              <a:rPr lang="en-US" dirty="0"/>
              <a:t>December 2017</a:t>
            </a:r>
          </a:p>
        </p:txBody>
      </p:sp>
      <p:sp>
        <p:nvSpPr>
          <p:cNvPr id="3" name="Content Placeholder 2">
            <a:extLst>
              <a:ext uri="{FF2B5EF4-FFF2-40B4-BE49-F238E27FC236}">
                <a16:creationId xmlns:a16="http://schemas.microsoft.com/office/drawing/2014/main" id="{9C74948F-EC2E-4C74-A8E0-CD1C26B4F409}"/>
              </a:ext>
            </a:extLst>
          </p:cNvPr>
          <p:cNvSpPr>
            <a:spLocks noGrp="1"/>
          </p:cNvSpPr>
          <p:nvPr>
            <p:ph idx="1"/>
          </p:nvPr>
        </p:nvSpPr>
        <p:spPr>
          <a:xfrm>
            <a:off x="1018190" y="2666999"/>
            <a:ext cx="7243603" cy="2719193"/>
          </a:xfrm>
        </p:spPr>
        <p:txBody>
          <a:bodyPr anchor="t">
            <a:normAutofit fontScale="92500" lnSpcReduction="20000"/>
          </a:bodyPr>
          <a:lstStyle/>
          <a:p>
            <a:pPr>
              <a:buFont typeface="Wingdings" panose="05000000000000000000" pitchFamily="2" charset="2"/>
              <a:buChar char="v"/>
            </a:pPr>
            <a:r>
              <a:rPr lang="en-US" sz="1800" dirty="0"/>
              <a:t>IACAC wanted to start the overwhelming conversation regarding homeless youth in Indiana and their steps taken to get them from high school to college and the barriers they face. </a:t>
            </a:r>
          </a:p>
          <a:p>
            <a:pPr>
              <a:buFont typeface="Wingdings" panose="05000000000000000000" pitchFamily="2" charset="2"/>
              <a:buChar char="v"/>
            </a:pPr>
            <a:r>
              <a:rPr lang="en-US" sz="1800" dirty="0"/>
              <a:t>We want high schools, colleges/universities, and community-based organizations to assist with best practices and policies to help this population succeed.</a:t>
            </a:r>
          </a:p>
          <a:p>
            <a:pPr>
              <a:buFont typeface="Wingdings" panose="05000000000000000000" pitchFamily="2" charset="2"/>
              <a:buChar char="v"/>
            </a:pPr>
            <a:r>
              <a:rPr lang="en-US" sz="1800" dirty="0"/>
              <a:t>This began while working at MSD Pike High School as the Director of College &amp; Career Resources and working with homeless youth.  I was also and IACAC Executive Board Member and Chair of the Inclusion Access and Success Committee.</a:t>
            </a:r>
          </a:p>
          <a:p>
            <a:pPr>
              <a:buFont typeface="Wingdings" panose="05000000000000000000" pitchFamily="2" charset="2"/>
              <a:buChar char="v"/>
            </a:pPr>
            <a:endParaRPr lang="en-US" sz="1800" dirty="0"/>
          </a:p>
          <a:p>
            <a:endParaRPr lang="en-US" sz="1800" dirty="0"/>
          </a:p>
        </p:txBody>
      </p:sp>
    </p:spTree>
    <p:extLst>
      <p:ext uri="{BB962C8B-B14F-4D97-AF65-F5344CB8AC3E}">
        <p14:creationId xmlns:p14="http://schemas.microsoft.com/office/powerpoint/2010/main" val="26401181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23" name="Freeform: Shape 22">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26"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8"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9"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73C24A5-6FB4-4ADF-B2F2-F1D65906E4A4}"/>
              </a:ext>
            </a:extLst>
          </p:cNvPr>
          <p:cNvSpPr>
            <a:spLocks noGrp="1"/>
          </p:cNvSpPr>
          <p:nvPr>
            <p:ph type="title"/>
          </p:nvPr>
        </p:nvSpPr>
        <p:spPr>
          <a:xfrm>
            <a:off x="1836013" y="1072609"/>
            <a:ext cx="3041557" cy="4522647"/>
          </a:xfrm>
          <a:effectLst/>
        </p:spPr>
        <p:txBody>
          <a:bodyPr anchor="ctr">
            <a:normAutofit/>
          </a:bodyPr>
          <a:lstStyle/>
          <a:p>
            <a:pPr algn="l"/>
            <a:r>
              <a:rPr lang="en-US" sz="3200">
                <a:solidFill>
                  <a:schemeClr val="tx2"/>
                </a:solidFill>
              </a:rPr>
              <a:t>IACAC Transitions Conference </a:t>
            </a:r>
            <a:br>
              <a:rPr lang="en-US" sz="3200">
                <a:solidFill>
                  <a:schemeClr val="tx2"/>
                </a:solidFill>
              </a:rPr>
            </a:br>
            <a:r>
              <a:rPr lang="en-US" sz="3200">
                <a:solidFill>
                  <a:schemeClr val="tx2"/>
                </a:solidFill>
              </a:rPr>
              <a:t>December 2017</a:t>
            </a:r>
          </a:p>
        </p:txBody>
      </p:sp>
      <p:sp>
        <p:nvSpPr>
          <p:cNvPr id="3" name="Content Placeholder 2">
            <a:extLst>
              <a:ext uri="{FF2B5EF4-FFF2-40B4-BE49-F238E27FC236}">
                <a16:creationId xmlns:a16="http://schemas.microsoft.com/office/drawing/2014/main" id="{9C74948F-EC2E-4C74-A8E0-CD1C26B4F409}"/>
              </a:ext>
            </a:extLst>
          </p:cNvPr>
          <p:cNvSpPr>
            <a:spLocks noGrp="1"/>
          </p:cNvSpPr>
          <p:nvPr>
            <p:ph idx="1"/>
          </p:nvPr>
        </p:nvSpPr>
        <p:spPr>
          <a:xfrm>
            <a:off x="5149032" y="1072609"/>
            <a:ext cx="6383207" cy="4522647"/>
          </a:xfrm>
        </p:spPr>
        <p:txBody>
          <a:bodyPr anchor="ctr">
            <a:normAutofit lnSpcReduction="10000"/>
          </a:bodyPr>
          <a:lstStyle/>
          <a:p>
            <a:r>
              <a:rPr lang="en-US" sz="2000" dirty="0"/>
              <a:t>IACAC ‘s Inclusion Access and Success Committee decided to shine a light on this issue</a:t>
            </a:r>
          </a:p>
          <a:p>
            <a:r>
              <a:rPr lang="en-US" sz="2000" dirty="0"/>
              <a:t>Topics included: </a:t>
            </a:r>
          </a:p>
          <a:p>
            <a:pPr lvl="1"/>
            <a:r>
              <a:rPr lang="en-US" sz="1600" dirty="0"/>
              <a:t>What is Homelessness</a:t>
            </a:r>
          </a:p>
          <a:p>
            <a:pPr lvl="1"/>
            <a:r>
              <a:rPr lang="en-US" sz="1600" dirty="0"/>
              <a:t>Financial aid issues</a:t>
            </a:r>
          </a:p>
          <a:p>
            <a:pPr lvl="1"/>
            <a:r>
              <a:rPr lang="en-US" sz="1600" dirty="0"/>
              <a:t>Resources</a:t>
            </a:r>
          </a:p>
          <a:p>
            <a:r>
              <a:rPr lang="en-US" sz="2000" dirty="0"/>
              <a:t>We pulled all these groups together and put a group of homeless students in front of them.</a:t>
            </a:r>
          </a:p>
          <a:p>
            <a:r>
              <a:rPr lang="en-US" sz="2000" dirty="0"/>
              <a:t>We let the students tell their stories and explain the barriers they faced  </a:t>
            </a:r>
          </a:p>
          <a:p>
            <a:pPr marL="0" indent="0">
              <a:buNone/>
            </a:pPr>
            <a:endParaRPr lang="en-US" sz="2000" dirty="0"/>
          </a:p>
          <a:p>
            <a:pPr marL="457200" lvl="1" indent="0" algn="r">
              <a:buNone/>
            </a:pPr>
            <a:r>
              <a:rPr lang="en-US" b="1" i="1" dirty="0"/>
              <a:t>………provide box tissue per table</a:t>
            </a:r>
          </a:p>
          <a:p>
            <a:pPr lvl="1"/>
            <a:endParaRPr lang="en-US" sz="1600" dirty="0"/>
          </a:p>
          <a:p>
            <a:endParaRPr lang="en-US" sz="2000" dirty="0"/>
          </a:p>
        </p:txBody>
      </p:sp>
    </p:spTree>
    <p:extLst>
      <p:ext uri="{BB962C8B-B14F-4D97-AF65-F5344CB8AC3E}">
        <p14:creationId xmlns:p14="http://schemas.microsoft.com/office/powerpoint/2010/main" val="253743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475FC12-DA1A-454D-9142-50CB6E556DB8}"/>
              </a:ext>
            </a:extLst>
          </p:cNvPr>
          <p:cNvSpPr>
            <a:spLocks noGrp="1"/>
          </p:cNvSpPr>
          <p:nvPr>
            <p:ph type="title"/>
          </p:nvPr>
        </p:nvSpPr>
        <p:spPr>
          <a:xfrm>
            <a:off x="183017" y="246908"/>
            <a:ext cx="3393109" cy="5105400"/>
          </a:xfrm>
        </p:spPr>
        <p:txBody>
          <a:bodyPr>
            <a:normAutofit/>
          </a:bodyPr>
          <a:lstStyle/>
          <a:p>
            <a:pPr>
              <a:lnSpc>
                <a:spcPct val="90000"/>
              </a:lnSpc>
            </a:pPr>
            <a:r>
              <a:rPr lang="en-US" sz="3100" b="1" i="1" dirty="0">
                <a:solidFill>
                  <a:srgbClr val="FFFFFF"/>
                </a:solidFill>
              </a:rPr>
              <a:t>*NEW*</a:t>
            </a:r>
            <a:br>
              <a:rPr lang="en-US" sz="3100" b="1" i="1" dirty="0">
                <a:solidFill>
                  <a:srgbClr val="FFFFFF"/>
                </a:solidFill>
              </a:rPr>
            </a:br>
            <a:br>
              <a:rPr lang="en-US" sz="3100" b="1" dirty="0">
                <a:solidFill>
                  <a:srgbClr val="FFFFFF"/>
                </a:solidFill>
              </a:rPr>
            </a:br>
            <a:r>
              <a:rPr lang="en-US" sz="3100" dirty="0">
                <a:solidFill>
                  <a:srgbClr val="FFFFFF"/>
                </a:solidFill>
              </a:rPr>
              <a:t>IACAC TRANSITIONS CONFERENCE </a:t>
            </a:r>
            <a:br>
              <a:rPr lang="en-US" sz="3100" dirty="0">
                <a:solidFill>
                  <a:srgbClr val="FFFFFF"/>
                </a:solidFill>
              </a:rPr>
            </a:br>
            <a:r>
              <a:rPr lang="en-US" sz="3100" dirty="0">
                <a:solidFill>
                  <a:srgbClr val="FFFFFF"/>
                </a:solidFill>
              </a:rPr>
              <a:t>FOR HOMELESS YOUTH</a:t>
            </a:r>
            <a:br>
              <a:rPr lang="en-US" sz="3100" dirty="0">
                <a:solidFill>
                  <a:srgbClr val="FFFFFF"/>
                </a:solidFill>
              </a:rPr>
            </a:br>
            <a:br>
              <a:rPr lang="en-US" sz="3100" dirty="0">
                <a:solidFill>
                  <a:srgbClr val="FFFFFF"/>
                </a:solidFill>
              </a:rPr>
            </a:br>
            <a:r>
              <a:rPr lang="en-US" sz="3100" b="1" dirty="0">
                <a:solidFill>
                  <a:srgbClr val="FFFFFF"/>
                </a:solidFill>
              </a:rPr>
              <a:t>December 5, </a:t>
            </a:r>
            <a:r>
              <a:rPr lang="en-US" sz="3100" dirty="0">
                <a:solidFill>
                  <a:srgbClr val="FFFFFF"/>
                </a:solidFill>
              </a:rPr>
              <a:t>2019 IUPUI</a:t>
            </a:r>
            <a:br>
              <a:rPr lang="en-US" sz="3100" dirty="0">
                <a:solidFill>
                  <a:srgbClr val="FFFFFF"/>
                </a:solidFill>
              </a:rPr>
            </a:br>
            <a:r>
              <a:rPr lang="en-US" sz="3100" dirty="0">
                <a:solidFill>
                  <a:srgbClr val="FFFFFF"/>
                </a:solidFill>
              </a:rPr>
              <a:t>9:00 – 3:30 pm</a:t>
            </a:r>
          </a:p>
        </p:txBody>
      </p:sp>
      <p:grpSp>
        <p:nvGrpSpPr>
          <p:cNvPr id="29" name="Group 2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0300837B-392F-4BB0-B391-A54C89D7827D}"/>
              </a:ext>
            </a:extLst>
          </p:cNvPr>
          <p:cNvGraphicFramePr>
            <a:graphicFrameLocks noGrp="1"/>
          </p:cNvGraphicFramePr>
          <p:nvPr>
            <p:ph idx="1"/>
            <p:extLst>
              <p:ext uri="{D42A27DB-BD31-4B8C-83A1-F6EECF244321}">
                <p14:modId xmlns:p14="http://schemas.microsoft.com/office/powerpoint/2010/main" val="165284760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92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Legislation	- Be the Voice!!</a:t>
            </a:r>
          </a:p>
        </p:txBody>
      </p:sp>
      <p:sp>
        <p:nvSpPr>
          <p:cNvPr id="3" name="Content Placeholder 2"/>
          <p:cNvSpPr>
            <a:spLocks noGrp="1"/>
          </p:cNvSpPr>
          <p:nvPr>
            <p:ph idx="1"/>
          </p:nvPr>
        </p:nvSpPr>
        <p:spPr/>
        <p:txBody>
          <a:bodyPr/>
          <a:lstStyle/>
          <a:p>
            <a:r>
              <a:rPr lang="en-US" b="1" dirty="0"/>
              <a:t>S.789 - Higher Education Access and Success for Homeless and Foster Youth Act</a:t>
            </a:r>
            <a:r>
              <a:rPr lang="en-US" dirty="0"/>
              <a:t>116th Congress (2019-2020)</a:t>
            </a:r>
            <a:endParaRPr lang="en-US" b="1" dirty="0"/>
          </a:p>
          <a:p>
            <a:endParaRPr lang="en-US" dirty="0"/>
          </a:p>
        </p:txBody>
      </p:sp>
    </p:spTree>
    <p:extLst>
      <p:ext uri="{BB962C8B-B14F-4D97-AF65-F5344CB8AC3E}">
        <p14:creationId xmlns:p14="http://schemas.microsoft.com/office/powerpoint/2010/main" val="326117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dirty="0"/>
          </a:p>
        </p:txBody>
      </p:sp>
      <p:sp>
        <p:nvSpPr>
          <p:cNvPr id="25" name="Freeform: Shape 24">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27" name="Freeform: Shape 26">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9" name="Freeform: Shape 28">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31" name="Freeform: Shape 30">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p:cNvSpPr>
            <a:spLocks noGrp="1"/>
          </p:cNvSpPr>
          <p:nvPr>
            <p:ph type="ctrTitle"/>
          </p:nvPr>
        </p:nvSpPr>
        <p:spPr>
          <a:xfrm>
            <a:off x="1524000" y="643468"/>
            <a:ext cx="9144000" cy="3618898"/>
          </a:xfrm>
        </p:spPr>
        <p:txBody>
          <a:bodyPr anchor="b">
            <a:normAutofit/>
          </a:bodyPr>
          <a:lstStyle/>
          <a:p>
            <a:pPr algn="ctr"/>
            <a:r>
              <a:rPr lang="en-US" sz="7200" dirty="0"/>
              <a:t>Homeless Students: Definitions/ Rights/Barriers</a:t>
            </a:r>
          </a:p>
        </p:txBody>
      </p:sp>
      <p:sp>
        <p:nvSpPr>
          <p:cNvPr id="3" name="Subtitle 2"/>
          <p:cNvSpPr>
            <a:spLocks noGrp="1"/>
          </p:cNvSpPr>
          <p:nvPr>
            <p:ph type="subTitle" idx="1"/>
          </p:nvPr>
        </p:nvSpPr>
        <p:spPr>
          <a:xfrm>
            <a:off x="2719546" y="4552335"/>
            <a:ext cx="6752908" cy="1091381"/>
          </a:xfrm>
        </p:spPr>
        <p:txBody>
          <a:bodyPr>
            <a:normAutofit/>
          </a:bodyPr>
          <a:lstStyle/>
          <a:p>
            <a:pPr algn="ctr">
              <a:lnSpc>
                <a:spcPct val="90000"/>
              </a:lnSpc>
            </a:pPr>
            <a:r>
              <a:rPr lang="en-US" sz="1700" dirty="0"/>
              <a:t>Tonya Monnier</a:t>
            </a:r>
          </a:p>
          <a:p>
            <a:pPr algn="ctr">
              <a:lnSpc>
                <a:spcPct val="90000"/>
              </a:lnSpc>
            </a:pPr>
            <a:r>
              <a:rPr lang="en-US" sz="1700" dirty="0"/>
              <a:t>District Social Worker/McKinney Vento Liaison</a:t>
            </a:r>
          </a:p>
          <a:p>
            <a:pPr algn="ctr">
              <a:lnSpc>
                <a:spcPct val="90000"/>
              </a:lnSpc>
            </a:pPr>
            <a:r>
              <a:rPr lang="en-US" sz="1700" dirty="0"/>
              <a:t>MSD of Pike Township</a:t>
            </a:r>
          </a:p>
        </p:txBody>
      </p:sp>
    </p:spTree>
    <p:extLst>
      <p:ext uri="{BB962C8B-B14F-4D97-AF65-F5344CB8AC3E}">
        <p14:creationId xmlns:p14="http://schemas.microsoft.com/office/powerpoint/2010/main" val="301512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492" y="699742"/>
            <a:ext cx="10004283" cy="5155899"/>
          </a:xfrm>
          <a:prstGeom prst="rect">
            <a:avLst/>
          </a:prstGeom>
        </p:spPr>
        <p:txBody>
          <a:bodyPr wrap="square">
            <a:spAutoFit/>
          </a:bodyPr>
          <a:lstStyle/>
          <a:p>
            <a:pPr>
              <a:lnSpc>
                <a:spcPct val="115000"/>
              </a:lnSpc>
            </a:pPr>
            <a:r>
              <a:rPr lang="en-US" sz="3200" dirty="0">
                <a:ea typeface="Calibri" panose="020F0502020204030204" pitchFamily="34" charset="0"/>
                <a:cs typeface="Times New Roman" panose="02020603050405020304" pitchFamily="18" charset="0"/>
              </a:rPr>
              <a:t>The McKinney-Vento Education for Homeless Children and Youth Act provides a definition of </a:t>
            </a:r>
            <a:r>
              <a:rPr lang="en-US" sz="3200" u="sng" dirty="0">
                <a:ea typeface="Calibri" panose="020F0502020204030204" pitchFamily="34" charset="0"/>
                <a:cs typeface="Times New Roman" panose="02020603050405020304" pitchFamily="18" charset="0"/>
              </a:rPr>
              <a:t>homeless children and youths </a:t>
            </a:r>
            <a:r>
              <a:rPr lang="en-US" sz="3200" dirty="0">
                <a:ea typeface="Calibri" panose="020F0502020204030204" pitchFamily="34" charset="0"/>
                <a:cs typeface="Times New Roman" panose="02020603050405020304" pitchFamily="18" charset="0"/>
              </a:rPr>
              <a:t>to be used by state and local educational agencies (LEAs).  It defines homeless children and youths to be those who </a:t>
            </a:r>
            <a:r>
              <a:rPr lang="en-US" sz="3200" b="1" dirty="0">
                <a:ea typeface="Calibri" panose="020F0502020204030204" pitchFamily="34" charset="0"/>
                <a:cs typeface="Times New Roman" panose="02020603050405020304" pitchFamily="18" charset="0"/>
              </a:rPr>
              <a:t>lack a fixed, regular, and adequate nighttime residence</a:t>
            </a:r>
            <a:r>
              <a:rPr lang="en-US" sz="3200" dirty="0">
                <a:ea typeface="Calibri" panose="020F0502020204030204" pitchFamily="34" charset="0"/>
                <a:cs typeface="Times New Roman" panose="02020603050405020304" pitchFamily="18" charset="0"/>
              </a:rPr>
              <a:t>.  Under the larger umbrella of lacking a fixed, regular, and adequate nighttime residence, the law also provides several examples of situations that meet the definition.  </a:t>
            </a:r>
            <a:endParaRPr lang="en-US" sz="32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08BC4DE-1647-4556-B456-CD1B4579EE10}"/>
              </a:ext>
            </a:extLst>
          </p:cNvPr>
          <p:cNvSpPr txBox="1"/>
          <p:nvPr/>
        </p:nvSpPr>
        <p:spPr>
          <a:xfrm>
            <a:off x="1814492" y="114967"/>
            <a:ext cx="6708710" cy="584775"/>
          </a:xfrm>
          <a:prstGeom prst="rect">
            <a:avLst/>
          </a:prstGeom>
          <a:noFill/>
        </p:spPr>
        <p:txBody>
          <a:bodyPr wrap="square" rtlCol="0">
            <a:spAutoFit/>
          </a:bodyPr>
          <a:lstStyle/>
          <a:p>
            <a:r>
              <a:rPr lang="en-US" sz="3200" u="sng" dirty="0"/>
              <a:t>Definition</a:t>
            </a:r>
          </a:p>
        </p:txBody>
      </p:sp>
    </p:spTree>
    <p:extLst>
      <p:ext uri="{BB962C8B-B14F-4D97-AF65-F5344CB8AC3E}">
        <p14:creationId xmlns:p14="http://schemas.microsoft.com/office/powerpoint/2010/main" val="5470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492" y="699742"/>
            <a:ext cx="10004283" cy="5026761"/>
          </a:xfrm>
          <a:prstGeom prst="rect">
            <a:avLst/>
          </a:prstGeom>
        </p:spPr>
        <p:txBody>
          <a:bodyPr wrap="square">
            <a:spAutoFit/>
          </a:bodyPr>
          <a:lstStyle/>
          <a:p>
            <a:pPr>
              <a:lnSpc>
                <a:spcPct val="115000"/>
              </a:lnSpc>
            </a:pPr>
            <a:r>
              <a:rPr lang="en-US" sz="2000" dirty="0">
                <a:ea typeface="Calibri" panose="020F0502020204030204" pitchFamily="34" charset="0"/>
                <a:cs typeface="Times New Roman" panose="02020603050405020304" pitchFamily="18" charset="0"/>
              </a:rPr>
              <a:t>The examples include children and youths</a:t>
            </a:r>
          </a:p>
          <a:p>
            <a:pPr>
              <a:lnSpc>
                <a:spcPct val="115000"/>
              </a:lnSpc>
            </a:pPr>
            <a:endParaRPr lang="en-US" sz="20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3714750" algn="ctr"/>
              </a:tabLst>
            </a:pPr>
            <a:r>
              <a:rPr lang="en-US" sz="2000" dirty="0">
                <a:ea typeface="Calibri" panose="020F0502020204030204" pitchFamily="34" charset="0"/>
                <a:cs typeface="Times New Roman" panose="02020603050405020304" pitchFamily="18" charset="0"/>
              </a:rPr>
              <a:t>sharing  housing due to a loss of housing, economic hardship, or a similar reason;</a:t>
            </a:r>
            <a:endParaRPr lang="en-US" sz="20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3714750" algn="ctr"/>
              </a:tabLst>
            </a:pPr>
            <a:r>
              <a:rPr lang="en-US" sz="2000" dirty="0">
                <a:ea typeface="Calibri" panose="020F0502020204030204" pitchFamily="34" charset="0"/>
                <a:cs typeface="Times New Roman" panose="02020603050405020304" pitchFamily="18" charset="0"/>
              </a:rPr>
              <a:t>living in hotels, motels, trailer parks, or camping grounds due to a lack of alternative adequate housing;</a:t>
            </a:r>
            <a:endParaRPr lang="en-US" sz="20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3714750" algn="ctr"/>
              </a:tabLst>
            </a:pPr>
            <a:r>
              <a:rPr lang="en-US" sz="2000" dirty="0">
                <a:ea typeface="Calibri" panose="020F0502020204030204" pitchFamily="34" charset="0"/>
                <a:cs typeface="Times New Roman" panose="02020603050405020304" pitchFamily="18" charset="0"/>
              </a:rPr>
              <a:t>living in emergency or transitional shelters;</a:t>
            </a:r>
            <a:endParaRPr lang="en-US" sz="20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3714750" algn="ctr"/>
              </a:tabLst>
            </a:pPr>
            <a:r>
              <a:rPr lang="en-US" sz="2000" dirty="0">
                <a:ea typeface="Calibri" panose="020F0502020204030204" pitchFamily="34" charset="0"/>
                <a:cs typeface="Times New Roman" panose="02020603050405020304" pitchFamily="18" charset="0"/>
              </a:rPr>
              <a:t>abandoned in hospitals;</a:t>
            </a:r>
            <a:endParaRPr lang="en-US" sz="20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3714750" algn="ctr"/>
              </a:tabLst>
            </a:pPr>
            <a:r>
              <a:rPr lang="en-US" sz="2000" dirty="0">
                <a:ea typeface="Calibri" panose="020F0502020204030204" pitchFamily="34" charset="0"/>
                <a:cs typeface="Times New Roman" panose="02020603050405020304" pitchFamily="18" charset="0"/>
              </a:rPr>
              <a:t>living in a public or private place not designated for, or normally used as, a regular sleeping accommodation for human beings;</a:t>
            </a:r>
            <a:endParaRPr lang="en-US" sz="20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3714750" algn="ctr"/>
              </a:tabLst>
            </a:pPr>
            <a:r>
              <a:rPr lang="en-US" sz="2000" dirty="0">
                <a:ea typeface="Calibri" panose="020F0502020204030204" pitchFamily="34" charset="0"/>
                <a:cs typeface="Times New Roman" panose="02020603050405020304" pitchFamily="18" charset="0"/>
              </a:rPr>
              <a:t>living in cars, parks, public spaces, abandoned buildings, substandard housing, bus or train stations, or similar places; </a:t>
            </a:r>
            <a:endParaRPr lang="en-US" sz="20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3714750" algn="ctr"/>
              </a:tabLst>
            </a:pPr>
            <a:r>
              <a:rPr lang="en-US" sz="2000" dirty="0">
                <a:ea typeface="Calibri" panose="020F0502020204030204" pitchFamily="34" charset="0"/>
                <a:cs typeface="Times New Roman" panose="02020603050405020304" pitchFamily="18" charset="0"/>
              </a:rPr>
              <a:t>living in one of the above circumstances and who are migratory according to the definition in Section 1309 of the Elementary and Secondary Education Act of 1965 </a:t>
            </a:r>
            <a:r>
              <a:rPr lang="en-US" sz="2000" dirty="0">
                <a:solidFill>
                  <a:srgbClr val="000000"/>
                </a:solidFill>
                <a:ea typeface="Calibri" panose="020F0502020204030204" pitchFamily="34" charset="0"/>
                <a:cs typeface="Calibri" panose="020F0502020204030204" pitchFamily="34" charset="0"/>
              </a:rPr>
              <a:t>[</a:t>
            </a:r>
            <a:r>
              <a:rPr lang="en-US" sz="2000" dirty="0">
                <a:ea typeface="Calibri" panose="020F0502020204030204" pitchFamily="34" charset="0"/>
                <a:cs typeface="Times New Roman" panose="02020603050405020304" pitchFamily="18" charset="0"/>
              </a:rPr>
              <a:t>42 U.S.C. § 11434a(2)</a:t>
            </a:r>
            <a:r>
              <a:rPr lang="en-US" sz="2000" dirty="0">
                <a:solidFill>
                  <a:srgbClr val="000000"/>
                </a:solidFill>
                <a:ea typeface="Calibri" panose="020F050202020403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08BC4DE-1647-4556-B456-CD1B4579EE10}"/>
              </a:ext>
            </a:extLst>
          </p:cNvPr>
          <p:cNvSpPr txBox="1"/>
          <p:nvPr/>
        </p:nvSpPr>
        <p:spPr>
          <a:xfrm>
            <a:off x="1884785" y="114967"/>
            <a:ext cx="6708710" cy="584775"/>
          </a:xfrm>
          <a:prstGeom prst="rect">
            <a:avLst/>
          </a:prstGeom>
          <a:noFill/>
        </p:spPr>
        <p:txBody>
          <a:bodyPr wrap="square" rtlCol="0">
            <a:spAutoFit/>
          </a:bodyPr>
          <a:lstStyle/>
          <a:p>
            <a:r>
              <a:rPr lang="en-US" sz="3200" u="sng" dirty="0"/>
              <a:t>Definition</a:t>
            </a:r>
          </a:p>
        </p:txBody>
      </p:sp>
    </p:spTree>
    <p:extLst>
      <p:ext uri="{BB962C8B-B14F-4D97-AF65-F5344CB8AC3E}">
        <p14:creationId xmlns:p14="http://schemas.microsoft.com/office/powerpoint/2010/main" val="133446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484312" y="1284051"/>
            <a:ext cx="2812385" cy="3723836"/>
          </a:xfrm>
        </p:spPr>
        <p:txBody>
          <a:bodyPr>
            <a:normAutofit/>
          </a:bodyPr>
          <a:lstStyle/>
          <a:p>
            <a:r>
              <a:rPr lang="en-US" sz="3600" dirty="0">
                <a:solidFill>
                  <a:srgbClr val="000000"/>
                </a:solidFill>
              </a:rPr>
              <a:t>Roles of McKinney Vento Liaison</a:t>
            </a:r>
            <a:br>
              <a:rPr lang="en-US" sz="3600" dirty="0">
                <a:solidFill>
                  <a:srgbClr val="000000"/>
                </a:solidFill>
              </a:rPr>
            </a:br>
            <a:endParaRPr lang="en-US" sz="3600" dirty="0">
              <a:solidFill>
                <a:srgbClr val="000000"/>
              </a:solidFill>
            </a:endParaRPr>
          </a:p>
        </p:txBody>
      </p:sp>
      <p:sp useBgFill="1">
        <p:nvSpPr>
          <p:cNvPr id="20"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256544A-2932-4128-8763-AB9D9F0EC319}"/>
              </a:ext>
            </a:extLst>
          </p:cNvPr>
          <p:cNvGraphicFramePr>
            <a:graphicFrameLocks noGrp="1"/>
          </p:cNvGraphicFramePr>
          <p:nvPr>
            <p:ph idx="1"/>
            <p:extLst>
              <p:ext uri="{D42A27DB-BD31-4B8C-83A1-F6EECF244321}">
                <p14:modId xmlns:p14="http://schemas.microsoft.com/office/powerpoint/2010/main" val="2599474705"/>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31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9" name="Group 18">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514DED0-27AA-41FA-A0B0-04EF39065B33}"/>
              </a:ext>
            </a:extLst>
          </p:cNvPr>
          <p:cNvSpPr>
            <a:spLocks noGrp="1"/>
          </p:cNvSpPr>
          <p:nvPr>
            <p:ph type="title"/>
          </p:nvPr>
        </p:nvSpPr>
        <p:spPr>
          <a:xfrm>
            <a:off x="1018381" y="128916"/>
            <a:ext cx="4278928" cy="991998"/>
          </a:xfrm>
        </p:spPr>
        <p:txBody>
          <a:bodyPr vert="horz" lIns="91440" tIns="45720" rIns="91440" bIns="45720" rtlCol="0" anchor="ctr">
            <a:normAutofit/>
          </a:bodyPr>
          <a:lstStyle/>
          <a:p>
            <a:pPr>
              <a:lnSpc>
                <a:spcPct val="90000"/>
              </a:lnSpc>
            </a:pPr>
            <a:r>
              <a:rPr lang="en-US" dirty="0"/>
              <a:t>MSD Pike Twp. Profile</a:t>
            </a:r>
            <a:br>
              <a:rPr lang="en-US" dirty="0"/>
            </a:br>
            <a:endParaRPr lang="en-US" dirty="0"/>
          </a:p>
        </p:txBody>
      </p:sp>
      <p:sp>
        <p:nvSpPr>
          <p:cNvPr id="4" name="Text Placeholder 3">
            <a:extLst>
              <a:ext uri="{FF2B5EF4-FFF2-40B4-BE49-F238E27FC236}">
                <a16:creationId xmlns:a16="http://schemas.microsoft.com/office/drawing/2014/main" id="{A1242D3C-7102-470C-BFEF-1A8219A3D4DA}"/>
              </a:ext>
            </a:extLst>
          </p:cNvPr>
          <p:cNvSpPr>
            <a:spLocks noGrp="1"/>
          </p:cNvSpPr>
          <p:nvPr>
            <p:ph type="body" sz="half" idx="2"/>
          </p:nvPr>
        </p:nvSpPr>
        <p:spPr>
          <a:xfrm>
            <a:off x="1341117" y="2241828"/>
            <a:ext cx="4754883" cy="2774789"/>
          </a:xfrm>
        </p:spPr>
        <p:txBody>
          <a:bodyPr vert="horz" lIns="91440" tIns="45720" rIns="91440" bIns="45720" rtlCol="0" anchor="ctr">
            <a:noAutofit/>
          </a:bodyPr>
          <a:lstStyle/>
          <a:p>
            <a:pPr algn="l">
              <a:buFont typeface="Arial"/>
              <a:buChar char="•"/>
            </a:pPr>
            <a:r>
              <a:rPr lang="en-US" sz="2000" dirty="0"/>
              <a:t>11, 209 enrollment</a:t>
            </a:r>
          </a:p>
          <a:p>
            <a:pPr algn="l">
              <a:buFont typeface="Arial"/>
              <a:buChar char="•"/>
            </a:pPr>
            <a:r>
              <a:rPr lang="en-US" sz="2000" dirty="0"/>
              <a:t>14 schools</a:t>
            </a:r>
          </a:p>
          <a:p>
            <a:pPr lvl="1">
              <a:buFont typeface="Arial"/>
              <a:buChar char="•"/>
            </a:pPr>
            <a:r>
              <a:rPr lang="en-US" sz="1800" dirty="0"/>
              <a:t>9 elementary</a:t>
            </a:r>
          </a:p>
          <a:p>
            <a:pPr lvl="1">
              <a:buFont typeface="Arial"/>
              <a:buChar char="•"/>
            </a:pPr>
            <a:r>
              <a:rPr lang="en-US" sz="1800" dirty="0"/>
              <a:t>3 middle</a:t>
            </a:r>
          </a:p>
          <a:p>
            <a:pPr lvl="1">
              <a:buFont typeface="Arial"/>
              <a:buChar char="•"/>
            </a:pPr>
            <a:r>
              <a:rPr lang="en-US" sz="1800" dirty="0"/>
              <a:t>1 freshman center</a:t>
            </a:r>
          </a:p>
          <a:p>
            <a:pPr lvl="1">
              <a:buFont typeface="Arial"/>
              <a:buChar char="•"/>
            </a:pPr>
            <a:r>
              <a:rPr lang="en-US" sz="1800" dirty="0"/>
              <a:t>1 high school</a:t>
            </a:r>
          </a:p>
          <a:p>
            <a:pPr lvl="1">
              <a:buFont typeface="Arial"/>
              <a:buChar char="•"/>
            </a:pPr>
            <a:r>
              <a:rPr lang="en-US" sz="1800" dirty="0"/>
              <a:t>Preparatory Academy</a:t>
            </a:r>
          </a:p>
          <a:p>
            <a:pPr algn="l">
              <a:buFont typeface="Arial"/>
              <a:buChar char="•"/>
            </a:pPr>
            <a:r>
              <a:rPr lang="en-US" sz="2000" dirty="0"/>
              <a:t>81 languages</a:t>
            </a:r>
          </a:p>
          <a:p>
            <a:pPr algn="l">
              <a:buFont typeface="Arial"/>
              <a:buChar char="•"/>
            </a:pPr>
            <a:r>
              <a:rPr lang="en-US" sz="2000" dirty="0"/>
              <a:t>68 countries</a:t>
            </a:r>
          </a:p>
          <a:p>
            <a:pPr algn="l">
              <a:buFont typeface="Arial"/>
              <a:buChar char="•"/>
            </a:pPr>
            <a:r>
              <a:rPr lang="en-US" sz="2000" dirty="0"/>
              <a:t>93% graduation rate</a:t>
            </a:r>
          </a:p>
          <a:p>
            <a:pPr algn="l">
              <a:buFont typeface="Arial"/>
              <a:buChar char="•"/>
            </a:pPr>
            <a:r>
              <a:rPr lang="en-US" sz="2000" dirty="0"/>
              <a:t>A -  School (IDOE rating)</a:t>
            </a:r>
          </a:p>
          <a:p>
            <a:pPr algn="l">
              <a:buFont typeface="Arial"/>
              <a:buChar char="•"/>
            </a:pPr>
            <a:endParaRPr lang="en-US" sz="1400" dirty="0"/>
          </a:p>
        </p:txBody>
      </p:sp>
      <p:sp>
        <p:nvSpPr>
          <p:cNvPr id="27"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1BCBB2E3-0BAA-41B3-9851-1A796D5548CF}"/>
              </a:ext>
            </a:extLst>
          </p:cNvPr>
          <p:cNvPicPr>
            <a:picLocks noGrp="1" noChangeAspect="1"/>
          </p:cNvPicPr>
          <p:nvPr>
            <p:ph type="pic" idx="1"/>
          </p:nvPr>
        </p:nvPicPr>
        <p:blipFill>
          <a:blip r:embed="rId3"/>
          <a:srcRect/>
          <a:stretch/>
        </p:blipFill>
        <p:spPr>
          <a:xfrm>
            <a:off x="6727971" y="1501629"/>
            <a:ext cx="4026715" cy="2516698"/>
          </a:xfrm>
          <a:prstGeom prst="rect">
            <a:avLst/>
          </a:prstGeom>
        </p:spPr>
      </p:pic>
      <p:sp>
        <p:nvSpPr>
          <p:cNvPr id="7" name="Rectangle 6">
            <a:extLst>
              <a:ext uri="{FF2B5EF4-FFF2-40B4-BE49-F238E27FC236}">
                <a16:creationId xmlns:a16="http://schemas.microsoft.com/office/drawing/2014/main" id="{C7FC716F-AEAB-41CC-BFC6-83C5E3FF2ABD}"/>
              </a:ext>
            </a:extLst>
          </p:cNvPr>
          <p:cNvSpPr/>
          <p:nvPr/>
        </p:nvSpPr>
        <p:spPr>
          <a:xfrm>
            <a:off x="6269139" y="4831951"/>
            <a:ext cx="5090432" cy="369332"/>
          </a:xfrm>
          <a:prstGeom prst="rect">
            <a:avLst/>
          </a:prstGeom>
        </p:spPr>
        <p:txBody>
          <a:bodyPr wrap="none">
            <a:spAutoFit/>
          </a:bodyPr>
          <a:lstStyle/>
          <a:p>
            <a:r>
              <a:rPr lang="en-US" b="1" i="1" dirty="0"/>
              <a:t>Pike High School has approximately </a:t>
            </a:r>
            <a:r>
              <a:rPr lang="en-US" b="1" i="1" u="sng" dirty="0"/>
              <a:t>3200</a:t>
            </a:r>
            <a:r>
              <a:rPr lang="en-US" b="1" i="1" dirty="0"/>
              <a:t> students </a:t>
            </a:r>
          </a:p>
        </p:txBody>
      </p:sp>
    </p:spTree>
    <p:extLst>
      <p:ext uri="{BB962C8B-B14F-4D97-AF65-F5344CB8AC3E}">
        <p14:creationId xmlns:p14="http://schemas.microsoft.com/office/powerpoint/2010/main" val="40576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706" y="685800"/>
            <a:ext cx="9742318" cy="1752599"/>
          </a:xfrm>
        </p:spPr>
        <p:txBody>
          <a:bodyPr>
            <a:normAutofit/>
          </a:bodyPr>
          <a:lstStyle/>
          <a:p>
            <a:r>
              <a:rPr lang="en-US" dirty="0"/>
              <a:t>Unaccompanied Youth	</a:t>
            </a:r>
          </a:p>
        </p:txBody>
      </p:sp>
      <p:graphicFrame>
        <p:nvGraphicFramePr>
          <p:cNvPr id="5" name="Content Placeholder 2">
            <a:extLst>
              <a:ext uri="{FF2B5EF4-FFF2-40B4-BE49-F238E27FC236}">
                <a16:creationId xmlns:a16="http://schemas.microsoft.com/office/drawing/2014/main" id="{A318E2A9-FC4A-4CA9-8819-CBC78FCC4F63}"/>
              </a:ext>
            </a:extLst>
          </p:cNvPr>
          <p:cNvGraphicFramePr>
            <a:graphicFrameLocks noGrp="1"/>
          </p:cNvGraphicFramePr>
          <p:nvPr>
            <p:ph idx="1"/>
            <p:extLst>
              <p:ext uri="{D42A27DB-BD31-4B8C-83A1-F6EECF244321}">
                <p14:modId xmlns:p14="http://schemas.microsoft.com/office/powerpoint/2010/main" val="3856393128"/>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788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706" y="685800"/>
            <a:ext cx="9742318" cy="1752599"/>
          </a:xfrm>
        </p:spPr>
        <p:txBody>
          <a:bodyPr>
            <a:normAutofit/>
          </a:bodyPr>
          <a:lstStyle/>
          <a:p>
            <a:r>
              <a:rPr lang="en-US" dirty="0"/>
              <a:t>Barriers…next phase College Points of Contact</a:t>
            </a:r>
          </a:p>
        </p:txBody>
      </p:sp>
      <p:graphicFrame>
        <p:nvGraphicFramePr>
          <p:cNvPr id="5" name="Content Placeholder 2">
            <a:extLst>
              <a:ext uri="{FF2B5EF4-FFF2-40B4-BE49-F238E27FC236}">
                <a16:creationId xmlns:a16="http://schemas.microsoft.com/office/drawing/2014/main" id="{81AD9DB7-0C10-4C98-A03E-1F738453905D}"/>
              </a:ext>
            </a:extLst>
          </p:cNvPr>
          <p:cNvGraphicFramePr>
            <a:graphicFrameLocks noGrp="1"/>
          </p:cNvGraphicFramePr>
          <p:nvPr>
            <p:ph idx="1"/>
            <p:extLst>
              <p:ext uri="{D42A27DB-BD31-4B8C-83A1-F6EECF244321}">
                <p14:modId xmlns:p14="http://schemas.microsoft.com/office/powerpoint/2010/main" val="4114087518"/>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07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17FD3-73AA-4CF6-95E3-57F109F455DC}"/>
              </a:ext>
            </a:extLst>
          </p:cNvPr>
          <p:cNvSpPr>
            <a:spLocks noGrp="1"/>
          </p:cNvSpPr>
          <p:nvPr>
            <p:ph type="title"/>
          </p:nvPr>
        </p:nvSpPr>
        <p:spPr>
          <a:xfrm>
            <a:off x="1156996" y="286603"/>
            <a:ext cx="9998684" cy="1150311"/>
          </a:xfrm>
        </p:spPr>
        <p:txBody>
          <a:bodyPr>
            <a:normAutofit fontScale="90000"/>
          </a:bodyPr>
          <a:lstStyle/>
          <a:p>
            <a:r>
              <a:rPr lang="en-US" dirty="0">
                <a:latin typeface="+mn-lt"/>
              </a:rPr>
              <a:t>Higher Education Access &amp; Success for Homeless and Foster Youth Act</a:t>
            </a:r>
          </a:p>
        </p:txBody>
      </p:sp>
      <p:sp>
        <p:nvSpPr>
          <p:cNvPr id="5" name="Content Placeholder 4">
            <a:extLst>
              <a:ext uri="{FF2B5EF4-FFF2-40B4-BE49-F238E27FC236}">
                <a16:creationId xmlns:a16="http://schemas.microsoft.com/office/drawing/2014/main" id="{DE2827A6-889A-4A79-A04C-14A3566D0AC9}"/>
              </a:ext>
            </a:extLst>
          </p:cNvPr>
          <p:cNvSpPr>
            <a:spLocks noGrp="1"/>
          </p:cNvSpPr>
          <p:nvPr>
            <p:ph idx="1"/>
          </p:nvPr>
        </p:nvSpPr>
        <p:spPr>
          <a:xfrm>
            <a:off x="1319349" y="1737360"/>
            <a:ext cx="10717141" cy="4934028"/>
          </a:xfrm>
        </p:spPr>
        <p:txBody>
          <a:bodyPr>
            <a:normAutofit/>
          </a:bodyPr>
          <a:lstStyle/>
          <a:p>
            <a:r>
              <a:rPr lang="en-US" sz="2200" dirty="0"/>
              <a:t>Senators Patty Murray (D-WA) and Rob Portman (R-OH), and U.S. Representatives Katherine Clark (D-MA) and Don Young (R-AK), will re-introduce the Higher Education Access and Success for Homeless and Foster Youth Act (HEASHFY).</a:t>
            </a:r>
          </a:p>
          <a:p>
            <a:r>
              <a:rPr lang="en-US" sz="2200" dirty="0"/>
              <a:t>This legislation removes barriers to higher education access and completion for homeless and foster youth by:</a:t>
            </a:r>
          </a:p>
          <a:p>
            <a:pPr marL="0" indent="0">
              <a:buNone/>
            </a:pPr>
            <a:endParaRPr lang="en-US" sz="2200" dirty="0"/>
          </a:p>
          <a:p>
            <a:pPr>
              <a:buFont typeface="Wingdings" panose="05000000000000000000" pitchFamily="2" charset="2"/>
              <a:buChar char="q"/>
            </a:pPr>
            <a:r>
              <a:rPr lang="en-US" sz="2200" dirty="0"/>
              <a:t> Streamlining the process of applying for and receiving financial aid</a:t>
            </a:r>
          </a:p>
          <a:p>
            <a:pPr>
              <a:buFont typeface="Wingdings" panose="05000000000000000000" pitchFamily="2" charset="2"/>
              <a:buChar char="q"/>
            </a:pPr>
            <a:r>
              <a:rPr lang="en-US" sz="2200" dirty="0"/>
              <a:t>Designating liaisons to help provide students with access to services and support</a:t>
            </a:r>
          </a:p>
          <a:p>
            <a:pPr>
              <a:buFont typeface="Wingdings" panose="05000000000000000000" pitchFamily="2" charset="2"/>
              <a:buChar char="q"/>
            </a:pPr>
            <a:r>
              <a:rPr lang="en-US" sz="2200" dirty="0"/>
              <a:t>Providing access to housing options</a:t>
            </a:r>
          </a:p>
          <a:p>
            <a:pPr>
              <a:buFont typeface="Wingdings" panose="05000000000000000000" pitchFamily="2" charset="2"/>
              <a:buChar char="q"/>
            </a:pPr>
            <a:r>
              <a:rPr lang="en-US" sz="2200" dirty="0"/>
              <a:t>Ensuring that college access programs identify, recruit, and prepare homeless and foster students for college.</a:t>
            </a:r>
          </a:p>
          <a:p>
            <a:endParaRPr lang="en-US" dirty="0"/>
          </a:p>
        </p:txBody>
      </p:sp>
    </p:spTree>
    <p:extLst>
      <p:ext uri="{BB962C8B-B14F-4D97-AF65-F5344CB8AC3E}">
        <p14:creationId xmlns:p14="http://schemas.microsoft.com/office/powerpoint/2010/main" val="124092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6"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7"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8"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9"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0"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1"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3" name="Rectangle 32">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36"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7"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8"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39"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0"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1"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p:cNvSpPr>
            <a:spLocks noGrp="1"/>
          </p:cNvSpPr>
          <p:nvPr>
            <p:ph type="title"/>
          </p:nvPr>
        </p:nvSpPr>
        <p:spPr>
          <a:xfrm>
            <a:off x="1018190" y="924232"/>
            <a:ext cx="8174971" cy="2180918"/>
          </a:xfrm>
        </p:spPr>
        <p:txBody>
          <a:bodyPr vert="horz" lIns="91440" tIns="45720" rIns="91440" bIns="45720" rtlCol="0" anchor="b">
            <a:normAutofit/>
          </a:bodyPr>
          <a:lstStyle/>
          <a:p>
            <a:pPr algn="l"/>
            <a:r>
              <a:rPr lang="en-US" sz="6200" dirty="0"/>
              <a:t>Homeless Students:</a:t>
            </a:r>
            <a:br>
              <a:rPr lang="en-US" sz="6200" dirty="0"/>
            </a:br>
            <a:r>
              <a:rPr lang="en-US" sz="6200" dirty="0"/>
              <a:t> Financial Aid Concerns</a:t>
            </a:r>
          </a:p>
        </p:txBody>
      </p:sp>
      <p:sp>
        <p:nvSpPr>
          <p:cNvPr id="3" name="Text Placeholder 2"/>
          <p:cNvSpPr>
            <a:spLocks noGrp="1"/>
          </p:cNvSpPr>
          <p:nvPr>
            <p:ph type="body" idx="1"/>
          </p:nvPr>
        </p:nvSpPr>
        <p:spPr>
          <a:xfrm>
            <a:off x="1018190" y="3592819"/>
            <a:ext cx="7178070" cy="1480627"/>
          </a:xfrm>
        </p:spPr>
        <p:txBody>
          <a:bodyPr vert="horz" lIns="91440" tIns="45720" rIns="91440" bIns="45720" rtlCol="0" anchor="t">
            <a:normAutofit fontScale="70000" lnSpcReduction="20000"/>
          </a:bodyPr>
          <a:lstStyle/>
          <a:p>
            <a:pPr algn="l">
              <a:lnSpc>
                <a:spcPct val="90000"/>
              </a:lnSpc>
            </a:pPr>
            <a:r>
              <a:rPr lang="en-US" sz="2800" dirty="0"/>
              <a:t>FAFSA Overview</a:t>
            </a:r>
          </a:p>
          <a:p>
            <a:pPr algn="l">
              <a:lnSpc>
                <a:spcPct val="90000"/>
              </a:lnSpc>
            </a:pPr>
            <a:r>
              <a:rPr lang="en-US" sz="2800" dirty="0"/>
              <a:t>Dependency Status</a:t>
            </a:r>
          </a:p>
          <a:p>
            <a:pPr algn="l">
              <a:lnSpc>
                <a:spcPct val="90000"/>
              </a:lnSpc>
            </a:pPr>
            <a:r>
              <a:rPr lang="en-US" sz="2800" dirty="0"/>
              <a:t>Homelessness or Unaccompanied Youth</a:t>
            </a:r>
          </a:p>
          <a:p>
            <a:pPr algn="l">
              <a:lnSpc>
                <a:spcPct val="90000"/>
              </a:lnSpc>
            </a:pPr>
            <a:r>
              <a:rPr lang="en-US" sz="2800" dirty="0"/>
              <a:t>Next Steps</a:t>
            </a:r>
          </a:p>
          <a:p>
            <a:pPr algn="l">
              <a:lnSpc>
                <a:spcPct val="90000"/>
              </a:lnSpc>
            </a:pPr>
            <a:endParaRPr lang="en-US" sz="700" dirty="0"/>
          </a:p>
          <a:p>
            <a:pPr marL="0" lvl="1">
              <a:lnSpc>
                <a:spcPct val="90000"/>
              </a:lnSpc>
            </a:pPr>
            <a:endParaRPr lang="en-US" sz="700" dirty="0">
              <a:solidFill>
                <a:schemeClr val="tx1"/>
              </a:solidFill>
            </a:endParaRPr>
          </a:p>
          <a:p>
            <a:pPr algn="l">
              <a:lnSpc>
                <a:spcPct val="90000"/>
              </a:lnSpc>
            </a:pPr>
            <a:endParaRPr lang="en-US" sz="700" dirty="0"/>
          </a:p>
        </p:txBody>
      </p:sp>
    </p:spTree>
    <p:extLst>
      <p:ext uri="{BB962C8B-B14F-4D97-AF65-F5344CB8AC3E}">
        <p14:creationId xmlns:p14="http://schemas.microsoft.com/office/powerpoint/2010/main" val="237175991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365125"/>
            <a:ext cx="10515600" cy="533341"/>
          </a:xfrm>
        </p:spPr>
        <p:txBody>
          <a:bodyPr>
            <a:normAutofit fontScale="90000"/>
          </a:bodyPr>
          <a:lstStyle/>
          <a:p>
            <a:pPr>
              <a:lnSpc>
                <a:spcPct val="110000"/>
              </a:lnSpc>
            </a:pPr>
            <a:r>
              <a:rPr lang="en-US" sz="4400" b="1" u="sng" dirty="0">
                <a:solidFill>
                  <a:srgbClr val="AD2954"/>
                </a:solidFill>
              </a:rPr>
              <a:t>F</a:t>
            </a:r>
            <a:r>
              <a:rPr lang="en-US" dirty="0"/>
              <a:t>ree </a:t>
            </a:r>
            <a:r>
              <a:rPr lang="en-US" sz="4400" b="1" u="sng" dirty="0">
                <a:solidFill>
                  <a:srgbClr val="AD2954"/>
                </a:solidFill>
              </a:rPr>
              <a:t>A</a:t>
            </a:r>
            <a:r>
              <a:rPr lang="en-US" dirty="0"/>
              <a:t>pplication for </a:t>
            </a:r>
            <a:r>
              <a:rPr lang="en-US" sz="4400" b="1" u="sng" dirty="0">
                <a:solidFill>
                  <a:srgbClr val="AD2954"/>
                </a:solidFill>
              </a:rPr>
              <a:t>F</a:t>
            </a:r>
            <a:r>
              <a:rPr lang="en-US" dirty="0"/>
              <a:t>ederal </a:t>
            </a:r>
            <a:r>
              <a:rPr lang="en-US" sz="4400" b="1" u="sng" dirty="0">
                <a:solidFill>
                  <a:srgbClr val="AD2954"/>
                </a:solidFill>
              </a:rPr>
              <a:t>S</a:t>
            </a:r>
            <a:r>
              <a:rPr lang="en-US" dirty="0"/>
              <a:t>tudent </a:t>
            </a:r>
            <a:r>
              <a:rPr lang="en-US" sz="4400" b="1" u="sng" dirty="0">
                <a:solidFill>
                  <a:srgbClr val="AD2954"/>
                </a:solidFill>
              </a:rPr>
              <a:t>A</a:t>
            </a:r>
            <a:r>
              <a:rPr lang="en-US" dirty="0"/>
              <a:t>id  </a:t>
            </a:r>
            <a:r>
              <a:rPr lang="en-US" b="1" dirty="0">
                <a:solidFill>
                  <a:srgbClr val="AD2954"/>
                </a:solidFill>
              </a:rPr>
              <a:t>(FAFSA)</a:t>
            </a:r>
            <a:endParaRPr lang="en-US" dirty="0"/>
          </a:p>
        </p:txBody>
      </p:sp>
      <p:sp>
        <p:nvSpPr>
          <p:cNvPr id="3" name="Content Placeholder 2"/>
          <p:cNvSpPr>
            <a:spLocks noGrp="1"/>
          </p:cNvSpPr>
          <p:nvPr>
            <p:ph idx="1"/>
          </p:nvPr>
        </p:nvSpPr>
        <p:spPr>
          <a:xfrm>
            <a:off x="2027055" y="1127787"/>
            <a:ext cx="7480739" cy="6010432"/>
          </a:xfrm>
        </p:spPr>
        <p:txBody>
          <a:bodyPr anchor="t" anchorCtr="0">
            <a:normAutofit/>
          </a:bodyPr>
          <a:lstStyle/>
          <a:p>
            <a:pPr marL="411480" indent="-411480">
              <a:lnSpc>
                <a:spcPct val="110000"/>
              </a:lnSpc>
            </a:pPr>
            <a:r>
              <a:rPr lang="en-US" sz="3000" dirty="0"/>
              <a:t>Annual application for most forms of financial aid</a:t>
            </a:r>
          </a:p>
          <a:p>
            <a:pPr marL="411480" indent="-411480">
              <a:lnSpc>
                <a:spcPct val="110000"/>
              </a:lnSpc>
            </a:pPr>
            <a:r>
              <a:rPr lang="en-US" sz="3000" dirty="0"/>
              <a:t>Basis for determining eligibility for:</a:t>
            </a:r>
          </a:p>
          <a:p>
            <a:pPr marL="868680" lvl="1" indent="-411480">
              <a:lnSpc>
                <a:spcPct val="110000"/>
              </a:lnSpc>
            </a:pPr>
            <a:r>
              <a:rPr lang="en-US" sz="2600" dirty="0"/>
              <a:t>Federal Funds </a:t>
            </a:r>
            <a:r>
              <a:rPr lang="en-US" sz="2000" dirty="0">
                <a:solidFill>
                  <a:srgbClr val="AD295C"/>
                </a:solidFill>
              </a:rPr>
              <a:t>(Grants, Loans and Work Study)</a:t>
            </a:r>
          </a:p>
          <a:p>
            <a:pPr marL="868680" lvl="1" indent="-411480">
              <a:lnSpc>
                <a:spcPct val="110000"/>
              </a:lnSpc>
            </a:pPr>
            <a:r>
              <a:rPr lang="en-US" sz="2600" dirty="0"/>
              <a:t>State of Indiana Grants</a:t>
            </a:r>
          </a:p>
          <a:p>
            <a:pPr marL="868680" lvl="1" indent="-411480">
              <a:lnSpc>
                <a:spcPct val="110000"/>
              </a:lnSpc>
            </a:pPr>
            <a:r>
              <a:rPr lang="en-US" sz="2600" dirty="0"/>
              <a:t>Some Institutional Funds</a:t>
            </a:r>
          </a:p>
          <a:p>
            <a:pPr marL="411480" indent="-411480">
              <a:lnSpc>
                <a:spcPct val="110000"/>
              </a:lnSpc>
            </a:pPr>
            <a:r>
              <a:rPr lang="en-US" sz="2800" dirty="0"/>
              <a:t>Determines EFC</a:t>
            </a:r>
          </a:p>
        </p:txBody>
      </p:sp>
      <p:pic>
        <p:nvPicPr>
          <p:cNvPr id="5" name="Picture 4">
            <a:extLst>
              <a:ext uri="{FF2B5EF4-FFF2-40B4-BE49-F238E27FC236}">
                <a16:creationId xmlns:a16="http://schemas.microsoft.com/office/drawing/2014/main" id="{FF75E221-ACA0-7C42-8E72-621825418A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62227" y="1155378"/>
            <a:ext cx="1782524" cy="3168931"/>
          </a:xfrm>
          <a:prstGeom prst="rect">
            <a:avLst/>
          </a:prstGeom>
        </p:spPr>
      </p:pic>
      <p:pic>
        <p:nvPicPr>
          <p:cNvPr id="6" name="Picture 5">
            <a:extLst>
              <a:ext uri="{FF2B5EF4-FFF2-40B4-BE49-F238E27FC236}">
                <a16:creationId xmlns:a16="http://schemas.microsoft.com/office/drawing/2014/main" id="{8860BFE3-EA5E-EB48-AE61-6030BAF058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62770" y="4439266"/>
            <a:ext cx="4822197" cy="2267940"/>
          </a:xfrm>
          <a:prstGeom prst="rect">
            <a:avLst/>
          </a:prstGeom>
          <a:ln>
            <a:solidFill>
              <a:srgbClr val="2E50A2"/>
            </a:solidFill>
          </a:ln>
        </p:spPr>
      </p:pic>
      <p:sp>
        <p:nvSpPr>
          <p:cNvPr id="7" name="TextBox 6">
            <a:extLst>
              <a:ext uri="{FF2B5EF4-FFF2-40B4-BE49-F238E27FC236}">
                <a16:creationId xmlns:a16="http://schemas.microsoft.com/office/drawing/2014/main" id="{61FAE5AD-BA60-F246-B475-9E7E61BB0E21}"/>
              </a:ext>
            </a:extLst>
          </p:cNvPr>
          <p:cNvSpPr txBox="1"/>
          <p:nvPr/>
        </p:nvSpPr>
        <p:spPr>
          <a:xfrm>
            <a:off x="3834580" y="5442154"/>
            <a:ext cx="2905433" cy="707886"/>
          </a:xfrm>
          <a:prstGeom prst="rect">
            <a:avLst/>
          </a:prstGeom>
          <a:noFill/>
        </p:spPr>
        <p:txBody>
          <a:bodyPr wrap="square" rtlCol="0">
            <a:spAutoFit/>
          </a:bodyPr>
          <a:lstStyle/>
          <a:p>
            <a:r>
              <a:rPr lang="en-US" sz="4000" b="1" dirty="0" err="1">
                <a:solidFill>
                  <a:srgbClr val="AD2954"/>
                </a:solidFill>
              </a:rPr>
              <a:t>FAFSA.gov</a:t>
            </a:r>
            <a:endParaRPr lang="en-US" sz="4000" b="1" dirty="0">
              <a:solidFill>
                <a:srgbClr val="AD2954"/>
              </a:solidFill>
            </a:endParaRPr>
          </a:p>
        </p:txBody>
      </p:sp>
    </p:spTree>
    <p:extLst>
      <p:ext uri="{BB962C8B-B14F-4D97-AF65-F5344CB8AC3E}">
        <p14:creationId xmlns:p14="http://schemas.microsoft.com/office/powerpoint/2010/main" val="24872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50543"/>
            <a:ext cx="10018713" cy="940991"/>
          </a:xfrm>
        </p:spPr>
        <p:txBody>
          <a:bodyPr/>
          <a:lstStyle/>
          <a:p>
            <a:r>
              <a:rPr lang="en-US" dirty="0"/>
              <a:t>What is EFC?</a:t>
            </a:r>
          </a:p>
        </p:txBody>
      </p:sp>
      <p:sp>
        <p:nvSpPr>
          <p:cNvPr id="3" name="Content Placeholder 2"/>
          <p:cNvSpPr>
            <a:spLocks noGrp="1"/>
          </p:cNvSpPr>
          <p:nvPr>
            <p:ph idx="1"/>
          </p:nvPr>
        </p:nvSpPr>
        <p:spPr>
          <a:xfrm>
            <a:off x="1615449" y="1257677"/>
            <a:ext cx="9855054" cy="802893"/>
          </a:xfrm>
        </p:spPr>
        <p:txBody>
          <a:bodyPr>
            <a:normAutofit/>
          </a:bodyPr>
          <a:lstStyle/>
          <a:p>
            <a:pPr marL="0" indent="0">
              <a:buNone/>
            </a:pPr>
            <a:r>
              <a:rPr lang="en-US" sz="3000" dirty="0"/>
              <a:t>EFC = Expected Family Contribution</a:t>
            </a:r>
          </a:p>
        </p:txBody>
      </p:sp>
      <p:sp>
        <p:nvSpPr>
          <p:cNvPr id="27" name="Plus 26"/>
          <p:cNvSpPr/>
          <p:nvPr/>
        </p:nvSpPr>
        <p:spPr>
          <a:xfrm>
            <a:off x="3750694" y="3313982"/>
            <a:ext cx="727451" cy="705806"/>
          </a:xfrm>
          <a:prstGeom prst="mathPlus">
            <a:avLst/>
          </a:prstGeom>
          <a:solidFill>
            <a:srgbClr val="7FB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Equal 27"/>
          <p:cNvSpPr/>
          <p:nvPr/>
        </p:nvSpPr>
        <p:spPr>
          <a:xfrm>
            <a:off x="6579170" y="3313982"/>
            <a:ext cx="665802" cy="578925"/>
          </a:xfrm>
          <a:prstGeom prst="mathEqual">
            <a:avLst/>
          </a:prstGeom>
          <a:solidFill>
            <a:srgbClr val="7FB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37" name="Picture 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8650" y="3388956"/>
            <a:ext cx="751980" cy="777240"/>
          </a:xfrm>
          <a:prstGeom prst="rect">
            <a:avLst/>
          </a:prstGeom>
        </p:spPr>
      </p:pic>
      <p:sp>
        <p:nvSpPr>
          <p:cNvPr id="38" name="TextBox 37"/>
          <p:cNvSpPr txBox="1"/>
          <p:nvPr/>
        </p:nvSpPr>
        <p:spPr>
          <a:xfrm>
            <a:off x="1898504" y="5460338"/>
            <a:ext cx="1981607" cy="646331"/>
          </a:xfrm>
          <a:prstGeom prst="rect">
            <a:avLst/>
          </a:prstGeom>
          <a:noFill/>
        </p:spPr>
        <p:txBody>
          <a:bodyPr wrap="square" rtlCol="0">
            <a:spAutoFit/>
          </a:bodyPr>
          <a:lstStyle/>
          <a:p>
            <a:pPr algn="ctr"/>
            <a:r>
              <a:rPr lang="en-US" b="1" dirty="0">
                <a:solidFill>
                  <a:srgbClr val="2E50A2"/>
                </a:solidFill>
                <a:cs typeface="Brandon Text Regular"/>
              </a:rPr>
              <a:t>Student      Income &amp; Assets</a:t>
            </a:r>
          </a:p>
        </p:txBody>
      </p:sp>
      <p:sp>
        <p:nvSpPr>
          <p:cNvPr id="40" name="TextBox 39"/>
          <p:cNvSpPr txBox="1"/>
          <p:nvPr/>
        </p:nvSpPr>
        <p:spPr>
          <a:xfrm>
            <a:off x="7785085" y="5321838"/>
            <a:ext cx="2969197" cy="923330"/>
          </a:xfrm>
          <a:prstGeom prst="rect">
            <a:avLst/>
          </a:prstGeom>
          <a:noFill/>
        </p:spPr>
        <p:txBody>
          <a:bodyPr wrap="square" rtlCol="0">
            <a:spAutoFit/>
          </a:bodyPr>
          <a:lstStyle/>
          <a:p>
            <a:pPr algn="ctr"/>
            <a:r>
              <a:rPr lang="en-US" b="1" dirty="0">
                <a:solidFill>
                  <a:srgbClr val="2E50A2"/>
                </a:solidFill>
                <a:cs typeface="Brandon Text Regular"/>
              </a:rPr>
              <a:t>Amount family can reasonably be expected to contribute</a:t>
            </a:r>
          </a:p>
        </p:txBody>
      </p:sp>
      <p:pic>
        <p:nvPicPr>
          <p:cNvPr id="41" name="Picture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2884" y="2743818"/>
            <a:ext cx="1630208" cy="1630208"/>
          </a:xfrm>
          <a:prstGeom prst="rect">
            <a:avLst/>
          </a:prstGeom>
        </p:spPr>
      </p:pic>
      <p:sp>
        <p:nvSpPr>
          <p:cNvPr id="42" name="TextBox 41"/>
          <p:cNvSpPr txBox="1"/>
          <p:nvPr/>
        </p:nvSpPr>
        <p:spPr>
          <a:xfrm>
            <a:off x="7943383" y="2379495"/>
            <a:ext cx="589280" cy="523220"/>
          </a:xfrm>
          <a:prstGeom prst="rect">
            <a:avLst/>
          </a:prstGeom>
          <a:noFill/>
        </p:spPr>
        <p:txBody>
          <a:bodyPr wrap="square" rtlCol="0">
            <a:spAutoFit/>
          </a:bodyPr>
          <a:lstStyle/>
          <a:p>
            <a:r>
              <a:rPr lang="en-US" sz="2800" b="1" dirty="0">
                <a:solidFill>
                  <a:srgbClr val="7FBA00"/>
                </a:solidFill>
              </a:rPr>
              <a:t>$0</a:t>
            </a:r>
          </a:p>
        </p:txBody>
      </p:sp>
      <p:sp>
        <p:nvSpPr>
          <p:cNvPr id="43" name="TextBox 42"/>
          <p:cNvSpPr txBox="1"/>
          <p:nvPr/>
        </p:nvSpPr>
        <p:spPr>
          <a:xfrm>
            <a:off x="8989863" y="2041218"/>
            <a:ext cx="782320" cy="523220"/>
          </a:xfrm>
          <a:prstGeom prst="rect">
            <a:avLst/>
          </a:prstGeom>
          <a:noFill/>
        </p:spPr>
        <p:txBody>
          <a:bodyPr wrap="square" rtlCol="0">
            <a:spAutoFit/>
          </a:bodyPr>
          <a:lstStyle/>
          <a:p>
            <a:r>
              <a:rPr lang="en-US" sz="2800" b="1" dirty="0">
                <a:solidFill>
                  <a:srgbClr val="7FBA00"/>
                </a:solidFill>
              </a:rPr>
              <a:t>$5K</a:t>
            </a:r>
          </a:p>
        </p:txBody>
      </p:sp>
      <p:sp>
        <p:nvSpPr>
          <p:cNvPr id="44" name="TextBox 43"/>
          <p:cNvSpPr txBox="1"/>
          <p:nvPr/>
        </p:nvSpPr>
        <p:spPr>
          <a:xfrm>
            <a:off x="7842727" y="4323985"/>
            <a:ext cx="924560" cy="523220"/>
          </a:xfrm>
          <a:prstGeom prst="rect">
            <a:avLst/>
          </a:prstGeom>
          <a:noFill/>
        </p:spPr>
        <p:txBody>
          <a:bodyPr wrap="square" rtlCol="0">
            <a:spAutoFit/>
          </a:bodyPr>
          <a:lstStyle/>
          <a:p>
            <a:r>
              <a:rPr lang="en-US" sz="2800" b="1" dirty="0">
                <a:solidFill>
                  <a:srgbClr val="7FBA00"/>
                </a:solidFill>
              </a:rPr>
              <a:t>$378</a:t>
            </a:r>
          </a:p>
        </p:txBody>
      </p:sp>
      <p:sp>
        <p:nvSpPr>
          <p:cNvPr id="45" name="TextBox 44"/>
          <p:cNvSpPr txBox="1"/>
          <p:nvPr/>
        </p:nvSpPr>
        <p:spPr>
          <a:xfrm>
            <a:off x="9772183" y="3521202"/>
            <a:ext cx="1188720" cy="523220"/>
          </a:xfrm>
          <a:prstGeom prst="rect">
            <a:avLst/>
          </a:prstGeom>
          <a:noFill/>
        </p:spPr>
        <p:txBody>
          <a:bodyPr wrap="square" rtlCol="0">
            <a:spAutoFit/>
          </a:bodyPr>
          <a:lstStyle/>
          <a:p>
            <a:r>
              <a:rPr lang="en-US" sz="2800" b="1" dirty="0">
                <a:solidFill>
                  <a:srgbClr val="7FBA00"/>
                </a:solidFill>
              </a:rPr>
              <a:t>$7.5K</a:t>
            </a:r>
          </a:p>
        </p:txBody>
      </p:sp>
      <p:sp>
        <p:nvSpPr>
          <p:cNvPr id="46" name="TextBox 45"/>
          <p:cNvSpPr txBox="1"/>
          <p:nvPr/>
        </p:nvSpPr>
        <p:spPr>
          <a:xfrm>
            <a:off x="7616878" y="3381667"/>
            <a:ext cx="1107440" cy="523220"/>
          </a:xfrm>
          <a:prstGeom prst="rect">
            <a:avLst/>
          </a:prstGeom>
          <a:noFill/>
        </p:spPr>
        <p:txBody>
          <a:bodyPr wrap="square" rtlCol="0">
            <a:spAutoFit/>
          </a:bodyPr>
          <a:lstStyle/>
          <a:p>
            <a:r>
              <a:rPr lang="en-US" sz="2800" b="1" dirty="0">
                <a:solidFill>
                  <a:srgbClr val="7FBA00"/>
                </a:solidFill>
              </a:rPr>
              <a:t>$10K</a:t>
            </a:r>
          </a:p>
        </p:txBody>
      </p:sp>
      <p:sp>
        <p:nvSpPr>
          <p:cNvPr id="47" name="TextBox 46"/>
          <p:cNvSpPr txBox="1"/>
          <p:nvPr/>
        </p:nvSpPr>
        <p:spPr>
          <a:xfrm>
            <a:off x="9772183" y="2641106"/>
            <a:ext cx="1039906" cy="523220"/>
          </a:xfrm>
          <a:prstGeom prst="rect">
            <a:avLst/>
          </a:prstGeom>
          <a:noFill/>
        </p:spPr>
        <p:txBody>
          <a:bodyPr wrap="square" rtlCol="0">
            <a:spAutoFit/>
          </a:bodyPr>
          <a:lstStyle/>
          <a:p>
            <a:r>
              <a:rPr lang="en-US" sz="2800" b="1" dirty="0">
                <a:solidFill>
                  <a:srgbClr val="7FBA00"/>
                </a:solidFill>
              </a:rPr>
              <a:t>$816</a:t>
            </a:r>
          </a:p>
        </p:txBody>
      </p:sp>
      <p:sp>
        <p:nvSpPr>
          <p:cNvPr id="48" name="TextBox 47"/>
          <p:cNvSpPr txBox="1"/>
          <p:nvPr/>
        </p:nvSpPr>
        <p:spPr>
          <a:xfrm>
            <a:off x="9431823" y="4323985"/>
            <a:ext cx="1107440" cy="523220"/>
          </a:xfrm>
          <a:prstGeom prst="rect">
            <a:avLst/>
          </a:prstGeom>
          <a:noFill/>
        </p:spPr>
        <p:txBody>
          <a:bodyPr wrap="square" rtlCol="0">
            <a:spAutoFit/>
          </a:bodyPr>
          <a:lstStyle/>
          <a:p>
            <a:r>
              <a:rPr lang="en-US" sz="2800" b="1" dirty="0">
                <a:solidFill>
                  <a:srgbClr val="7FBA00"/>
                </a:solidFill>
              </a:rPr>
              <a:t>$85K</a:t>
            </a:r>
          </a:p>
        </p:txBody>
      </p:sp>
      <p:grpSp>
        <p:nvGrpSpPr>
          <p:cNvPr id="31" name="Group 30"/>
          <p:cNvGrpSpPr/>
          <p:nvPr/>
        </p:nvGrpSpPr>
        <p:grpSpPr>
          <a:xfrm>
            <a:off x="4902457" y="4344100"/>
            <a:ext cx="1419952" cy="914400"/>
            <a:chOff x="381000" y="3735683"/>
            <a:chExt cx="1419952" cy="914400"/>
          </a:xfrm>
        </p:grpSpPr>
        <p:pic>
          <p:nvPicPr>
            <p:cNvPr id="34" name="Picture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000" y="3735683"/>
              <a:ext cx="704335" cy="914400"/>
            </a:xfrm>
            <a:prstGeom prst="rect">
              <a:avLst/>
            </a:prstGeom>
          </p:spPr>
        </p:pic>
        <p:pic>
          <p:nvPicPr>
            <p:cNvPr id="35" name="Pictur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5335" y="3735683"/>
              <a:ext cx="715617" cy="914400"/>
            </a:xfrm>
            <a:prstGeom prst="rect">
              <a:avLst/>
            </a:prstGeom>
          </p:spPr>
        </p:pic>
      </p:grpSp>
      <p:sp>
        <p:nvSpPr>
          <p:cNvPr id="32" name="TextBox 31"/>
          <p:cNvSpPr txBox="1"/>
          <p:nvPr/>
        </p:nvSpPr>
        <p:spPr>
          <a:xfrm>
            <a:off x="5288850" y="3877168"/>
            <a:ext cx="550822" cy="369332"/>
          </a:xfrm>
          <a:prstGeom prst="rect">
            <a:avLst/>
          </a:prstGeom>
          <a:noFill/>
        </p:spPr>
        <p:txBody>
          <a:bodyPr wrap="square" rtlCol="0">
            <a:spAutoFit/>
          </a:bodyPr>
          <a:lstStyle/>
          <a:p>
            <a:r>
              <a:rPr lang="en-US" dirty="0">
                <a:solidFill>
                  <a:srgbClr val="2E50A2"/>
                </a:solidFill>
                <a:cs typeface="Brandon Text Regular"/>
              </a:rPr>
              <a:t>OR</a:t>
            </a:r>
          </a:p>
        </p:txBody>
      </p:sp>
      <p:sp>
        <p:nvSpPr>
          <p:cNvPr id="33" name="TextBox 32"/>
          <p:cNvSpPr txBox="1"/>
          <p:nvPr/>
        </p:nvSpPr>
        <p:spPr>
          <a:xfrm>
            <a:off x="4730299" y="5460338"/>
            <a:ext cx="1945865" cy="646331"/>
          </a:xfrm>
          <a:prstGeom prst="rect">
            <a:avLst/>
          </a:prstGeom>
          <a:noFill/>
        </p:spPr>
        <p:txBody>
          <a:bodyPr wrap="square" rtlCol="0">
            <a:spAutoFit/>
          </a:bodyPr>
          <a:lstStyle/>
          <a:p>
            <a:pPr algn="ctr"/>
            <a:r>
              <a:rPr lang="en-US" b="1" dirty="0">
                <a:solidFill>
                  <a:srgbClr val="2E50A2"/>
                </a:solidFill>
                <a:cs typeface="Brandon Text Regular"/>
              </a:rPr>
              <a:t>Parent(s)   Income &amp; Assets</a:t>
            </a:r>
          </a:p>
        </p:txBody>
      </p:sp>
      <p:pic>
        <p:nvPicPr>
          <p:cNvPr id="49" name="Picture 48">
            <a:extLst>
              <a:ext uri="{FF2B5EF4-FFF2-40B4-BE49-F238E27FC236}">
                <a16:creationId xmlns:a16="http://schemas.microsoft.com/office/drawing/2014/main" id="{5F9ADA20-1E72-6D46-93CF-7A4882F7AE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253637">
            <a:off x="5309010" y="2867235"/>
            <a:ext cx="704335" cy="914400"/>
          </a:xfrm>
          <a:prstGeom prst="rect">
            <a:avLst/>
          </a:prstGeom>
        </p:spPr>
      </p:pic>
    </p:spTree>
    <p:extLst>
      <p:ext uri="{BB962C8B-B14F-4D97-AF65-F5344CB8AC3E}">
        <p14:creationId xmlns:p14="http://schemas.microsoft.com/office/powerpoint/2010/main" val="125440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3341"/>
          </a:xfrm>
        </p:spPr>
        <p:txBody>
          <a:bodyPr>
            <a:noAutofit/>
          </a:bodyPr>
          <a:lstStyle/>
          <a:p>
            <a:r>
              <a:rPr lang="en-US" dirty="0"/>
              <a:t>Federal Student Aid (FSA) ID</a:t>
            </a:r>
          </a:p>
        </p:txBody>
      </p:sp>
      <p:sp>
        <p:nvSpPr>
          <p:cNvPr id="3" name="Content Placeholder 2"/>
          <p:cNvSpPr>
            <a:spLocks noGrp="1"/>
          </p:cNvSpPr>
          <p:nvPr>
            <p:ph idx="1"/>
          </p:nvPr>
        </p:nvSpPr>
        <p:spPr>
          <a:xfrm>
            <a:off x="2027055" y="1016275"/>
            <a:ext cx="7981573" cy="5365088"/>
          </a:xfrm>
        </p:spPr>
        <p:txBody>
          <a:bodyPr>
            <a:normAutofit/>
          </a:bodyPr>
          <a:lstStyle/>
          <a:p>
            <a:pPr marL="0" indent="0">
              <a:lnSpc>
                <a:spcPct val="100000"/>
              </a:lnSpc>
              <a:buNone/>
            </a:pPr>
            <a:r>
              <a:rPr lang="en-US" sz="3000" dirty="0"/>
              <a:t>What is a FSA ID?</a:t>
            </a:r>
          </a:p>
          <a:p>
            <a:pPr lvl="1"/>
            <a:r>
              <a:rPr lang="en-US" sz="2800" dirty="0"/>
              <a:t>Username</a:t>
            </a:r>
          </a:p>
          <a:p>
            <a:pPr lvl="1"/>
            <a:r>
              <a:rPr lang="en-US" sz="2800" dirty="0"/>
              <a:t>Password</a:t>
            </a:r>
          </a:p>
          <a:p>
            <a:pPr marL="0" indent="0">
              <a:buNone/>
            </a:pPr>
            <a:r>
              <a:rPr lang="en-US" sz="3000" dirty="0"/>
              <a:t>Why do I need one?</a:t>
            </a:r>
          </a:p>
          <a:p>
            <a:r>
              <a:rPr lang="en-US" sz="3000" dirty="0"/>
              <a:t>Confirms your identity</a:t>
            </a:r>
          </a:p>
          <a:p>
            <a:r>
              <a:rPr lang="en-US" sz="3000" dirty="0"/>
              <a:t>Used to log in to the FAFSA</a:t>
            </a:r>
          </a:p>
          <a:p>
            <a:r>
              <a:rPr lang="en-US" sz="3000" dirty="0"/>
              <a:t>Serves as your electronic signature</a:t>
            </a:r>
          </a:p>
        </p:txBody>
      </p:sp>
      <p:grpSp>
        <p:nvGrpSpPr>
          <p:cNvPr id="5" name="Group 4">
            <a:extLst>
              <a:ext uri="{FF2B5EF4-FFF2-40B4-BE49-F238E27FC236}">
                <a16:creationId xmlns:a16="http://schemas.microsoft.com/office/drawing/2014/main" id="{774013A3-50CA-ED4A-BD8B-5AA58135FC20}"/>
              </a:ext>
            </a:extLst>
          </p:cNvPr>
          <p:cNvGrpSpPr/>
          <p:nvPr/>
        </p:nvGrpSpPr>
        <p:grpSpPr>
          <a:xfrm>
            <a:off x="7845008" y="1858765"/>
            <a:ext cx="4005072" cy="2117933"/>
            <a:chOff x="4912264" y="884212"/>
            <a:chExt cx="4005072" cy="2117933"/>
          </a:xfrm>
        </p:grpSpPr>
        <p:pic>
          <p:nvPicPr>
            <p:cNvPr id="6" name="Picture 5">
              <a:extLst>
                <a:ext uri="{FF2B5EF4-FFF2-40B4-BE49-F238E27FC236}">
                  <a16:creationId xmlns:a16="http://schemas.microsoft.com/office/drawing/2014/main" id="{18405572-FEB4-624F-8314-3F7BB0A7F31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12264" y="1303594"/>
              <a:ext cx="4003136" cy="1698551"/>
            </a:xfrm>
            <a:prstGeom prst="rect">
              <a:avLst/>
            </a:prstGeom>
          </p:spPr>
        </p:pic>
        <p:sp>
          <p:nvSpPr>
            <p:cNvPr id="8" name="TextBox 7">
              <a:extLst>
                <a:ext uri="{FF2B5EF4-FFF2-40B4-BE49-F238E27FC236}">
                  <a16:creationId xmlns:a16="http://schemas.microsoft.com/office/drawing/2014/main" id="{02FE2B3D-1EB9-B843-8B73-477E6240A132}"/>
                </a:ext>
              </a:extLst>
            </p:cNvPr>
            <p:cNvSpPr txBox="1"/>
            <p:nvPr/>
          </p:nvSpPr>
          <p:spPr>
            <a:xfrm>
              <a:off x="6593958" y="1495249"/>
              <a:ext cx="2214025" cy="1446550"/>
            </a:xfrm>
            <a:prstGeom prst="rect">
              <a:avLst/>
            </a:prstGeom>
            <a:solidFill>
              <a:srgbClr val="0C3E57"/>
            </a:solidFill>
          </p:spPr>
          <p:txBody>
            <a:bodyPr wrap="square" rtlCol="0">
              <a:spAutoFit/>
            </a:bodyPr>
            <a:lstStyle/>
            <a:p>
              <a:pPr algn="ctr">
                <a:buClr>
                  <a:schemeClr val="bg1"/>
                </a:buClr>
                <a:buSzPct val="80000"/>
              </a:pPr>
              <a:endParaRPr lang="en-US" b="1" dirty="0">
                <a:solidFill>
                  <a:schemeClr val="bg1"/>
                </a:solidFill>
                <a:latin typeface="Cambria" panose="02040503050406030204" pitchFamily="18" charset="0"/>
              </a:endParaRPr>
            </a:p>
            <a:p>
              <a:pPr algn="ctr">
                <a:buClr>
                  <a:schemeClr val="bg1"/>
                </a:buClr>
                <a:buSzPct val="80000"/>
              </a:pPr>
              <a:r>
                <a:rPr lang="en-US" sz="2600" b="1" dirty="0">
                  <a:solidFill>
                    <a:srgbClr val="A4D65D"/>
                  </a:solidFill>
                  <a:latin typeface="Cambria" panose="02040503050406030204" pitchFamily="18" charset="0"/>
                </a:rPr>
                <a:t>Student &amp;</a:t>
              </a:r>
            </a:p>
            <a:p>
              <a:pPr algn="ctr">
                <a:buClr>
                  <a:schemeClr val="bg1"/>
                </a:buClr>
                <a:buSzPct val="80000"/>
              </a:pPr>
              <a:r>
                <a:rPr lang="en-US" sz="2600" b="1" dirty="0">
                  <a:solidFill>
                    <a:srgbClr val="A4D65D"/>
                  </a:solidFill>
                  <a:latin typeface="Cambria" panose="02040503050406030204" pitchFamily="18" charset="0"/>
                </a:rPr>
                <a:t>Parent</a:t>
              </a:r>
            </a:p>
            <a:p>
              <a:pPr algn="ctr">
                <a:buClr>
                  <a:schemeClr val="bg1"/>
                </a:buClr>
                <a:buSzPct val="80000"/>
              </a:pPr>
              <a:endParaRPr lang="en-US" b="1" dirty="0">
                <a:solidFill>
                  <a:schemeClr val="bg1"/>
                </a:solidFill>
                <a:latin typeface="Cambria" panose="02040503050406030204" pitchFamily="18" charset="0"/>
              </a:endParaRPr>
            </a:p>
          </p:txBody>
        </p:sp>
        <p:sp>
          <p:nvSpPr>
            <p:cNvPr id="9" name="TextBox 8">
              <a:extLst>
                <a:ext uri="{FF2B5EF4-FFF2-40B4-BE49-F238E27FC236}">
                  <a16:creationId xmlns:a16="http://schemas.microsoft.com/office/drawing/2014/main" id="{ABA7DC8B-37D6-D742-8F6F-406A591D93CC}"/>
                </a:ext>
              </a:extLst>
            </p:cNvPr>
            <p:cNvSpPr txBox="1"/>
            <p:nvPr/>
          </p:nvSpPr>
          <p:spPr>
            <a:xfrm>
              <a:off x="4912264" y="884212"/>
              <a:ext cx="4005072" cy="505979"/>
            </a:xfrm>
            <a:prstGeom prst="rect">
              <a:avLst/>
            </a:prstGeom>
            <a:solidFill>
              <a:srgbClr val="0C3E57"/>
            </a:solidFill>
          </p:spPr>
          <p:txBody>
            <a:bodyPr wrap="square" rtlCol="0">
              <a:noAutofit/>
            </a:bodyPr>
            <a:lstStyle/>
            <a:p>
              <a:pPr algn="ctr"/>
              <a:r>
                <a:rPr lang="en-US" sz="2800" b="1" dirty="0">
                  <a:solidFill>
                    <a:schemeClr val="bg1"/>
                  </a:solidFill>
                  <a:latin typeface="Cambria" panose="02040503050406030204" pitchFamily="18" charset="0"/>
                </a:rPr>
                <a:t>Who needs an FSA ID?</a:t>
              </a:r>
            </a:p>
          </p:txBody>
        </p:sp>
      </p:grpSp>
    </p:spTree>
    <p:extLst>
      <p:ext uri="{BB962C8B-B14F-4D97-AF65-F5344CB8AC3E}">
        <p14:creationId xmlns:p14="http://schemas.microsoft.com/office/powerpoint/2010/main" val="97525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44898" y="153130"/>
            <a:ext cx="10515600" cy="793475"/>
          </a:xfrm>
        </p:spPr>
        <p:txBody>
          <a:bodyPr/>
          <a:lstStyle/>
          <a:p>
            <a:r>
              <a:rPr lang="en-US" dirty="0"/>
              <a:t>FSA ID</a:t>
            </a:r>
          </a:p>
        </p:txBody>
      </p:sp>
      <p:sp>
        <p:nvSpPr>
          <p:cNvPr id="3" name="Content Placeholder 2"/>
          <p:cNvSpPr>
            <a:spLocks noGrp="1"/>
          </p:cNvSpPr>
          <p:nvPr>
            <p:ph idx="1"/>
          </p:nvPr>
        </p:nvSpPr>
        <p:spPr>
          <a:xfrm>
            <a:off x="1444898" y="724830"/>
            <a:ext cx="10573877" cy="2821258"/>
          </a:xfrm>
        </p:spPr>
        <p:txBody>
          <a:bodyPr>
            <a:normAutofit/>
          </a:bodyPr>
          <a:lstStyle/>
          <a:p>
            <a:pPr lvl="1"/>
            <a:r>
              <a:rPr lang="en-US" sz="3000" dirty="0"/>
              <a:t>Student &amp; parent can </a:t>
            </a:r>
            <a:r>
              <a:rPr lang="en-US" sz="3000" u="sng" dirty="0">
                <a:solidFill>
                  <a:srgbClr val="AD2954"/>
                </a:solidFill>
              </a:rPr>
              <a:t>NOT</a:t>
            </a:r>
            <a:r>
              <a:rPr lang="en-US" sz="3000" dirty="0">
                <a:solidFill>
                  <a:srgbClr val="AD2954"/>
                </a:solidFill>
              </a:rPr>
              <a:t> </a:t>
            </a:r>
            <a:r>
              <a:rPr lang="en-US" sz="3000" dirty="0"/>
              <a:t>use the same email</a:t>
            </a:r>
            <a:endParaRPr lang="en-US" sz="3000" u="sng" dirty="0"/>
          </a:p>
          <a:p>
            <a:pPr lvl="2"/>
            <a:r>
              <a:rPr lang="en-US" sz="2800" dirty="0"/>
              <a:t>Do </a:t>
            </a:r>
            <a:r>
              <a:rPr lang="en-US" sz="2800" u="sng" dirty="0">
                <a:solidFill>
                  <a:srgbClr val="AD2954"/>
                </a:solidFill>
              </a:rPr>
              <a:t>NOT</a:t>
            </a:r>
            <a:r>
              <a:rPr lang="en-US" sz="2800" dirty="0"/>
              <a:t> use high school email address</a:t>
            </a:r>
          </a:p>
          <a:p>
            <a:pPr lvl="1">
              <a:spcBef>
                <a:spcPts val="1100"/>
              </a:spcBef>
            </a:pPr>
            <a:r>
              <a:rPr lang="en-US" sz="3000" dirty="0"/>
              <a:t>Must provide a social security number</a:t>
            </a:r>
          </a:p>
          <a:p>
            <a:pPr lvl="1">
              <a:spcBef>
                <a:spcPts val="1100"/>
              </a:spcBef>
            </a:pPr>
            <a:r>
              <a:rPr lang="en-US" sz="3000" dirty="0"/>
              <a:t>Required to link email or mobile phone number to account</a:t>
            </a:r>
          </a:p>
        </p:txBody>
      </p:sp>
      <p:pic>
        <p:nvPicPr>
          <p:cNvPr id="5" name="Picture 4">
            <a:extLst>
              <a:ext uri="{FF2B5EF4-FFF2-40B4-BE49-F238E27FC236}">
                <a16:creationId xmlns:a16="http://schemas.microsoft.com/office/drawing/2014/main" id="{3CA64FC8-5541-5B46-AC97-11FB5ED1C23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746810" y="3596192"/>
            <a:ext cx="8213688" cy="3108678"/>
          </a:xfrm>
          <a:prstGeom prst="rect">
            <a:avLst/>
          </a:prstGeom>
          <a:ln>
            <a:noFill/>
          </a:ln>
        </p:spPr>
      </p:pic>
    </p:spTree>
    <p:extLst>
      <p:ext uri="{BB962C8B-B14F-4D97-AF65-F5344CB8AC3E}">
        <p14:creationId xmlns:p14="http://schemas.microsoft.com/office/powerpoint/2010/main" val="2212385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00993"/>
            <a:ext cx="10515600" cy="390655"/>
          </a:xfrm>
        </p:spPr>
        <p:txBody>
          <a:bodyPr>
            <a:noAutofit/>
          </a:bodyPr>
          <a:lstStyle/>
          <a:p>
            <a:r>
              <a:rPr lang="en-US" dirty="0"/>
              <a:t>Dependent Questions</a:t>
            </a:r>
          </a:p>
        </p:txBody>
      </p:sp>
      <p:pic>
        <p:nvPicPr>
          <p:cNvPr id="5" name="Picture 4"/>
          <p:cNvPicPr>
            <a:picLocks noChangeAspect="1"/>
          </p:cNvPicPr>
          <p:nvPr/>
        </p:nvPicPr>
        <p:blipFill>
          <a:blip r:embed="rId3"/>
          <a:srcRect/>
          <a:stretch/>
        </p:blipFill>
        <p:spPr>
          <a:xfrm>
            <a:off x="2254439" y="813116"/>
            <a:ext cx="8703491" cy="1450582"/>
          </a:xfrm>
          <a:prstGeom prst="rect">
            <a:avLst/>
          </a:prstGeom>
        </p:spPr>
      </p:pic>
      <p:sp>
        <p:nvSpPr>
          <p:cNvPr id="6" name="Rounded Rectangle 5"/>
          <p:cNvSpPr/>
          <p:nvPr/>
        </p:nvSpPr>
        <p:spPr>
          <a:xfrm>
            <a:off x="4492483" y="891174"/>
            <a:ext cx="1188720" cy="816156"/>
          </a:xfrm>
          <a:prstGeom prst="roundRect">
            <a:avLst/>
          </a:prstGeom>
          <a:noFill/>
          <a:ln w="38100" cmpd="sng">
            <a:solidFill>
              <a:srgbClr val="AD29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1A0B211-77D7-AA4E-91B6-FB67596238EC}"/>
              </a:ext>
            </a:extLst>
          </p:cNvPr>
          <p:cNvSpPr>
            <a:spLocks noGrp="1"/>
          </p:cNvSpPr>
          <p:nvPr>
            <p:ph idx="1"/>
          </p:nvPr>
        </p:nvSpPr>
        <p:spPr>
          <a:xfrm>
            <a:off x="1732753" y="2429410"/>
            <a:ext cx="10018713" cy="3737214"/>
          </a:xfrm>
        </p:spPr>
        <p:txBody>
          <a:bodyPr/>
          <a:lstStyle/>
          <a:p>
            <a:pPr marL="457200" lvl="1" indent="0">
              <a:spcBef>
                <a:spcPts val="1700"/>
              </a:spcBef>
              <a:buNone/>
            </a:pPr>
            <a:r>
              <a:rPr lang="en-US" sz="3000" dirty="0"/>
              <a:t>Answered from student demographic responses</a:t>
            </a:r>
          </a:p>
          <a:p>
            <a:pPr lvl="2">
              <a:spcBef>
                <a:spcPts val="1700"/>
              </a:spcBef>
            </a:pPr>
            <a:r>
              <a:rPr lang="en-US" sz="2800" dirty="0"/>
              <a:t>Born before January 1, 1997</a:t>
            </a:r>
          </a:p>
          <a:p>
            <a:pPr lvl="2">
              <a:spcBef>
                <a:spcPts val="1700"/>
              </a:spcBef>
            </a:pPr>
            <a:r>
              <a:rPr lang="en-US" sz="2800" dirty="0"/>
              <a:t>Married</a:t>
            </a:r>
          </a:p>
          <a:p>
            <a:pPr lvl="2">
              <a:spcBef>
                <a:spcPts val="1700"/>
              </a:spcBef>
            </a:pPr>
            <a:r>
              <a:rPr lang="en-US" sz="2800" dirty="0"/>
              <a:t>Graduate or professional student</a:t>
            </a:r>
          </a:p>
        </p:txBody>
      </p:sp>
    </p:spTree>
    <p:extLst>
      <p:ext uri="{BB962C8B-B14F-4D97-AF65-F5344CB8AC3E}">
        <p14:creationId xmlns:p14="http://schemas.microsoft.com/office/powerpoint/2010/main" val="41044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758" y="152461"/>
            <a:ext cx="10515600" cy="569443"/>
          </a:xfrm>
        </p:spPr>
        <p:txBody>
          <a:bodyPr>
            <a:noAutofit/>
          </a:bodyPr>
          <a:lstStyle/>
          <a:p>
            <a:r>
              <a:rPr lang="en-US" dirty="0"/>
              <a:t>Homeless Questions</a:t>
            </a:r>
          </a:p>
        </p:txBody>
      </p:sp>
      <p:sp>
        <p:nvSpPr>
          <p:cNvPr id="3" name="Content Placeholder 2"/>
          <p:cNvSpPr>
            <a:spLocks noGrp="1"/>
          </p:cNvSpPr>
          <p:nvPr>
            <p:ph idx="1"/>
          </p:nvPr>
        </p:nvSpPr>
        <p:spPr>
          <a:xfrm>
            <a:off x="1750742" y="788382"/>
            <a:ext cx="6018664" cy="608056"/>
          </a:xfrm>
          <a:noFill/>
        </p:spPr>
        <p:txBody>
          <a:bodyPr>
            <a:normAutofit/>
          </a:bodyPr>
          <a:lstStyle/>
          <a:p>
            <a:pPr marL="411480" indent="-411480">
              <a:lnSpc>
                <a:spcPct val="100000"/>
              </a:lnSpc>
            </a:pPr>
            <a:r>
              <a:rPr lang="en-US" sz="3000" dirty="0"/>
              <a:t>Initial Question</a:t>
            </a:r>
          </a:p>
        </p:txBody>
      </p:sp>
      <p:pic>
        <p:nvPicPr>
          <p:cNvPr id="5" name="Picture 4">
            <a:extLst>
              <a:ext uri="{FF2B5EF4-FFF2-40B4-BE49-F238E27FC236}">
                <a16:creationId xmlns:a16="http://schemas.microsoft.com/office/drawing/2014/main" id="{744A2CEC-42A5-FF40-A000-ACF86D0C4488}"/>
              </a:ext>
            </a:extLst>
          </p:cNvPr>
          <p:cNvPicPr>
            <a:picLocks noChangeAspect="1"/>
          </p:cNvPicPr>
          <p:nvPr/>
        </p:nvPicPr>
        <p:blipFill>
          <a:blip r:embed="rId3"/>
          <a:stretch>
            <a:fillRect/>
          </a:stretch>
        </p:blipFill>
        <p:spPr>
          <a:xfrm>
            <a:off x="1750742" y="3101075"/>
            <a:ext cx="9862479" cy="2923741"/>
          </a:xfrm>
          <a:prstGeom prst="rect">
            <a:avLst/>
          </a:prstGeom>
        </p:spPr>
      </p:pic>
      <p:pic>
        <p:nvPicPr>
          <p:cNvPr id="7" name="Picture 6">
            <a:extLst>
              <a:ext uri="{FF2B5EF4-FFF2-40B4-BE49-F238E27FC236}">
                <a16:creationId xmlns:a16="http://schemas.microsoft.com/office/drawing/2014/main" id="{EA98BE27-D8D4-7744-9835-5BFDEA2E0EC5}"/>
              </a:ext>
            </a:extLst>
          </p:cNvPr>
          <p:cNvPicPr>
            <a:picLocks noChangeAspect="1"/>
          </p:cNvPicPr>
          <p:nvPr/>
        </p:nvPicPr>
        <p:blipFill>
          <a:blip r:embed="rId4"/>
          <a:stretch>
            <a:fillRect/>
          </a:stretch>
        </p:blipFill>
        <p:spPr>
          <a:xfrm>
            <a:off x="1737774" y="1449662"/>
            <a:ext cx="9875447" cy="848833"/>
          </a:xfrm>
          <a:prstGeom prst="rect">
            <a:avLst/>
          </a:prstGeom>
        </p:spPr>
      </p:pic>
      <p:sp>
        <p:nvSpPr>
          <p:cNvPr id="21" name="Content Placeholder 2">
            <a:extLst>
              <a:ext uri="{FF2B5EF4-FFF2-40B4-BE49-F238E27FC236}">
                <a16:creationId xmlns:a16="http://schemas.microsoft.com/office/drawing/2014/main" id="{540675D6-752C-324B-B0F9-8BB75DACF5C4}"/>
              </a:ext>
            </a:extLst>
          </p:cNvPr>
          <p:cNvSpPr txBox="1">
            <a:spLocks/>
          </p:cNvSpPr>
          <p:nvPr/>
        </p:nvSpPr>
        <p:spPr>
          <a:xfrm>
            <a:off x="1737774" y="2499213"/>
            <a:ext cx="6018664" cy="625766"/>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11480" indent="-411480"/>
            <a:r>
              <a:rPr lang="en-US" sz="3000" dirty="0"/>
              <a:t>Three response options</a:t>
            </a:r>
          </a:p>
        </p:txBody>
      </p:sp>
    </p:spTree>
    <p:extLst>
      <p:ext uri="{BB962C8B-B14F-4D97-AF65-F5344CB8AC3E}">
        <p14:creationId xmlns:p14="http://schemas.microsoft.com/office/powerpoint/2010/main" val="182567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9" name="Group 18">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514DED0-27AA-41FA-A0B0-04EF39065B33}"/>
              </a:ext>
            </a:extLst>
          </p:cNvPr>
          <p:cNvSpPr>
            <a:spLocks noGrp="1"/>
          </p:cNvSpPr>
          <p:nvPr>
            <p:ph type="title"/>
          </p:nvPr>
        </p:nvSpPr>
        <p:spPr>
          <a:xfrm>
            <a:off x="1484312" y="685800"/>
            <a:ext cx="4278928" cy="1752599"/>
          </a:xfrm>
        </p:spPr>
        <p:txBody>
          <a:bodyPr vert="horz" lIns="91440" tIns="45720" rIns="91440" bIns="45720" rtlCol="0" anchor="ctr">
            <a:normAutofit fontScale="90000"/>
          </a:bodyPr>
          <a:lstStyle/>
          <a:p>
            <a:pPr>
              <a:lnSpc>
                <a:spcPct val="90000"/>
              </a:lnSpc>
            </a:pPr>
            <a:r>
              <a:rPr lang="en-US" dirty="0"/>
              <a:t>Pike High School </a:t>
            </a:r>
            <a:br>
              <a:rPr lang="en-US" dirty="0"/>
            </a:br>
            <a:r>
              <a:rPr lang="en-US" dirty="0"/>
              <a:t>Graduation Rate</a:t>
            </a:r>
            <a:br>
              <a:rPr lang="en-US" dirty="0"/>
            </a:br>
            <a:r>
              <a:rPr lang="en-US" dirty="0"/>
              <a:t> </a:t>
            </a:r>
            <a:br>
              <a:rPr lang="en-US" dirty="0"/>
            </a:br>
            <a:r>
              <a:rPr lang="en-US" sz="3100" b="1" dirty="0"/>
              <a:t>*Homeless Youth*</a:t>
            </a:r>
            <a:br>
              <a:rPr lang="en-US" dirty="0"/>
            </a:br>
            <a:endParaRPr lang="en-US" dirty="0"/>
          </a:p>
        </p:txBody>
      </p:sp>
      <p:sp>
        <p:nvSpPr>
          <p:cNvPr id="4" name="Text Placeholder 3">
            <a:extLst>
              <a:ext uri="{FF2B5EF4-FFF2-40B4-BE49-F238E27FC236}">
                <a16:creationId xmlns:a16="http://schemas.microsoft.com/office/drawing/2014/main" id="{A1242D3C-7102-470C-BFEF-1A8219A3D4DA}"/>
              </a:ext>
            </a:extLst>
          </p:cNvPr>
          <p:cNvSpPr>
            <a:spLocks noGrp="1"/>
          </p:cNvSpPr>
          <p:nvPr>
            <p:ph type="body" sz="half" idx="2"/>
          </p:nvPr>
        </p:nvSpPr>
        <p:spPr>
          <a:xfrm>
            <a:off x="1484310" y="2666999"/>
            <a:ext cx="4278929" cy="3124201"/>
          </a:xfrm>
        </p:spPr>
        <p:txBody>
          <a:bodyPr vert="horz" lIns="91440" tIns="45720" rIns="91440" bIns="45720" rtlCol="0" anchor="ctr">
            <a:normAutofit/>
          </a:bodyPr>
          <a:lstStyle/>
          <a:p>
            <a:pPr lvl="1">
              <a:buFont typeface="Arial"/>
              <a:buChar char="•"/>
            </a:pPr>
            <a:r>
              <a:rPr lang="en-US" sz="3600" b="1" dirty="0"/>
              <a:t>2019</a:t>
            </a:r>
            <a:r>
              <a:rPr lang="en-US" sz="3600" dirty="0"/>
              <a:t>- 96% </a:t>
            </a:r>
          </a:p>
          <a:p>
            <a:pPr lvl="1">
              <a:buFont typeface="Arial"/>
              <a:buChar char="•"/>
            </a:pPr>
            <a:r>
              <a:rPr lang="en-US" sz="3600" dirty="0"/>
              <a:t>2018-97% </a:t>
            </a:r>
          </a:p>
          <a:p>
            <a:pPr lvl="1">
              <a:buFont typeface="Arial"/>
              <a:buChar char="•"/>
            </a:pPr>
            <a:r>
              <a:rPr lang="en-US" sz="3600" dirty="0"/>
              <a:t>2017-89% </a:t>
            </a:r>
          </a:p>
          <a:p>
            <a:pPr algn="l">
              <a:buFont typeface="Arial"/>
              <a:buChar char="•"/>
            </a:pPr>
            <a:endParaRPr lang="en-US" sz="2000" dirty="0"/>
          </a:p>
        </p:txBody>
      </p:sp>
      <p:sp>
        <p:nvSpPr>
          <p:cNvPr id="27"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1BCBB2E3-0BAA-41B3-9851-1A796D5548CF}"/>
              </a:ext>
            </a:extLst>
          </p:cNvPr>
          <p:cNvPicPr>
            <a:picLocks noGrp="1" noChangeAspect="1"/>
          </p:cNvPicPr>
          <p:nvPr>
            <p:ph type="pic" idx="1"/>
          </p:nvPr>
        </p:nvPicPr>
        <p:blipFill rotWithShape="1">
          <a:blip r:embed="rId3"/>
          <a:srcRect l="2893" r="6590" b="1"/>
          <a:stretch/>
        </p:blipFill>
        <p:spPr>
          <a:xfrm>
            <a:off x="6434407" y="1011765"/>
            <a:ext cx="4744154" cy="4546708"/>
          </a:xfrm>
          <a:prstGeom prst="rect">
            <a:avLst/>
          </a:prstGeom>
        </p:spPr>
      </p:pic>
    </p:spTree>
    <p:extLst>
      <p:ext uri="{BB962C8B-B14F-4D97-AF65-F5344CB8AC3E}">
        <p14:creationId xmlns:p14="http://schemas.microsoft.com/office/powerpoint/2010/main" val="2362143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00993"/>
            <a:ext cx="10515600" cy="390655"/>
          </a:xfrm>
        </p:spPr>
        <p:txBody>
          <a:bodyPr>
            <a:noAutofit/>
          </a:bodyPr>
          <a:lstStyle/>
          <a:p>
            <a:r>
              <a:rPr lang="en-US" dirty="0"/>
              <a:t>Dependent Questions</a:t>
            </a:r>
          </a:p>
        </p:txBody>
      </p:sp>
      <p:pic>
        <p:nvPicPr>
          <p:cNvPr id="5" name="Picture 4"/>
          <p:cNvPicPr>
            <a:picLocks noChangeAspect="1"/>
          </p:cNvPicPr>
          <p:nvPr/>
        </p:nvPicPr>
        <p:blipFill>
          <a:blip r:embed="rId3"/>
          <a:srcRect/>
          <a:stretch/>
        </p:blipFill>
        <p:spPr>
          <a:xfrm>
            <a:off x="2254439" y="813116"/>
            <a:ext cx="8703491" cy="1450582"/>
          </a:xfrm>
          <a:prstGeom prst="rect">
            <a:avLst/>
          </a:prstGeom>
        </p:spPr>
      </p:pic>
      <p:sp>
        <p:nvSpPr>
          <p:cNvPr id="6" name="Rounded Rectangle 5"/>
          <p:cNvSpPr/>
          <p:nvPr/>
        </p:nvSpPr>
        <p:spPr>
          <a:xfrm>
            <a:off x="4492483" y="891174"/>
            <a:ext cx="1188720" cy="816156"/>
          </a:xfrm>
          <a:prstGeom prst="roundRect">
            <a:avLst/>
          </a:prstGeom>
          <a:noFill/>
          <a:ln w="38100" cmpd="sng">
            <a:solidFill>
              <a:srgbClr val="AD29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1A0B211-77D7-AA4E-91B6-FB67596238EC}"/>
              </a:ext>
            </a:extLst>
          </p:cNvPr>
          <p:cNvSpPr>
            <a:spLocks noGrp="1"/>
          </p:cNvSpPr>
          <p:nvPr>
            <p:ph idx="1"/>
          </p:nvPr>
        </p:nvSpPr>
        <p:spPr>
          <a:xfrm>
            <a:off x="1732753" y="2429409"/>
            <a:ext cx="10018713" cy="4227597"/>
          </a:xfrm>
        </p:spPr>
        <p:txBody>
          <a:bodyPr>
            <a:normAutofit fontScale="92500" lnSpcReduction="10000"/>
          </a:bodyPr>
          <a:lstStyle/>
          <a:p>
            <a:pPr marL="457200" lvl="1" indent="0">
              <a:buNone/>
            </a:pPr>
            <a:r>
              <a:rPr lang="en-US" sz="3000" dirty="0"/>
              <a:t>Additional questions</a:t>
            </a:r>
          </a:p>
          <a:p>
            <a:pPr lvl="2">
              <a:spcBef>
                <a:spcPts val="1700"/>
              </a:spcBef>
            </a:pPr>
            <a:r>
              <a:rPr lang="en-US" sz="2800" dirty="0"/>
              <a:t>Serving on active duty or veteran of U.S. Armed Forces</a:t>
            </a:r>
          </a:p>
          <a:p>
            <a:pPr lvl="2">
              <a:spcBef>
                <a:spcPts val="1700"/>
              </a:spcBef>
            </a:pPr>
            <a:r>
              <a:rPr lang="en-US" sz="2800" dirty="0"/>
              <a:t>Other dependents that you support</a:t>
            </a:r>
          </a:p>
          <a:p>
            <a:pPr lvl="2">
              <a:spcBef>
                <a:spcPts val="1700"/>
              </a:spcBef>
            </a:pPr>
            <a:r>
              <a:rPr lang="en-US" sz="2800" dirty="0"/>
              <a:t>Emancipated minor or under legal guardianship</a:t>
            </a:r>
          </a:p>
          <a:p>
            <a:pPr lvl="2">
              <a:spcBef>
                <a:spcPts val="1700"/>
              </a:spcBef>
            </a:pPr>
            <a:r>
              <a:rPr lang="en-US" sz="2800" dirty="0"/>
              <a:t>Since turning 13 – have you been in foster care, orphan/ward of the court or both parents deceased</a:t>
            </a:r>
          </a:p>
          <a:p>
            <a:pPr lvl="2">
              <a:spcBef>
                <a:spcPts val="1700"/>
              </a:spcBef>
            </a:pPr>
            <a:r>
              <a:rPr lang="en-US" sz="2800" b="1" dirty="0">
                <a:solidFill>
                  <a:srgbClr val="AD2954"/>
                </a:solidFill>
              </a:rPr>
              <a:t>Designated as homeless</a:t>
            </a:r>
            <a:r>
              <a:rPr lang="en-US" b="1" dirty="0">
                <a:solidFill>
                  <a:srgbClr val="AD2954"/>
                </a:solidFill>
              </a:rPr>
              <a:t> </a:t>
            </a:r>
          </a:p>
        </p:txBody>
      </p:sp>
    </p:spTree>
    <p:extLst>
      <p:ext uri="{BB962C8B-B14F-4D97-AF65-F5344CB8AC3E}">
        <p14:creationId xmlns:p14="http://schemas.microsoft.com/office/powerpoint/2010/main" val="145559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458" y="160628"/>
            <a:ext cx="10515600" cy="483961"/>
          </a:xfrm>
        </p:spPr>
        <p:txBody>
          <a:bodyPr>
            <a:noAutofit/>
          </a:bodyPr>
          <a:lstStyle/>
          <a:p>
            <a:r>
              <a:rPr lang="en-US" dirty="0"/>
              <a:t>Homeless Considerations</a:t>
            </a:r>
          </a:p>
        </p:txBody>
      </p:sp>
      <p:sp>
        <p:nvSpPr>
          <p:cNvPr id="3" name="Content Placeholder 2"/>
          <p:cNvSpPr>
            <a:spLocks noGrp="1"/>
          </p:cNvSpPr>
          <p:nvPr>
            <p:ph idx="1"/>
          </p:nvPr>
        </p:nvSpPr>
        <p:spPr>
          <a:xfrm>
            <a:off x="1865195" y="1158599"/>
            <a:ext cx="9832434" cy="5296792"/>
          </a:xfrm>
          <a:noFill/>
        </p:spPr>
        <p:txBody>
          <a:bodyPr>
            <a:normAutofit/>
          </a:bodyPr>
          <a:lstStyle/>
          <a:p>
            <a:pPr marL="0" indent="0">
              <a:lnSpc>
                <a:spcPct val="100000"/>
              </a:lnSpc>
              <a:buNone/>
            </a:pPr>
            <a:r>
              <a:rPr lang="en-US" sz="3000" dirty="0"/>
              <a:t>Homeless Means:</a:t>
            </a:r>
          </a:p>
          <a:p>
            <a:pPr lvl="1"/>
            <a:r>
              <a:rPr lang="en-US" sz="2800" dirty="0"/>
              <a:t>Lack of fixed, regular or adequate housing</a:t>
            </a:r>
          </a:p>
          <a:p>
            <a:r>
              <a:rPr lang="en-US" sz="3000" dirty="0"/>
              <a:t>You may be homeless if:</a:t>
            </a:r>
          </a:p>
          <a:p>
            <a:pPr lvl="1"/>
            <a:r>
              <a:rPr lang="en-US" sz="2800" dirty="0"/>
              <a:t>Living in shelters, parks, motels, public spaces, cars or abandoned buildings</a:t>
            </a:r>
          </a:p>
          <a:p>
            <a:pPr lvl="1"/>
            <a:r>
              <a:rPr lang="en-US" sz="2800" dirty="0"/>
              <a:t>Temporary living with other people because you have nowhere else to go</a:t>
            </a:r>
          </a:p>
          <a:p>
            <a:pPr lvl="1"/>
            <a:r>
              <a:rPr lang="en-US" sz="2800" dirty="0"/>
              <a:t>Fleeing abusive parent</a:t>
            </a:r>
          </a:p>
          <a:p>
            <a:pPr lvl="1"/>
            <a:endParaRPr lang="en-US" sz="2800" dirty="0"/>
          </a:p>
        </p:txBody>
      </p:sp>
    </p:spTree>
    <p:extLst>
      <p:ext uri="{BB962C8B-B14F-4D97-AF65-F5344CB8AC3E}">
        <p14:creationId xmlns:p14="http://schemas.microsoft.com/office/powerpoint/2010/main" val="181954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8" y="169030"/>
            <a:ext cx="10515600" cy="520898"/>
          </a:xfrm>
        </p:spPr>
        <p:txBody>
          <a:bodyPr>
            <a:noAutofit/>
          </a:bodyPr>
          <a:lstStyle/>
          <a:p>
            <a:r>
              <a:rPr lang="en-US" dirty="0"/>
              <a:t>Household &amp; College Numbers</a:t>
            </a:r>
          </a:p>
        </p:txBody>
      </p:sp>
      <p:sp>
        <p:nvSpPr>
          <p:cNvPr id="3" name="Content Placeholder 2"/>
          <p:cNvSpPr>
            <a:spLocks noGrp="1"/>
          </p:cNvSpPr>
          <p:nvPr>
            <p:ph idx="1"/>
          </p:nvPr>
        </p:nvSpPr>
        <p:spPr>
          <a:xfrm>
            <a:off x="1837898" y="885814"/>
            <a:ext cx="8311487" cy="585288"/>
          </a:xfrm>
          <a:noFill/>
        </p:spPr>
        <p:txBody>
          <a:bodyPr>
            <a:normAutofit/>
          </a:bodyPr>
          <a:lstStyle/>
          <a:p>
            <a:pPr marL="411480" indent="-411480">
              <a:lnSpc>
                <a:spcPct val="100000"/>
              </a:lnSpc>
            </a:pPr>
            <a:r>
              <a:rPr lang="en-US" sz="3000" dirty="0"/>
              <a:t>Student answers 1 for each</a:t>
            </a:r>
          </a:p>
        </p:txBody>
      </p:sp>
      <p:pic>
        <p:nvPicPr>
          <p:cNvPr id="8" name="Picture 7">
            <a:extLst>
              <a:ext uri="{FF2B5EF4-FFF2-40B4-BE49-F238E27FC236}">
                <a16:creationId xmlns:a16="http://schemas.microsoft.com/office/drawing/2014/main" id="{02B6E683-B1E8-2846-8E73-CBD71C578700}"/>
              </a:ext>
            </a:extLst>
          </p:cNvPr>
          <p:cNvPicPr>
            <a:picLocks noChangeAspect="1"/>
          </p:cNvPicPr>
          <p:nvPr/>
        </p:nvPicPr>
        <p:blipFill>
          <a:blip r:embed="rId3"/>
          <a:stretch>
            <a:fillRect/>
          </a:stretch>
        </p:blipFill>
        <p:spPr>
          <a:xfrm>
            <a:off x="3092449" y="1631796"/>
            <a:ext cx="8590383" cy="5012570"/>
          </a:xfrm>
          <a:prstGeom prst="rect">
            <a:avLst/>
          </a:prstGeom>
        </p:spPr>
      </p:pic>
    </p:spTree>
    <p:extLst>
      <p:ext uri="{BB962C8B-B14F-4D97-AF65-F5344CB8AC3E}">
        <p14:creationId xmlns:p14="http://schemas.microsoft.com/office/powerpoint/2010/main" val="1939473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970" y="102690"/>
            <a:ext cx="10515600" cy="456868"/>
          </a:xfrm>
        </p:spPr>
        <p:txBody>
          <a:bodyPr>
            <a:noAutofit/>
          </a:bodyPr>
          <a:lstStyle/>
          <a:p>
            <a:r>
              <a:rPr lang="en-US" dirty="0"/>
              <a:t>Self-Reporting Homeless Status</a:t>
            </a:r>
          </a:p>
        </p:txBody>
      </p:sp>
      <p:pic>
        <p:nvPicPr>
          <p:cNvPr id="5" name="Picture 4">
            <a:extLst>
              <a:ext uri="{FF2B5EF4-FFF2-40B4-BE49-F238E27FC236}">
                <a16:creationId xmlns:a16="http://schemas.microsoft.com/office/drawing/2014/main" id="{74EF017D-38B8-0140-A840-4063ED43C650}"/>
              </a:ext>
            </a:extLst>
          </p:cNvPr>
          <p:cNvPicPr>
            <a:picLocks noChangeAspect="1"/>
          </p:cNvPicPr>
          <p:nvPr/>
        </p:nvPicPr>
        <p:blipFill>
          <a:blip r:embed="rId3"/>
          <a:stretch>
            <a:fillRect/>
          </a:stretch>
        </p:blipFill>
        <p:spPr>
          <a:xfrm>
            <a:off x="3089352" y="1558538"/>
            <a:ext cx="8756928" cy="5085260"/>
          </a:xfrm>
          <a:prstGeom prst="rect">
            <a:avLst/>
          </a:prstGeom>
        </p:spPr>
      </p:pic>
      <p:sp>
        <p:nvSpPr>
          <p:cNvPr id="8" name="Content Placeholder 2">
            <a:extLst>
              <a:ext uri="{FF2B5EF4-FFF2-40B4-BE49-F238E27FC236}">
                <a16:creationId xmlns:a16="http://schemas.microsoft.com/office/drawing/2014/main" id="{1447AA70-00DC-7B4B-A3CF-B543907CDE8C}"/>
              </a:ext>
            </a:extLst>
          </p:cNvPr>
          <p:cNvSpPr>
            <a:spLocks noGrp="1"/>
          </p:cNvSpPr>
          <p:nvPr>
            <p:ph idx="1"/>
          </p:nvPr>
        </p:nvSpPr>
        <p:spPr>
          <a:xfrm>
            <a:off x="1750742" y="788382"/>
            <a:ext cx="10095538" cy="608056"/>
          </a:xfrm>
          <a:noFill/>
        </p:spPr>
        <p:txBody>
          <a:bodyPr>
            <a:normAutofit/>
          </a:bodyPr>
          <a:lstStyle/>
          <a:p>
            <a:pPr marL="411480" indent="-411480">
              <a:lnSpc>
                <a:spcPct val="100000"/>
              </a:lnSpc>
            </a:pPr>
            <a:r>
              <a:rPr lang="en-US" sz="3000" dirty="0"/>
              <a:t>Financial aid administrator will determine status</a:t>
            </a:r>
          </a:p>
        </p:txBody>
      </p:sp>
    </p:spTree>
    <p:extLst>
      <p:ext uri="{BB962C8B-B14F-4D97-AF65-F5344CB8AC3E}">
        <p14:creationId xmlns:p14="http://schemas.microsoft.com/office/powerpoint/2010/main" val="585949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970" y="102690"/>
            <a:ext cx="10515600" cy="456868"/>
          </a:xfrm>
        </p:spPr>
        <p:txBody>
          <a:bodyPr>
            <a:noAutofit/>
          </a:bodyPr>
          <a:lstStyle/>
          <a:p>
            <a:r>
              <a:rPr lang="en-US" dirty="0"/>
              <a:t>Self-Reporting Homeless Status</a:t>
            </a:r>
          </a:p>
        </p:txBody>
      </p:sp>
      <p:pic>
        <p:nvPicPr>
          <p:cNvPr id="5" name="Picture 4">
            <a:extLst>
              <a:ext uri="{FF2B5EF4-FFF2-40B4-BE49-F238E27FC236}">
                <a16:creationId xmlns:a16="http://schemas.microsoft.com/office/drawing/2014/main" id="{74EF017D-38B8-0140-A840-4063ED43C650}"/>
              </a:ext>
            </a:extLst>
          </p:cNvPr>
          <p:cNvPicPr>
            <a:picLocks noChangeAspect="1"/>
          </p:cNvPicPr>
          <p:nvPr/>
        </p:nvPicPr>
        <p:blipFill>
          <a:blip r:embed="rId3"/>
          <a:srcRect/>
          <a:stretch/>
        </p:blipFill>
        <p:spPr>
          <a:xfrm>
            <a:off x="2323962" y="1151114"/>
            <a:ext cx="9676608" cy="2439480"/>
          </a:xfrm>
          <a:prstGeom prst="rect">
            <a:avLst/>
          </a:prstGeom>
        </p:spPr>
      </p:pic>
      <p:sp>
        <p:nvSpPr>
          <p:cNvPr id="8" name="Content Placeholder 2">
            <a:extLst>
              <a:ext uri="{FF2B5EF4-FFF2-40B4-BE49-F238E27FC236}">
                <a16:creationId xmlns:a16="http://schemas.microsoft.com/office/drawing/2014/main" id="{1447AA70-00DC-7B4B-A3CF-B543907CDE8C}"/>
              </a:ext>
            </a:extLst>
          </p:cNvPr>
          <p:cNvSpPr>
            <a:spLocks noGrp="1"/>
          </p:cNvSpPr>
          <p:nvPr>
            <p:ph idx="1"/>
          </p:nvPr>
        </p:nvSpPr>
        <p:spPr>
          <a:xfrm>
            <a:off x="1750742" y="543058"/>
            <a:ext cx="10095538" cy="608056"/>
          </a:xfrm>
          <a:noFill/>
        </p:spPr>
        <p:txBody>
          <a:bodyPr>
            <a:normAutofit/>
          </a:bodyPr>
          <a:lstStyle/>
          <a:p>
            <a:pPr marL="411480" indent="-411480">
              <a:lnSpc>
                <a:spcPct val="100000"/>
              </a:lnSpc>
            </a:pPr>
            <a:r>
              <a:rPr lang="en-US" sz="3000" dirty="0"/>
              <a:t>Warning statement</a:t>
            </a:r>
          </a:p>
        </p:txBody>
      </p:sp>
      <p:sp>
        <p:nvSpPr>
          <p:cNvPr id="6" name="Content Placeholder 2">
            <a:extLst>
              <a:ext uri="{FF2B5EF4-FFF2-40B4-BE49-F238E27FC236}">
                <a16:creationId xmlns:a16="http://schemas.microsoft.com/office/drawing/2014/main" id="{DFFBDD42-D429-1F40-8699-65DC54E438B1}"/>
              </a:ext>
            </a:extLst>
          </p:cNvPr>
          <p:cNvSpPr txBox="1">
            <a:spLocks/>
          </p:cNvSpPr>
          <p:nvPr/>
        </p:nvSpPr>
        <p:spPr>
          <a:xfrm>
            <a:off x="1750742" y="3744668"/>
            <a:ext cx="10095538" cy="608056"/>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11480" indent="-411480"/>
            <a:r>
              <a:rPr lang="en-US" sz="3000" dirty="0"/>
              <a:t>Final confirmation</a:t>
            </a:r>
          </a:p>
        </p:txBody>
      </p:sp>
      <p:pic>
        <p:nvPicPr>
          <p:cNvPr id="4" name="Picture 3">
            <a:extLst>
              <a:ext uri="{FF2B5EF4-FFF2-40B4-BE49-F238E27FC236}">
                <a16:creationId xmlns:a16="http://schemas.microsoft.com/office/drawing/2014/main" id="{3B520383-A2F0-A64E-9673-5DD35A0D999D}"/>
              </a:ext>
            </a:extLst>
          </p:cNvPr>
          <p:cNvPicPr>
            <a:picLocks noChangeAspect="1"/>
          </p:cNvPicPr>
          <p:nvPr/>
        </p:nvPicPr>
        <p:blipFill>
          <a:blip r:embed="rId4"/>
          <a:stretch>
            <a:fillRect/>
          </a:stretch>
        </p:blipFill>
        <p:spPr>
          <a:xfrm>
            <a:off x="2323962" y="4427473"/>
            <a:ext cx="9676608" cy="2177237"/>
          </a:xfrm>
          <a:prstGeom prst="rect">
            <a:avLst/>
          </a:prstGeom>
        </p:spPr>
      </p:pic>
    </p:spTree>
    <p:extLst>
      <p:ext uri="{BB962C8B-B14F-4D97-AF65-F5344CB8AC3E}">
        <p14:creationId xmlns:p14="http://schemas.microsoft.com/office/powerpoint/2010/main" val="1396196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535021" y="685800"/>
            <a:ext cx="2639962" cy="5105400"/>
          </a:xfrm>
        </p:spPr>
        <p:txBody>
          <a:bodyPr>
            <a:normAutofit/>
          </a:bodyPr>
          <a:lstStyle/>
          <a:p>
            <a:r>
              <a:rPr lang="en-US" sz="2800" dirty="0">
                <a:solidFill>
                  <a:srgbClr val="FFFFFF"/>
                </a:solidFill>
              </a:rPr>
              <a:t>Documentation &amp; Follow Up</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5F0CF1EA-8B57-46DF-BC30-56FD0B9E594D}"/>
              </a:ext>
            </a:extLst>
          </p:cNvPr>
          <p:cNvGraphicFramePr>
            <a:graphicFrameLocks noGrp="1"/>
          </p:cNvGraphicFramePr>
          <p:nvPr>
            <p:ph idx="1"/>
            <p:extLst>
              <p:ext uri="{D42A27DB-BD31-4B8C-83A1-F6EECF244321}">
                <p14:modId xmlns:p14="http://schemas.microsoft.com/office/powerpoint/2010/main" val="316273311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853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535021" y="685800"/>
            <a:ext cx="2639962" cy="5105400"/>
          </a:xfrm>
        </p:spPr>
        <p:txBody>
          <a:bodyPr>
            <a:normAutofit/>
          </a:bodyPr>
          <a:lstStyle/>
          <a:p>
            <a:r>
              <a:rPr lang="en-US" sz="3700" dirty="0">
                <a:solidFill>
                  <a:srgbClr val="FFFFFF"/>
                </a:solidFill>
              </a:rPr>
              <a:t>Aid Implications</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C4E49BEC-5857-4F78-8EA5-9AEEA9205CE1}"/>
              </a:ext>
            </a:extLst>
          </p:cNvPr>
          <p:cNvGraphicFramePr>
            <a:graphicFrameLocks noGrp="1"/>
          </p:cNvGraphicFramePr>
          <p:nvPr>
            <p:ph idx="1"/>
            <p:extLst>
              <p:ext uri="{D42A27DB-BD31-4B8C-83A1-F6EECF244321}">
                <p14:modId xmlns:p14="http://schemas.microsoft.com/office/powerpoint/2010/main" val="16534377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3735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540"/>
          </a:xfrm>
        </p:spPr>
        <p:txBody>
          <a:bodyPr/>
          <a:lstStyle/>
          <a:p>
            <a:r>
              <a:rPr lang="en-US" dirty="0"/>
              <a:t>Who is the Parent?</a:t>
            </a:r>
          </a:p>
        </p:txBody>
      </p:sp>
      <p:sp>
        <p:nvSpPr>
          <p:cNvPr id="3" name="Content Placeholder 2"/>
          <p:cNvSpPr>
            <a:spLocks noGrp="1"/>
          </p:cNvSpPr>
          <p:nvPr>
            <p:ph idx="1"/>
          </p:nvPr>
        </p:nvSpPr>
        <p:spPr>
          <a:xfrm>
            <a:off x="1881907" y="1024372"/>
            <a:ext cx="8235760" cy="1644183"/>
          </a:xfrm>
        </p:spPr>
        <p:txBody>
          <a:bodyPr>
            <a:normAutofit/>
          </a:bodyPr>
          <a:lstStyle/>
          <a:p>
            <a:r>
              <a:rPr lang="en-US" sz="3000" dirty="0"/>
              <a:t>Biological or adoptive parent</a:t>
            </a:r>
          </a:p>
          <a:p>
            <a:r>
              <a:rPr lang="en-US" sz="3000" dirty="0"/>
              <a:t>Whose parent information is included on the FAFSA?</a:t>
            </a:r>
          </a:p>
        </p:txBody>
      </p:sp>
      <p:graphicFrame>
        <p:nvGraphicFramePr>
          <p:cNvPr id="4" name="Table 3"/>
          <p:cNvGraphicFramePr>
            <a:graphicFrameLocks noGrp="1"/>
          </p:cNvGraphicFramePr>
          <p:nvPr/>
        </p:nvGraphicFramePr>
        <p:xfrm>
          <a:off x="1881907" y="2783547"/>
          <a:ext cx="8532092" cy="3575290"/>
        </p:xfrm>
        <a:graphic>
          <a:graphicData uri="http://schemas.openxmlformats.org/drawingml/2006/table">
            <a:tbl>
              <a:tblPr firstRow="1" bandRow="1">
                <a:tableStyleId>{5C22544A-7EE6-4342-B048-85BDC9FD1C3A}</a:tableStyleId>
              </a:tblPr>
              <a:tblGrid>
                <a:gridCol w="2845315">
                  <a:extLst>
                    <a:ext uri="{9D8B030D-6E8A-4147-A177-3AD203B41FA5}">
                      <a16:colId xmlns:a16="http://schemas.microsoft.com/office/drawing/2014/main" val="20000"/>
                    </a:ext>
                  </a:extLst>
                </a:gridCol>
                <a:gridCol w="5686777">
                  <a:extLst>
                    <a:ext uri="{9D8B030D-6E8A-4147-A177-3AD203B41FA5}">
                      <a16:colId xmlns:a16="http://schemas.microsoft.com/office/drawing/2014/main" val="20001"/>
                    </a:ext>
                  </a:extLst>
                </a:gridCol>
              </a:tblGrid>
              <a:tr h="437791">
                <a:tc>
                  <a:txBody>
                    <a:bodyPr/>
                    <a:lstStyle/>
                    <a:p>
                      <a:r>
                        <a:rPr lang="en-US" sz="2000" b="1" i="0" dirty="0">
                          <a:solidFill>
                            <a:schemeClr val="accent2"/>
                          </a:solidFill>
                          <a:latin typeface="Brandon Text Bold"/>
                          <a:cs typeface="Brandon Text Bold"/>
                        </a:rPr>
                        <a:t>Marital Status</a:t>
                      </a:r>
                    </a:p>
                  </a:txBody>
                  <a:tcPr>
                    <a:solidFill>
                      <a:schemeClr val="tx1"/>
                    </a:solidFill>
                  </a:tcPr>
                </a:tc>
                <a:tc>
                  <a:txBody>
                    <a:bodyPr/>
                    <a:lstStyle/>
                    <a:p>
                      <a:r>
                        <a:rPr lang="en-US" sz="2000" b="1" i="0" dirty="0">
                          <a:solidFill>
                            <a:schemeClr val="accent2"/>
                          </a:solidFill>
                          <a:latin typeface="Brandon Text Bold"/>
                          <a:cs typeface="Brandon Text Bold"/>
                        </a:rPr>
                        <a:t>Whose</a:t>
                      </a:r>
                      <a:r>
                        <a:rPr lang="en-US" sz="2000" b="1" i="0" baseline="0" dirty="0">
                          <a:solidFill>
                            <a:schemeClr val="accent2"/>
                          </a:solidFill>
                          <a:latin typeface="Brandon Text Bold"/>
                          <a:cs typeface="Brandon Text Bold"/>
                        </a:rPr>
                        <a:t> information needs provided</a:t>
                      </a:r>
                      <a:endParaRPr lang="en-US" sz="2000" b="1" i="0" dirty="0">
                        <a:solidFill>
                          <a:schemeClr val="accent2"/>
                        </a:solidFill>
                        <a:latin typeface="Brandon Text Bold"/>
                        <a:cs typeface="Brandon Text Bold"/>
                      </a:endParaRPr>
                    </a:p>
                  </a:txBody>
                  <a:tcPr>
                    <a:solidFill>
                      <a:schemeClr val="tx1"/>
                    </a:solidFill>
                  </a:tcPr>
                </a:tc>
                <a:extLst>
                  <a:ext uri="{0D108BD9-81ED-4DB2-BD59-A6C34878D82A}">
                    <a16:rowId xmlns:a16="http://schemas.microsoft.com/office/drawing/2014/main" val="10000"/>
                  </a:ext>
                </a:extLst>
              </a:tr>
              <a:tr h="707200">
                <a:tc>
                  <a:txBody>
                    <a:bodyPr/>
                    <a:lstStyle/>
                    <a:p>
                      <a:r>
                        <a:rPr lang="en-US" b="0" i="0" dirty="0">
                          <a:solidFill>
                            <a:srgbClr val="1B315C"/>
                          </a:solidFill>
                          <a:latin typeface="Brandon Text Bold"/>
                          <a:cs typeface="Brandon Text Bold"/>
                        </a:rPr>
                        <a:t>Married or unmarried and living together</a:t>
                      </a:r>
                    </a:p>
                  </a:txBody>
                  <a:tcPr anchor="ctr">
                    <a:solidFill>
                      <a:schemeClr val="tx1">
                        <a:lumMod val="20000"/>
                        <a:lumOff val="80000"/>
                      </a:schemeClr>
                    </a:solidFill>
                  </a:tcPr>
                </a:tc>
                <a:tc>
                  <a:txBody>
                    <a:bodyPr/>
                    <a:lstStyle/>
                    <a:p>
                      <a:r>
                        <a:rPr lang="en-US" b="0" i="0" dirty="0">
                          <a:solidFill>
                            <a:srgbClr val="1B315C"/>
                          </a:solidFill>
                          <a:latin typeface="Brandon Text Bold"/>
                          <a:cs typeface="Brandon Text Bold"/>
                        </a:rPr>
                        <a:t>Both Parents</a:t>
                      </a:r>
                    </a:p>
                  </a:txBody>
                  <a:tcPr anchor="ctr">
                    <a:solidFill>
                      <a:schemeClr val="tx1">
                        <a:lumMod val="20000"/>
                        <a:lumOff val="80000"/>
                      </a:schemeClr>
                    </a:solidFill>
                  </a:tcPr>
                </a:tc>
                <a:extLst>
                  <a:ext uri="{0D108BD9-81ED-4DB2-BD59-A6C34878D82A}">
                    <a16:rowId xmlns:a16="http://schemas.microsoft.com/office/drawing/2014/main" val="10001"/>
                  </a:ext>
                </a:extLst>
              </a:tr>
              <a:tr h="1313372">
                <a:tc>
                  <a:txBody>
                    <a:bodyPr/>
                    <a:lstStyle/>
                    <a:p>
                      <a:r>
                        <a:rPr lang="en-US" b="0" i="0" dirty="0">
                          <a:solidFill>
                            <a:srgbClr val="1B315C"/>
                          </a:solidFill>
                          <a:latin typeface="Brandon Text Bold"/>
                          <a:cs typeface="Brandon Text Bold"/>
                        </a:rPr>
                        <a:t>Divorced</a:t>
                      </a:r>
                      <a:r>
                        <a:rPr lang="en-US" b="0" i="0" baseline="0" dirty="0">
                          <a:solidFill>
                            <a:srgbClr val="1B315C"/>
                          </a:solidFill>
                          <a:latin typeface="Brandon Text Bold"/>
                          <a:cs typeface="Brandon Text Bold"/>
                        </a:rPr>
                        <a:t>, separated or never married</a:t>
                      </a:r>
                      <a:endParaRPr lang="en-US" b="0" i="0" dirty="0">
                        <a:solidFill>
                          <a:srgbClr val="1B315C"/>
                        </a:solidFill>
                        <a:latin typeface="Brandon Text Bold"/>
                        <a:cs typeface="Brandon Text Bold"/>
                      </a:endParaRPr>
                    </a:p>
                  </a:txBody>
                  <a:tcPr anchor="ctr">
                    <a:solidFill>
                      <a:schemeClr val="accent2">
                        <a:lumMod val="75000"/>
                      </a:schemeClr>
                    </a:solidFill>
                  </a:tcPr>
                </a:tc>
                <a:tc>
                  <a:txBody>
                    <a:bodyPr/>
                    <a:lstStyle/>
                    <a:p>
                      <a:r>
                        <a:rPr lang="en-US" b="0" i="0" dirty="0">
                          <a:solidFill>
                            <a:srgbClr val="1B315C"/>
                          </a:solidFill>
                          <a:latin typeface="Brandon Text Bold"/>
                          <a:cs typeface="Brandon Text Bold"/>
                        </a:rPr>
                        <a:t>The parent</a:t>
                      </a:r>
                      <a:r>
                        <a:rPr lang="en-US" b="0" i="0" baseline="0" dirty="0">
                          <a:solidFill>
                            <a:srgbClr val="1B315C"/>
                          </a:solidFill>
                          <a:latin typeface="Brandon Text Bold"/>
                          <a:cs typeface="Brandon Text Bold"/>
                        </a:rPr>
                        <a:t> the student lived with more during the past 12 months.  If that time is even then provide information for the parent that provided more financial support for the past 12 months.</a:t>
                      </a:r>
                      <a:endParaRPr lang="en-US" b="0" i="0" dirty="0">
                        <a:solidFill>
                          <a:srgbClr val="1B315C"/>
                        </a:solidFill>
                        <a:latin typeface="Brandon Text Bold"/>
                        <a:cs typeface="Brandon Text Bold"/>
                      </a:endParaRPr>
                    </a:p>
                  </a:txBody>
                  <a:tcPr anchor="ctr">
                    <a:solidFill>
                      <a:schemeClr val="accent2">
                        <a:lumMod val="75000"/>
                      </a:schemeClr>
                    </a:solidFill>
                  </a:tcPr>
                </a:tc>
                <a:extLst>
                  <a:ext uri="{0D108BD9-81ED-4DB2-BD59-A6C34878D82A}">
                    <a16:rowId xmlns:a16="http://schemas.microsoft.com/office/drawing/2014/main" val="10002"/>
                  </a:ext>
                </a:extLst>
              </a:tr>
              <a:tr h="70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1B315C"/>
                          </a:solidFill>
                          <a:latin typeface="Brandon Text Bold"/>
                          <a:cs typeface="Brandon Text Bold"/>
                        </a:rPr>
                        <a:t>Remarried</a:t>
                      </a:r>
                      <a:r>
                        <a:rPr lang="en-US" b="0" i="0" baseline="0" dirty="0">
                          <a:solidFill>
                            <a:srgbClr val="1B315C"/>
                          </a:solidFill>
                          <a:latin typeface="Brandon Text Bold"/>
                          <a:cs typeface="Brandon Text Bold"/>
                        </a:rPr>
                        <a:t> after widowed or divorced</a:t>
                      </a:r>
                      <a:endParaRPr lang="en-US" b="0" i="0" dirty="0">
                        <a:solidFill>
                          <a:srgbClr val="1B315C"/>
                        </a:solidFill>
                        <a:latin typeface="Brandon Text Bold"/>
                        <a:cs typeface="Brandon Text Bold"/>
                      </a:endParaRPr>
                    </a:p>
                  </a:txBody>
                  <a:tcPr anchor="ctr">
                    <a:solidFill>
                      <a:schemeClr val="tx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1B315C"/>
                          </a:solidFill>
                          <a:latin typeface="Brandon Text Bold"/>
                          <a:cs typeface="Brandon Text Bold"/>
                        </a:rPr>
                        <a:t>Parent</a:t>
                      </a:r>
                      <a:r>
                        <a:rPr lang="en-US" b="0" i="0" baseline="0" dirty="0">
                          <a:solidFill>
                            <a:srgbClr val="1B315C"/>
                          </a:solidFill>
                          <a:latin typeface="Brandon Text Bold"/>
                          <a:cs typeface="Brandon Text Bold"/>
                        </a:rPr>
                        <a:t> and step-parent</a:t>
                      </a:r>
                      <a:endParaRPr lang="en-US" b="0" i="0" dirty="0">
                        <a:solidFill>
                          <a:srgbClr val="1B315C"/>
                        </a:solidFill>
                        <a:latin typeface="Brandon Text Bold"/>
                        <a:cs typeface="Brandon Text Bold"/>
                      </a:endParaRPr>
                    </a:p>
                  </a:txBody>
                  <a:tcPr anchor="ctr">
                    <a:solidFill>
                      <a:schemeClr val="tx1">
                        <a:lumMod val="20000"/>
                        <a:lumOff val="80000"/>
                      </a:schemeClr>
                    </a:solidFill>
                  </a:tcPr>
                </a:tc>
                <a:extLst>
                  <a:ext uri="{0D108BD9-81ED-4DB2-BD59-A6C34878D82A}">
                    <a16:rowId xmlns:a16="http://schemas.microsoft.com/office/drawing/2014/main" val="10003"/>
                  </a:ext>
                </a:extLst>
              </a:tr>
              <a:tr h="4097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1B315C"/>
                          </a:solidFill>
                          <a:latin typeface="Brandon Text Bold"/>
                          <a:cs typeface="Brandon Text Bold"/>
                        </a:rPr>
                        <a:t>Widowed</a:t>
                      </a:r>
                    </a:p>
                  </a:txBody>
                  <a:tcPr anchor="ctr">
                    <a:solidFill>
                      <a:srgbClr val="DAA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1B315C"/>
                          </a:solidFill>
                          <a:latin typeface="Brandon Text Bold"/>
                          <a:cs typeface="Brandon Text Bold"/>
                        </a:rPr>
                        <a:t>Single parent </a:t>
                      </a:r>
                    </a:p>
                  </a:txBody>
                  <a:tcPr anchor="ctr">
                    <a:solidFill>
                      <a:srgbClr val="DAA0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47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3444658" y="755904"/>
            <a:ext cx="7711025" cy="3084576"/>
          </a:xfrm>
        </p:spPr>
        <p:txBody>
          <a:bodyPr anchor="ctr">
            <a:normAutofit/>
          </a:bodyPr>
          <a:lstStyle/>
          <a:p>
            <a:pPr algn="l"/>
            <a:r>
              <a:rPr lang="en-US" dirty="0"/>
              <a:t>Homeless Students:</a:t>
            </a:r>
            <a:br>
              <a:rPr lang="en-US" dirty="0"/>
            </a:br>
            <a:r>
              <a:rPr lang="en-US" dirty="0"/>
              <a:t>College Board Benefits  </a:t>
            </a:r>
          </a:p>
        </p:txBody>
      </p:sp>
      <p:sp>
        <p:nvSpPr>
          <p:cNvPr id="3" name="Subtitle 2"/>
          <p:cNvSpPr>
            <a:spLocks noGrp="1"/>
          </p:cNvSpPr>
          <p:nvPr>
            <p:ph type="subTitle" idx="1"/>
          </p:nvPr>
        </p:nvSpPr>
        <p:spPr>
          <a:xfrm>
            <a:off x="7912131" y="4089910"/>
            <a:ext cx="3316702" cy="1712176"/>
          </a:xfrm>
        </p:spPr>
        <p:txBody>
          <a:bodyPr>
            <a:normAutofit/>
          </a:bodyPr>
          <a:lstStyle/>
          <a:p>
            <a:pPr algn="l"/>
            <a:r>
              <a:rPr lang="en-US" b="1" i="1" dirty="0"/>
              <a:t>Karen Bush</a:t>
            </a:r>
          </a:p>
          <a:p>
            <a:pPr algn="l"/>
            <a:r>
              <a:rPr lang="en-US" b="1" i="1" dirty="0"/>
              <a:t>Associate Director</a:t>
            </a:r>
          </a:p>
          <a:p>
            <a:pPr algn="l"/>
            <a:r>
              <a:rPr lang="en-US" b="1" i="1" dirty="0"/>
              <a:t>College Board</a:t>
            </a:r>
          </a:p>
        </p:txBody>
      </p:sp>
    </p:spTree>
    <p:extLst>
      <p:ext uri="{BB962C8B-B14F-4D97-AF65-F5344CB8AC3E}">
        <p14:creationId xmlns:p14="http://schemas.microsoft.com/office/powerpoint/2010/main" val="850134362"/>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4B5904-828C-420A-B327-C5EE35D093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ED8CA-143E-8B40-B3C8-0174DDF149EE}" type="slidenum">
              <a:rPr kumimoji="0" lang="en-US" sz="1200" b="1" i="0" u="none" strike="noStrike" kern="1200" cap="none" spc="0" normalizeH="0" baseline="0" noProof="0" smtClean="0">
                <a:ln>
                  <a:noFill/>
                </a:ln>
                <a:solidFill>
                  <a:srgbClr val="1E1E1E">
                    <a:tint val="75000"/>
                  </a:srgbClr>
                </a:solidFill>
                <a:effectLst/>
                <a:uLnTx/>
                <a:uFillTx/>
                <a:latin typeface="Verdana Bold" charset="0"/>
                <a:ea typeface="Verdana Bold" charset="0"/>
                <a:cs typeface="Verdana Bold"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srgbClr val="1E1E1E">
                  <a:tint val="75000"/>
                </a:srgbClr>
              </a:solidFill>
              <a:effectLst/>
              <a:uLnTx/>
              <a:uFillTx/>
              <a:latin typeface="Verdana Bold" charset="0"/>
              <a:ea typeface="Verdana Bold" charset="0"/>
              <a:cs typeface="Verdana Bold" charset="0"/>
            </a:endParaRPr>
          </a:p>
        </p:txBody>
      </p:sp>
      <p:sp>
        <p:nvSpPr>
          <p:cNvPr id="6" name="Title 5">
            <a:extLst>
              <a:ext uri="{FF2B5EF4-FFF2-40B4-BE49-F238E27FC236}">
                <a16:creationId xmlns:a16="http://schemas.microsoft.com/office/drawing/2014/main" id="{94DD9A5E-9A9E-42D5-A26D-25715B5074F1}"/>
              </a:ext>
            </a:extLst>
          </p:cNvPr>
          <p:cNvSpPr>
            <a:spLocks noGrp="1"/>
          </p:cNvSpPr>
          <p:nvPr>
            <p:ph type="title"/>
          </p:nvPr>
        </p:nvSpPr>
        <p:spPr>
          <a:xfrm>
            <a:off x="466728" y="555809"/>
            <a:ext cx="3741737" cy="553998"/>
          </a:xfrm>
        </p:spPr>
        <p:txBody>
          <a:bodyPr/>
          <a:lstStyle/>
          <a:p>
            <a:r>
              <a:rPr lang="en-US" dirty="0"/>
              <a:t>Match vs. Fit</a:t>
            </a:r>
          </a:p>
        </p:txBody>
      </p:sp>
      <p:sp>
        <p:nvSpPr>
          <p:cNvPr id="2" name="TextBox 1">
            <a:extLst>
              <a:ext uri="{FF2B5EF4-FFF2-40B4-BE49-F238E27FC236}">
                <a16:creationId xmlns:a16="http://schemas.microsoft.com/office/drawing/2014/main" id="{F8DBA4EC-DC0F-42F1-AE6B-75EC36BF104B}"/>
              </a:ext>
            </a:extLst>
          </p:cNvPr>
          <p:cNvSpPr txBox="1"/>
          <p:nvPr/>
        </p:nvSpPr>
        <p:spPr>
          <a:xfrm>
            <a:off x="4719175" y="555809"/>
            <a:ext cx="7368053" cy="3016210"/>
          </a:xfrm>
          <a:prstGeom prst="rect">
            <a:avLst/>
          </a:prstGeom>
          <a:noFill/>
        </p:spPr>
        <p:txBody>
          <a:bodyPr wrap="square" rtlCol="0">
            <a:spAutoFit/>
          </a:bodyPr>
          <a:lstStyle/>
          <a:p>
            <a:pPr marL="285750" indent="-285750">
              <a:buFont typeface="Arial" panose="020B0604020202020204" pitchFamily="34" charset="0"/>
              <a:buChar char="•"/>
            </a:pPr>
            <a:r>
              <a:rPr lang="en-US" sz="2200" dirty="0"/>
              <a:t>The match vs. fit K-12 conversation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Homeless student challenges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Not enough time, need help from higher ed </a:t>
            </a:r>
          </a:p>
          <a:p>
            <a:endParaRPr lang="en-US" sz="2200" dirty="0"/>
          </a:p>
          <a:p>
            <a:pPr marL="285750" indent="-285750">
              <a:buFont typeface="Arial" panose="020B0604020202020204" pitchFamily="34" charset="0"/>
              <a:buChar char="•"/>
            </a:pPr>
            <a:r>
              <a:rPr lang="en-US" sz="2200" dirty="0"/>
              <a:t>Who do they trust with this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F323CA3A-9F0F-4F0A-93F4-47E5A442A4CF}"/>
              </a:ext>
            </a:extLst>
          </p:cNvPr>
          <p:cNvPicPr>
            <a:picLocks noChangeAspect="1"/>
          </p:cNvPicPr>
          <p:nvPr/>
        </p:nvPicPr>
        <p:blipFill>
          <a:blip r:embed="rId2"/>
          <a:stretch>
            <a:fillRect/>
          </a:stretch>
        </p:blipFill>
        <p:spPr>
          <a:xfrm>
            <a:off x="353250" y="1567986"/>
            <a:ext cx="3855215" cy="3339376"/>
          </a:xfrm>
          <a:prstGeom prst="rect">
            <a:avLst/>
          </a:prstGeom>
        </p:spPr>
      </p:pic>
      <p:pic>
        <p:nvPicPr>
          <p:cNvPr id="8" name="Picture 7">
            <a:extLst>
              <a:ext uri="{FF2B5EF4-FFF2-40B4-BE49-F238E27FC236}">
                <a16:creationId xmlns:a16="http://schemas.microsoft.com/office/drawing/2014/main" id="{C76F5C75-8A0B-4563-B227-471998CD187F}"/>
              </a:ext>
            </a:extLst>
          </p:cNvPr>
          <p:cNvPicPr>
            <a:picLocks noChangeAspect="1"/>
          </p:cNvPicPr>
          <p:nvPr/>
        </p:nvPicPr>
        <p:blipFill>
          <a:blip r:embed="rId3"/>
          <a:stretch>
            <a:fillRect/>
          </a:stretch>
        </p:blipFill>
        <p:spPr>
          <a:xfrm>
            <a:off x="4572911" y="3479530"/>
            <a:ext cx="7265839" cy="3129745"/>
          </a:xfrm>
          <a:prstGeom prst="rect">
            <a:avLst/>
          </a:prstGeom>
        </p:spPr>
      </p:pic>
    </p:spTree>
    <p:extLst>
      <p:ext uri="{BB962C8B-B14F-4D97-AF65-F5344CB8AC3E}">
        <p14:creationId xmlns:p14="http://schemas.microsoft.com/office/powerpoint/2010/main" val="3504362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9106" y="980234"/>
            <a:ext cx="7613788" cy="4570482"/>
          </a:xfrm>
        </p:spPr>
        <p:txBody>
          <a:bodyPr/>
          <a:lstStyle/>
          <a:p>
            <a:pPr algn="ctr"/>
            <a:r>
              <a:rPr lang="en-US" sz="3600" dirty="0"/>
              <a:t>If the changing landscape in the college readiness platform is difficult for students who have support, how do homeless students who do not have support and have food and housing insecurities maneuver through the process?</a:t>
            </a:r>
            <a:endParaRPr lang="en-US" sz="3600" b="1" dirty="0">
              <a:latin typeface="Roboto Slab" pitchFamily="2" charset="0"/>
              <a:ea typeface="Roboto Slab" pitchFamily="2" charset="0"/>
              <a:cs typeface="Verdana" panose="020B0604030504040204" pitchFamily="34" charset="0"/>
            </a:endParaRPr>
          </a:p>
        </p:txBody>
      </p:sp>
      <p:sp>
        <p:nvSpPr>
          <p:cNvPr id="13" name="Slide Number Placeholder 2"/>
          <p:cNvSpPr txBox="1">
            <a:spLocks/>
          </p:cNvSpPr>
          <p:nvPr/>
        </p:nvSpPr>
        <p:spPr>
          <a:xfrm>
            <a:off x="8990308" y="619361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7ED8CA-143E-8B40-B3C8-0174DDF149EE}" type="slidenum">
              <a:rPr kumimoji="0" lang="en-US" sz="1200" b="1" i="0" u="none" strike="noStrike" kern="1200" cap="none" spc="0" normalizeH="0" baseline="0" noProof="0">
                <a:ln>
                  <a:noFill/>
                </a:ln>
                <a:solidFill>
                  <a:srgbClr val="1E1E1E">
                    <a:tint val="75000"/>
                  </a:srgbClr>
                </a:solidFill>
                <a:effectLst/>
                <a:uLnTx/>
                <a:uFillTx/>
                <a:latin typeface="Verdana Bold" charset="0"/>
                <a:ea typeface="Verdana Bold" charset="0"/>
                <a:cs typeface="Verdana Bold"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1E1E1E">
                  <a:tint val="75000"/>
                </a:srgbClr>
              </a:solidFill>
              <a:effectLst/>
              <a:uLnTx/>
              <a:uFillTx/>
              <a:latin typeface="Verdana Bold" charset="0"/>
              <a:ea typeface="Verdana Bold" charset="0"/>
              <a:cs typeface="Verdana Bold" charset="0"/>
            </a:endParaRPr>
          </a:p>
        </p:txBody>
      </p:sp>
    </p:spTree>
    <p:extLst>
      <p:ext uri="{BB962C8B-B14F-4D97-AF65-F5344CB8AC3E}">
        <p14:creationId xmlns:p14="http://schemas.microsoft.com/office/powerpoint/2010/main" val="191975731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52"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3"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54"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55"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56"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57"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59" name="Rectangle 58">
            <a:extLst>
              <a:ext uri="{FF2B5EF4-FFF2-40B4-BE49-F238E27FC236}">
                <a16:creationId xmlns:a16="http://schemas.microsoft.com/office/drawing/2014/main" id="{6C686317-9C96-4A02-88CE-7319FF590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63B0CE-7631-4F83-AD97-CFB3C56A6DED}"/>
              </a:ext>
            </a:extLst>
          </p:cNvPr>
          <p:cNvSpPr>
            <a:spLocks noGrp="1"/>
          </p:cNvSpPr>
          <p:nvPr>
            <p:ph type="title"/>
          </p:nvPr>
        </p:nvSpPr>
        <p:spPr>
          <a:xfrm>
            <a:off x="6580632" y="648930"/>
            <a:ext cx="4922391" cy="3347337"/>
          </a:xfrm>
        </p:spPr>
        <p:txBody>
          <a:bodyPr vert="horz" lIns="91440" tIns="45720" rIns="91440" bIns="45720" rtlCol="0" anchor="b">
            <a:normAutofit/>
          </a:bodyPr>
          <a:lstStyle/>
          <a:p>
            <a:pPr algn="r"/>
            <a:r>
              <a:rPr lang="en-US" sz="6000" dirty="0"/>
              <a:t>College Board Opportunity Scholarship</a:t>
            </a:r>
          </a:p>
        </p:txBody>
      </p:sp>
      <p:grpSp>
        <p:nvGrpSpPr>
          <p:cNvPr id="61" name="Group 60">
            <a:extLst>
              <a:ext uri="{FF2B5EF4-FFF2-40B4-BE49-F238E27FC236}">
                <a16:creationId xmlns:a16="http://schemas.microsoft.com/office/drawing/2014/main" id="{E0E25B5C-98A3-47D8-A4D7-10C2E17589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62" name="Freeform 6">
              <a:extLst>
                <a:ext uri="{FF2B5EF4-FFF2-40B4-BE49-F238E27FC236}">
                  <a16:creationId xmlns:a16="http://schemas.microsoft.com/office/drawing/2014/main" id="{FECB3374-15F5-40C2-95B4-0FCF10849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63" name="Freeform 7">
              <a:extLst>
                <a:ext uri="{FF2B5EF4-FFF2-40B4-BE49-F238E27FC236}">
                  <a16:creationId xmlns:a16="http://schemas.microsoft.com/office/drawing/2014/main" id="{E762314F-F556-4403-BAA1-AF8A3BED3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64" name="Freeform 25">
              <a:extLst>
                <a:ext uri="{FF2B5EF4-FFF2-40B4-BE49-F238E27FC236}">
                  <a16:creationId xmlns:a16="http://schemas.microsoft.com/office/drawing/2014/main" id="{02EDEF56-2F86-4867-986A-5AFB8EC0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65" name="Freeform 26">
              <a:extLst>
                <a:ext uri="{FF2B5EF4-FFF2-40B4-BE49-F238E27FC236}">
                  <a16:creationId xmlns:a16="http://schemas.microsoft.com/office/drawing/2014/main" id="{51BE63E6-C24A-43FA-93F5-475F550AB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66" name="Freeform 27">
              <a:extLst>
                <a:ext uri="{FF2B5EF4-FFF2-40B4-BE49-F238E27FC236}">
                  <a16:creationId xmlns:a16="http://schemas.microsoft.com/office/drawing/2014/main" id="{9639DAAA-46FE-401C-BB78-B7A9AF33C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67" name="Freeform 28">
              <a:extLst>
                <a:ext uri="{FF2B5EF4-FFF2-40B4-BE49-F238E27FC236}">
                  <a16:creationId xmlns:a16="http://schemas.microsoft.com/office/drawing/2014/main" id="{D5EFBD2C-94D5-43D0-B2FE-E390BD3F3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69" name="Rounded Rectangle 16">
            <a:extLst>
              <a:ext uri="{FF2B5EF4-FFF2-40B4-BE49-F238E27FC236}">
                <a16:creationId xmlns:a16="http://schemas.microsoft.com/office/drawing/2014/main" id="{EB9A9756-A5DB-460E-A867-A2AE77834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541964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Content Placeholder 3">
            <a:extLst>
              <a:ext uri="{FF2B5EF4-FFF2-40B4-BE49-F238E27FC236}">
                <a16:creationId xmlns:a16="http://schemas.microsoft.com/office/drawing/2014/main" id="{7491AEE0-3394-46AC-BECA-2ACBEA83CAB9}"/>
              </a:ext>
            </a:extLst>
          </p:cNvPr>
          <p:cNvPicPr>
            <a:picLocks noGrp="1" noChangeAspect="1"/>
          </p:cNvPicPr>
          <p:nvPr>
            <p:ph idx="1"/>
          </p:nvPr>
        </p:nvPicPr>
        <p:blipFill>
          <a:blip r:embed="rId3"/>
          <a:stretch>
            <a:fillRect/>
          </a:stretch>
        </p:blipFill>
        <p:spPr>
          <a:xfrm>
            <a:off x="984251" y="867748"/>
            <a:ext cx="4789042" cy="4898570"/>
          </a:xfrm>
          <a:prstGeom prst="rect">
            <a:avLst/>
          </a:prstGeom>
        </p:spPr>
      </p:pic>
    </p:spTree>
    <p:extLst>
      <p:ext uri="{BB962C8B-B14F-4D97-AF65-F5344CB8AC3E}">
        <p14:creationId xmlns:p14="http://schemas.microsoft.com/office/powerpoint/2010/main" val="1298969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082781" y="2456885"/>
            <a:ext cx="3741739" cy="437130"/>
          </a:xfrm>
        </p:spPr>
        <p:txBody>
          <a:bodyPr/>
          <a:lstStyle/>
          <a:p>
            <a:pPr algn="ctr">
              <a:lnSpc>
                <a:spcPct val="120000"/>
              </a:lnSpc>
            </a:pPr>
            <a:r>
              <a:rPr lang="en-US" dirty="0">
                <a:solidFill>
                  <a:srgbClr val="0065A4"/>
                </a:solidFill>
                <a:latin typeface="Verdana Regular"/>
                <a:cs typeface="Arial"/>
              </a:rPr>
              <a:t>satpractice.org</a:t>
            </a:r>
          </a:p>
        </p:txBody>
      </p:sp>
      <p:sp>
        <p:nvSpPr>
          <p:cNvPr id="2" name="Title 1"/>
          <p:cNvSpPr>
            <a:spLocks noGrp="1"/>
          </p:cNvSpPr>
          <p:nvPr>
            <p:ph type="title"/>
          </p:nvPr>
        </p:nvSpPr>
        <p:spPr>
          <a:xfrm>
            <a:off x="1380931" y="555826"/>
            <a:ext cx="3531804" cy="1991702"/>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Benefits of </a:t>
            </a:r>
            <a:r>
              <a:rPr lang="en-US" b="1" u="sng" dirty="0">
                <a:latin typeface="Verdana" panose="020B0604030504040204" pitchFamily="34" charset="0"/>
                <a:ea typeface="Verdana" panose="020B0604030504040204" pitchFamily="34" charset="0"/>
                <a:cs typeface="Verdana" panose="020B0604030504040204" pitchFamily="34" charset="0"/>
              </a:rPr>
              <a:t>Free</a:t>
            </a:r>
            <a:r>
              <a:rPr lang="en-US" dirty="0">
                <a:latin typeface="Verdana" panose="020B0604030504040204" pitchFamily="34" charset="0"/>
                <a:ea typeface="Verdana" panose="020B0604030504040204" pitchFamily="34" charset="0"/>
                <a:cs typeface="Verdana" panose="020B0604030504040204" pitchFamily="34" charset="0"/>
              </a:rPr>
              <a:t>, Official </a:t>
            </a:r>
            <a:r>
              <a:rPr lang="en-US" dirty="0"/>
              <a:t>SAT</a:t>
            </a:r>
            <a:r>
              <a:rPr lang="en-US" sz="2400" baseline="50000" dirty="0">
                <a:solidFill>
                  <a:srgbClr val="1E1E1E"/>
                </a:solidFill>
                <a:latin typeface="Verdana Regular" charset="0"/>
              </a:rPr>
              <a:t>®</a:t>
            </a:r>
            <a:r>
              <a:rPr lang="en-US" dirty="0">
                <a:latin typeface="Verdana" panose="020B0604030504040204" pitchFamily="34" charset="0"/>
                <a:ea typeface="Verdana" panose="020B0604030504040204" pitchFamily="34" charset="0"/>
                <a:cs typeface="Verdana" panose="020B0604030504040204" pitchFamily="34" charset="0"/>
              </a:rPr>
              <a:t> Practice on Khan Academy</a:t>
            </a:r>
          </a:p>
        </p:txBody>
      </p:sp>
      <p:grpSp>
        <p:nvGrpSpPr>
          <p:cNvPr id="19" name="Group 18"/>
          <p:cNvGrpSpPr/>
          <p:nvPr/>
        </p:nvGrpSpPr>
        <p:grpSpPr>
          <a:xfrm>
            <a:off x="5210885" y="745416"/>
            <a:ext cx="6295367" cy="5826067"/>
            <a:chOff x="5210832" y="745415"/>
            <a:chExt cx="6295367" cy="5826065"/>
          </a:xfrm>
        </p:grpSpPr>
        <p:grpSp>
          <p:nvGrpSpPr>
            <p:cNvPr id="11" name="Group 10"/>
            <p:cNvGrpSpPr/>
            <p:nvPr/>
          </p:nvGrpSpPr>
          <p:grpSpPr>
            <a:xfrm>
              <a:off x="5210832" y="745415"/>
              <a:ext cx="1234440" cy="1235695"/>
              <a:chOff x="1034143" y="4243388"/>
              <a:chExt cx="1371600" cy="1371600"/>
            </a:xfrm>
          </p:grpSpPr>
          <p:sp>
            <p:nvSpPr>
              <p:cNvPr id="10" name="Oval 9"/>
              <p:cNvSpPr/>
              <p:nvPr/>
            </p:nvSpPr>
            <p:spPr>
              <a:xfrm>
                <a:off x="1034143" y="4243388"/>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02"/>
                <a:endParaRPr lang="en-US" sz="1867" dirty="0">
                  <a:solidFill>
                    <a:srgbClr val="FFFFFF"/>
                  </a:solidFill>
                </a:endParaRPr>
              </a:p>
            </p:txBody>
          </p:sp>
          <p:pic>
            <p:nvPicPr>
              <p:cNvPr id="1031" name="Picture 7" descr="Image result for practice test icon"/>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253313" y="4553437"/>
                <a:ext cx="924344" cy="7514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210832" y="2276793"/>
              <a:ext cx="1234440" cy="1234440"/>
              <a:chOff x="10232572" y="3804382"/>
              <a:chExt cx="1371600" cy="1371600"/>
            </a:xfrm>
          </p:grpSpPr>
          <p:sp>
            <p:nvSpPr>
              <p:cNvPr id="22" name="Oval 21"/>
              <p:cNvSpPr/>
              <p:nvPr/>
            </p:nvSpPr>
            <p:spPr>
              <a:xfrm>
                <a:off x="10232572" y="3804382"/>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02"/>
                <a:endParaRPr lang="en-US" sz="1867" dirty="0">
                  <a:solidFill>
                    <a:srgbClr val="FFFFFF"/>
                  </a:solidFill>
                </a:endParaRPr>
              </a:p>
            </p:txBody>
          </p:sp>
          <p:pic>
            <p:nvPicPr>
              <p:cNvPr id="1043" name="Picture 19" descr="Image result for video icon blue"/>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0563850" y="4135660"/>
                <a:ext cx="709044" cy="7090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210832" y="3806916"/>
              <a:ext cx="1234440" cy="1234440"/>
              <a:chOff x="7946571" y="4929188"/>
              <a:chExt cx="1234440" cy="1234440"/>
            </a:xfrm>
          </p:grpSpPr>
          <p:sp>
            <p:nvSpPr>
              <p:cNvPr id="24" name="Oval 23"/>
              <p:cNvSpPr/>
              <p:nvPr/>
            </p:nvSpPr>
            <p:spPr>
              <a:xfrm>
                <a:off x="7946571" y="4929188"/>
                <a:ext cx="1234440" cy="1234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02"/>
                <a:endParaRPr lang="en-US" sz="1867" dirty="0">
                  <a:solidFill>
                    <a:srgbClr val="FFFFFF"/>
                  </a:solidFill>
                </a:endParaRPr>
              </a:p>
            </p:txBody>
          </p:sp>
          <p:pic>
            <p:nvPicPr>
              <p:cNvPr id="1028" name="Picture 4" descr="C:\Users\jbaeza\Pictures\Icons\Q&amp;A\answers.png"/>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8132514" y="5250473"/>
                <a:ext cx="854530" cy="5918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210832" y="5337040"/>
              <a:ext cx="1234440" cy="1234440"/>
              <a:chOff x="4717971" y="3996593"/>
              <a:chExt cx="1371600" cy="1371600"/>
            </a:xfrm>
          </p:grpSpPr>
          <p:sp>
            <p:nvSpPr>
              <p:cNvPr id="29" name="Oval 28"/>
              <p:cNvSpPr/>
              <p:nvPr/>
            </p:nvSpPr>
            <p:spPr>
              <a:xfrm>
                <a:off x="4717971" y="3996593"/>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02"/>
                <a:endParaRPr lang="en-US" sz="1867" dirty="0">
                  <a:solidFill>
                    <a:srgbClr val="FFFFFF"/>
                  </a:solidFill>
                </a:endParaRPr>
              </a:p>
            </p:txBody>
          </p:sp>
          <p:pic>
            <p:nvPicPr>
              <p:cNvPr id="1053" name="Picture 29" descr="Image result for iphone icon"/>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5162728" y="4270119"/>
                <a:ext cx="482086" cy="8245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279571" y="4408714"/>
                <a:ext cx="239486" cy="41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402"/>
                <a:endParaRPr lang="en-US" sz="1867" dirty="0">
                  <a:solidFill>
                    <a:srgbClr val="FFFFFF"/>
                  </a:solidFill>
                </a:endParaRPr>
              </a:p>
            </p:txBody>
          </p:sp>
        </p:grpSp>
        <p:sp>
          <p:nvSpPr>
            <p:cNvPr id="18" name="TextBox 17"/>
            <p:cNvSpPr txBox="1"/>
            <p:nvPr/>
          </p:nvSpPr>
          <p:spPr>
            <a:xfrm>
              <a:off x="6694713" y="842338"/>
              <a:ext cx="4811486" cy="1159420"/>
            </a:xfrm>
            <a:prstGeom prst="rect">
              <a:avLst/>
            </a:prstGeom>
            <a:noFill/>
          </p:spPr>
          <p:txBody>
            <a:bodyPr wrap="square" rtlCol="0">
              <a:spAutoFit/>
            </a:bodyPr>
            <a:lstStyle/>
            <a:p>
              <a:pPr defTabSz="913402"/>
              <a:r>
                <a:rPr lang="en-US" sz="1867" b="1" dirty="0">
                  <a:solidFill>
                    <a:srgbClr val="0077C8"/>
                  </a:solidFill>
                  <a:latin typeface="Arial" panose="020B0604020202020204" pitchFamily="34" charset="0"/>
                  <a:cs typeface="Arial" panose="020B0604020202020204" pitchFamily="34" charset="0"/>
                </a:rPr>
                <a:t>Full Length Practice Tests</a:t>
              </a:r>
            </a:p>
            <a:p>
              <a:pPr defTabSz="913402"/>
              <a:r>
                <a:rPr lang="en-US" sz="1600" dirty="0">
                  <a:solidFill>
                    <a:srgbClr val="1E1E1E"/>
                  </a:solidFill>
                  <a:latin typeface="Arial" panose="020B0604020202020204" pitchFamily="34" charset="0"/>
                  <a:cs typeface="Arial" panose="020B0604020202020204" pitchFamily="34" charset="0"/>
                </a:rPr>
                <a:t>Eight official practice tests, with more to come, plus study and test-taking tips</a:t>
              </a:r>
            </a:p>
            <a:p>
              <a:pPr defTabSz="913402"/>
              <a:endParaRPr lang="en-US" sz="1867" dirty="0">
                <a:solidFill>
                  <a:srgbClr val="1E1E1E"/>
                </a:solidFill>
              </a:endParaRPr>
            </a:p>
          </p:txBody>
        </p:sp>
        <p:sp>
          <p:nvSpPr>
            <p:cNvPr id="43" name="TextBox 42"/>
            <p:cNvSpPr txBox="1"/>
            <p:nvPr/>
          </p:nvSpPr>
          <p:spPr>
            <a:xfrm>
              <a:off x="6694713" y="2324626"/>
              <a:ext cx="4811486" cy="1159420"/>
            </a:xfrm>
            <a:prstGeom prst="rect">
              <a:avLst/>
            </a:prstGeom>
            <a:noFill/>
          </p:spPr>
          <p:txBody>
            <a:bodyPr wrap="square" rtlCol="0">
              <a:spAutoFit/>
            </a:bodyPr>
            <a:lstStyle/>
            <a:p>
              <a:pPr defTabSz="913402"/>
              <a:r>
                <a:rPr lang="en-US" sz="1867" b="1" dirty="0">
                  <a:solidFill>
                    <a:srgbClr val="0077C8"/>
                  </a:solidFill>
                  <a:latin typeface="Arial" panose="020B0604020202020204" pitchFamily="34" charset="0"/>
                  <a:cs typeface="Arial" panose="020B0604020202020204" pitchFamily="34" charset="0"/>
                </a:rPr>
                <a:t>Video Lessons</a:t>
              </a:r>
            </a:p>
            <a:p>
              <a:pPr defTabSz="913402"/>
              <a:r>
                <a:rPr lang="en-US" sz="1600" dirty="0">
                  <a:solidFill>
                    <a:srgbClr val="1E1E1E"/>
                  </a:solidFill>
                  <a:latin typeface="Arial" panose="020B0604020202020204" pitchFamily="34" charset="0"/>
                  <a:cs typeface="Arial" panose="020B0604020202020204" pitchFamily="34" charset="0"/>
                </a:rPr>
                <a:t>Easy-to-follow videos explain problems step-by-step</a:t>
              </a:r>
            </a:p>
            <a:p>
              <a:pPr defTabSz="913402"/>
              <a:endParaRPr lang="en-US" sz="1867" dirty="0">
                <a:solidFill>
                  <a:srgbClr val="1E1E1E"/>
                </a:solidFill>
              </a:endParaRPr>
            </a:p>
          </p:txBody>
        </p:sp>
        <p:sp>
          <p:nvSpPr>
            <p:cNvPr id="44" name="TextBox 43"/>
            <p:cNvSpPr txBox="1"/>
            <p:nvPr/>
          </p:nvSpPr>
          <p:spPr>
            <a:xfrm>
              <a:off x="6694713" y="3854749"/>
              <a:ext cx="4811486" cy="1159420"/>
            </a:xfrm>
            <a:prstGeom prst="rect">
              <a:avLst/>
            </a:prstGeom>
            <a:noFill/>
          </p:spPr>
          <p:txBody>
            <a:bodyPr wrap="square" rtlCol="0">
              <a:spAutoFit/>
            </a:bodyPr>
            <a:lstStyle/>
            <a:p>
              <a:pPr defTabSz="913402"/>
              <a:r>
                <a:rPr lang="en-US" sz="1867" b="1" dirty="0">
                  <a:solidFill>
                    <a:srgbClr val="0077C8"/>
                  </a:solidFill>
                  <a:latin typeface="Arial" panose="020B0604020202020204" pitchFamily="34" charset="0"/>
                  <a:cs typeface="Arial" panose="020B0604020202020204" pitchFamily="34" charset="0"/>
                </a:rPr>
                <a:t>Interactive Problems &amp; Instant Feedback</a:t>
              </a:r>
            </a:p>
            <a:p>
              <a:pPr defTabSz="913402"/>
              <a:r>
                <a:rPr lang="en-US" sz="1600" dirty="0">
                  <a:solidFill>
                    <a:srgbClr val="1E1E1E"/>
                  </a:solidFill>
                  <a:latin typeface="Arial" panose="020B0604020202020204" pitchFamily="34" charset="0"/>
                  <a:cs typeface="Arial" panose="020B0604020202020204" pitchFamily="34" charset="0"/>
                </a:rPr>
                <a:t>Get hints, explanations and constant progress updates to know where you stand</a:t>
              </a:r>
            </a:p>
            <a:p>
              <a:pPr defTabSz="913402"/>
              <a:endParaRPr lang="en-US" sz="1867" dirty="0">
                <a:solidFill>
                  <a:srgbClr val="1E1E1E"/>
                </a:solidFill>
              </a:endParaRPr>
            </a:p>
          </p:txBody>
        </p:sp>
        <p:sp>
          <p:nvSpPr>
            <p:cNvPr id="45" name="TextBox 44"/>
            <p:cNvSpPr txBox="1"/>
            <p:nvPr/>
          </p:nvSpPr>
          <p:spPr>
            <a:xfrm>
              <a:off x="6694713" y="5384872"/>
              <a:ext cx="4811486" cy="1159420"/>
            </a:xfrm>
            <a:prstGeom prst="rect">
              <a:avLst/>
            </a:prstGeom>
            <a:noFill/>
          </p:spPr>
          <p:txBody>
            <a:bodyPr wrap="square" rtlCol="0">
              <a:spAutoFit/>
            </a:bodyPr>
            <a:lstStyle/>
            <a:p>
              <a:pPr defTabSz="913402"/>
              <a:r>
                <a:rPr lang="en-US" sz="1867" b="1" dirty="0">
                  <a:solidFill>
                    <a:srgbClr val="0077C8"/>
                  </a:solidFill>
                  <a:latin typeface="Arial" panose="020B0604020202020204" pitchFamily="34" charset="0"/>
                  <a:cs typeface="Arial" panose="020B0604020202020204" pitchFamily="34" charset="0"/>
                </a:rPr>
                <a:t>Daily Practice App</a:t>
              </a:r>
            </a:p>
            <a:p>
              <a:pPr defTabSz="913402"/>
              <a:r>
                <a:rPr lang="en-US" sz="1600" dirty="0">
                  <a:solidFill>
                    <a:srgbClr val="1E1E1E"/>
                  </a:solidFill>
                  <a:latin typeface="Arial" panose="020B0604020202020204" pitchFamily="34" charset="0"/>
                  <a:cs typeface="Arial" panose="020B0604020202020204" pitchFamily="34" charset="0"/>
                </a:rPr>
                <a:t>More practice available on your phone featuring questions of the day</a:t>
              </a:r>
            </a:p>
            <a:p>
              <a:pPr defTabSz="913402"/>
              <a:endParaRPr lang="en-US" sz="1867" dirty="0">
                <a:solidFill>
                  <a:srgbClr val="1E1E1E"/>
                </a:solidFill>
              </a:endParaRPr>
            </a:p>
          </p:txBody>
        </p:sp>
      </p:grpSp>
      <p:sp>
        <p:nvSpPr>
          <p:cNvPr id="3" name="Slide Number Placeholder 2"/>
          <p:cNvSpPr>
            <a:spLocks noGrp="1"/>
          </p:cNvSpPr>
          <p:nvPr>
            <p:ph type="sldNum" sz="quarter" idx="12"/>
          </p:nvPr>
        </p:nvSpPr>
        <p:spPr/>
        <p:txBody>
          <a:bodyPr/>
          <a:lstStyle/>
          <a:p>
            <a:fld id="{017ED8CA-143E-8B40-B3C8-0174DDF149EE}" type="slidenum">
              <a:rPr lang="en-US" smtClean="0">
                <a:solidFill>
                  <a:srgbClr val="1E1E1E">
                    <a:tint val="75000"/>
                  </a:srgbClr>
                </a:solidFill>
              </a:rPr>
              <a:pPr/>
              <a:t>41</a:t>
            </a:fld>
            <a:endParaRPr lang="en-US" dirty="0">
              <a:solidFill>
                <a:srgbClr val="1E1E1E">
                  <a:tint val="75000"/>
                </a:srgbClr>
              </a:solidFill>
            </a:endParaRPr>
          </a:p>
        </p:txBody>
      </p:sp>
      <p:pic>
        <p:nvPicPr>
          <p:cNvPr id="23" name="Shape 29" descr="decorative">
            <a:extLst>
              <a:ext uri="{FF2B5EF4-FFF2-40B4-BE49-F238E27FC236}">
                <a16:creationId xmlns:a16="http://schemas.microsoft.com/office/drawing/2014/main" id="{F50C4386-311E-4590-A1B7-76B299C90E76}"/>
              </a:ext>
            </a:extLst>
          </p:cNvPr>
          <p:cNvPicPr preferRelativeResize="0">
            <a:picLocks noGrp="1"/>
          </p:cNvPicPr>
          <p:nvPr>
            <p:ph idx="1"/>
          </p:nvPr>
        </p:nvPicPr>
        <p:blipFill>
          <a:blip r:embed="rId7" cstate="screen">
            <a:extLst>
              <a:ext uri="{28A0092B-C50C-407E-A947-70E740481C1C}">
                <a14:useLocalDpi xmlns:a14="http://schemas.microsoft.com/office/drawing/2010/main"/>
              </a:ext>
            </a:extLst>
          </a:blip>
          <a:stretch>
            <a:fillRect/>
          </a:stretch>
        </p:blipFill>
        <p:spPr>
          <a:xfrm>
            <a:off x="1508646" y="3118594"/>
            <a:ext cx="3531804" cy="3655430"/>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spTree>
    <p:extLst>
      <p:ext uri="{BB962C8B-B14F-4D97-AF65-F5344CB8AC3E}">
        <p14:creationId xmlns:p14="http://schemas.microsoft.com/office/powerpoint/2010/main" val="4172552767"/>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D3819FDB-1245-4596-8063-21AA06929DEA}"/>
              </a:ext>
            </a:extLst>
          </p:cNvPr>
          <p:cNvSpPr>
            <a:spLocks noGrp="1"/>
          </p:cNvSpPr>
          <p:nvPr>
            <p:ph idx="1"/>
          </p:nvPr>
        </p:nvSpPr>
        <p:spPr>
          <a:xfrm>
            <a:off x="5006743" y="1417067"/>
            <a:ext cx="6960030" cy="5664121"/>
          </a:xfrm>
        </p:spPr>
        <p:txBody>
          <a:bodyPr>
            <a:normAutofit/>
          </a:bodyPr>
          <a:lstStyle/>
          <a:p>
            <a:pPr marL="0" indent="0">
              <a:lnSpc>
                <a:spcPct val="100000"/>
              </a:lnSpc>
              <a:spcBef>
                <a:spcPts val="600"/>
              </a:spcBef>
              <a:spcAft>
                <a:spcPts val="600"/>
              </a:spcAft>
              <a:buNone/>
            </a:pPr>
            <a:r>
              <a:rPr lang="en-US" sz="2000" b="1" dirty="0">
                <a:solidFill>
                  <a:schemeClr val="accent1"/>
                </a:solidFill>
              </a:rPr>
              <a:t>Free Tests and Free Feedback</a:t>
            </a:r>
          </a:p>
          <a:p>
            <a:pPr>
              <a:lnSpc>
                <a:spcPct val="100000"/>
              </a:lnSpc>
              <a:spcBef>
                <a:spcPts val="0"/>
              </a:spcBef>
              <a:spcAft>
                <a:spcPts val="600"/>
              </a:spcAft>
            </a:pPr>
            <a:r>
              <a:rPr lang="en-US" sz="1600" dirty="0"/>
              <a:t>2 free SATs, with or without the essay (Grades 11-12)</a:t>
            </a:r>
          </a:p>
          <a:p>
            <a:pPr>
              <a:lnSpc>
                <a:spcPct val="100000"/>
              </a:lnSpc>
              <a:spcBef>
                <a:spcPts val="0"/>
              </a:spcBef>
              <a:spcAft>
                <a:spcPts val="600"/>
              </a:spcAft>
            </a:pPr>
            <a:r>
              <a:rPr lang="en-US" sz="1600" dirty="0"/>
              <a:t>6 free SAT Subject Tests (Grades 9-12)</a:t>
            </a:r>
          </a:p>
          <a:p>
            <a:pPr lvl="1">
              <a:lnSpc>
                <a:spcPct val="100000"/>
              </a:lnSpc>
              <a:spcBef>
                <a:spcPts val="0"/>
              </a:spcBef>
              <a:spcAft>
                <a:spcPts val="600"/>
              </a:spcAft>
            </a:pPr>
            <a:r>
              <a:rPr lang="en-US" sz="1600" dirty="0"/>
              <a:t>Up to three tests in each of two administrations</a:t>
            </a:r>
          </a:p>
          <a:p>
            <a:pPr marL="285750" lvl="1" indent="-285750">
              <a:lnSpc>
                <a:spcPct val="100000"/>
              </a:lnSpc>
              <a:spcBef>
                <a:spcPts val="0"/>
              </a:spcBef>
              <a:spcAft>
                <a:spcPts val="600"/>
              </a:spcAft>
            </a:pPr>
            <a:r>
              <a:rPr lang="en-US" sz="1600" dirty="0"/>
              <a:t>2 free Question-and-Answer Service (QAS) or Student Answer Service (SAS) reports</a:t>
            </a:r>
            <a:br>
              <a:rPr lang="en-US" dirty="0"/>
            </a:br>
            <a:endParaRPr lang="en-US" b="1" dirty="0"/>
          </a:p>
          <a:p>
            <a:pPr marL="457200" lvl="1" indent="-457200">
              <a:spcBef>
                <a:spcPts val="0"/>
              </a:spcBef>
              <a:spcAft>
                <a:spcPts val="600"/>
              </a:spcAft>
              <a:buNone/>
            </a:pPr>
            <a:r>
              <a:rPr lang="en-US" sz="2000" b="1" dirty="0">
                <a:solidFill>
                  <a:schemeClr val="accent1"/>
                </a:solidFill>
              </a:rPr>
              <a:t>College Application Benefits</a:t>
            </a:r>
          </a:p>
          <a:p>
            <a:pPr marL="285750" lvl="1" indent="-285750">
              <a:spcBef>
                <a:spcPts val="0"/>
              </a:spcBef>
              <a:spcAft>
                <a:spcPts val="600"/>
              </a:spcAft>
            </a:pPr>
            <a:r>
              <a:rPr lang="en-US" sz="1600" b="1" u="sng" dirty="0"/>
              <a:t>Unlimited score reports </a:t>
            </a:r>
            <a:r>
              <a:rPr lang="en-US" sz="1600" dirty="0"/>
              <a:t>to send to colleges</a:t>
            </a:r>
          </a:p>
          <a:p>
            <a:pPr marL="285750" lvl="1" indent="-285750">
              <a:spcBef>
                <a:spcPts val="0"/>
              </a:spcBef>
              <a:spcAft>
                <a:spcPts val="600"/>
              </a:spcAft>
            </a:pPr>
            <a:r>
              <a:rPr lang="en-US" sz="1600" u="sng" dirty="0"/>
              <a:t>Waived application fee </a:t>
            </a:r>
            <a:r>
              <a:rPr lang="en-US" sz="1600" dirty="0"/>
              <a:t>at participating colleges </a:t>
            </a:r>
          </a:p>
          <a:p>
            <a:pPr marL="285750" lvl="1" indent="-285750">
              <a:spcBef>
                <a:spcPts val="0"/>
              </a:spcBef>
              <a:spcAft>
                <a:spcPts val="600"/>
              </a:spcAft>
            </a:pPr>
            <a:r>
              <a:rPr lang="en-US" sz="1600" b="1" dirty="0"/>
              <a:t>Free CSS Profile applications </a:t>
            </a:r>
            <a:r>
              <a:rPr lang="en-US" sz="1600" dirty="0"/>
              <a:t>to apply for financial aid from participating colleges</a:t>
            </a:r>
          </a:p>
          <a:p>
            <a:pPr marL="0" lvl="1" indent="0">
              <a:spcBef>
                <a:spcPts val="0"/>
              </a:spcBef>
              <a:spcAft>
                <a:spcPts val="0"/>
              </a:spcAft>
              <a:buNone/>
            </a:pPr>
            <a:endParaRPr lang="en-US" sz="1800" dirty="0"/>
          </a:p>
          <a:p>
            <a:pPr marL="457200" lvl="1" indent="-457200">
              <a:spcBef>
                <a:spcPts val="0"/>
              </a:spcBef>
              <a:spcAft>
                <a:spcPts val="600"/>
              </a:spcAft>
              <a:buNone/>
            </a:pPr>
            <a:r>
              <a:rPr lang="en-US" sz="2000" b="1" dirty="0">
                <a:solidFill>
                  <a:schemeClr val="accent1"/>
                </a:solidFill>
              </a:rPr>
              <a:t>Other Benefits </a:t>
            </a:r>
          </a:p>
          <a:p>
            <a:pPr marL="285750" lvl="1" indent="-285750">
              <a:spcBef>
                <a:spcPts val="0"/>
              </a:spcBef>
              <a:spcAft>
                <a:spcPts val="600"/>
              </a:spcAft>
            </a:pPr>
            <a:r>
              <a:rPr lang="en-US" sz="1600" dirty="0"/>
              <a:t>Fee reductions for score verification reports</a:t>
            </a:r>
          </a:p>
          <a:p>
            <a:pPr marL="285750" lvl="1" indent="-285750">
              <a:spcBef>
                <a:spcPts val="0"/>
              </a:spcBef>
              <a:spcAft>
                <a:spcPts val="600"/>
              </a:spcAft>
            </a:pPr>
            <a:r>
              <a:rPr lang="en-US" sz="1600" dirty="0"/>
              <a:t>No non-U.S. regional fees for free tests (U.S. student testing abroad) </a:t>
            </a:r>
          </a:p>
          <a:p>
            <a:pPr marL="285750" lvl="1" indent="-285750">
              <a:spcBef>
                <a:spcPts val="0"/>
              </a:spcBef>
              <a:spcAft>
                <a:spcPts val="600"/>
              </a:spcAft>
            </a:pPr>
            <a:r>
              <a:rPr lang="en-US" sz="1600" b="1" u="sng" dirty="0"/>
              <a:t>No late registration fees</a:t>
            </a:r>
            <a:r>
              <a:rPr lang="en-US" sz="1600" b="1" dirty="0"/>
              <a:t> </a:t>
            </a:r>
            <a:r>
              <a:rPr lang="en-US" sz="1600" dirty="0"/>
              <a:t>for free tests (in the U.S. or U.S. territories) </a:t>
            </a:r>
          </a:p>
          <a:p>
            <a:pPr marL="0" indent="0">
              <a:buNone/>
            </a:pPr>
            <a:endParaRPr lang="en-US" dirty="0"/>
          </a:p>
          <a:p>
            <a:endParaRPr lang="en-US" dirty="0"/>
          </a:p>
          <a:p>
            <a:endParaRPr lang="en-US" dirty="0"/>
          </a:p>
          <a:p>
            <a:endParaRPr lang="en-US" dirty="0"/>
          </a:p>
          <a:p>
            <a:endParaRPr lang="en-US" dirty="0"/>
          </a:p>
          <a:p>
            <a:endParaRPr lang="en-US" dirty="0"/>
          </a:p>
        </p:txBody>
      </p:sp>
      <p:sp>
        <p:nvSpPr>
          <p:cNvPr id="8" name="Title 3">
            <a:extLst>
              <a:ext uri="{FF2B5EF4-FFF2-40B4-BE49-F238E27FC236}">
                <a16:creationId xmlns:a16="http://schemas.microsoft.com/office/drawing/2014/main" id="{550E3672-718A-4A35-90B9-2E906BBFC0DD}"/>
              </a:ext>
            </a:extLst>
          </p:cNvPr>
          <p:cNvSpPr>
            <a:spLocks noGrp="1"/>
          </p:cNvSpPr>
          <p:nvPr>
            <p:ph type="title"/>
          </p:nvPr>
        </p:nvSpPr>
        <p:spPr>
          <a:xfrm>
            <a:off x="1138415" y="2561891"/>
            <a:ext cx="3741179" cy="1135696"/>
          </a:xfrm>
          <a:ln>
            <a:noFill/>
          </a:ln>
        </p:spPr>
        <p:txBody>
          <a:bodyPr/>
          <a:lstStyle/>
          <a:p>
            <a:r>
              <a:rPr lang="en-US" sz="3600" dirty="0"/>
              <a:t>SAT Fee Waiver Benefits</a:t>
            </a:r>
          </a:p>
        </p:txBody>
      </p:sp>
    </p:spTree>
    <p:extLst>
      <p:ext uri="{BB962C8B-B14F-4D97-AF65-F5344CB8AC3E}">
        <p14:creationId xmlns:p14="http://schemas.microsoft.com/office/powerpoint/2010/main" val="16802847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D3819FDB-1245-4596-8063-21AA06929DEA}"/>
              </a:ext>
            </a:extLst>
          </p:cNvPr>
          <p:cNvSpPr>
            <a:spLocks noGrp="1"/>
          </p:cNvSpPr>
          <p:nvPr>
            <p:ph idx="1"/>
          </p:nvPr>
        </p:nvSpPr>
        <p:spPr>
          <a:xfrm>
            <a:off x="4801470" y="1173880"/>
            <a:ext cx="6960030" cy="5661431"/>
          </a:xfrm>
        </p:spPr>
        <p:txBody>
          <a:bodyPr/>
          <a:lstStyle/>
          <a:p>
            <a:pPr marL="0" indent="0">
              <a:buNone/>
            </a:pPr>
            <a:r>
              <a:rPr lang="en-US" sz="2100" b="1" dirty="0"/>
              <a:t>For low-income students, the full set of SAT fee waiver benefits will be connected to their College Board online account</a:t>
            </a:r>
          </a:p>
          <a:p>
            <a:pPr marL="0" indent="0">
              <a:buNone/>
            </a:pPr>
            <a:endParaRPr lang="en-US" sz="2100" b="1" dirty="0"/>
          </a:p>
          <a:p>
            <a:r>
              <a:rPr lang="en-US" sz="2100" b="1" dirty="0"/>
              <a:t>SAT national administrations: </a:t>
            </a:r>
            <a:r>
              <a:rPr lang="en-US" sz="2100" dirty="0"/>
              <a:t>Students who take the SAT</a:t>
            </a:r>
            <a:r>
              <a:rPr lang="en-US" sz="2100" baseline="30000" dirty="0"/>
              <a:t>®</a:t>
            </a:r>
            <a:r>
              <a:rPr lang="en-US" sz="2100" dirty="0"/>
              <a:t> using a paper fee waiver card will receive the rest of their fee waiver benefits in their online account after their first test sitting</a:t>
            </a:r>
          </a:p>
          <a:p>
            <a:r>
              <a:rPr lang="en-US" sz="2100" b="1" dirty="0"/>
              <a:t>SAT School Day testers: </a:t>
            </a:r>
            <a:r>
              <a:rPr lang="en-US" sz="2100" dirty="0"/>
              <a:t>Schools “click” fee waiver–eligible students in an online roster of tested students and students verify eligibility in their online account </a:t>
            </a:r>
          </a:p>
          <a:p>
            <a:r>
              <a:rPr lang="en-US" sz="2100" b="1" dirty="0"/>
              <a:t>Fee waiver balances: </a:t>
            </a:r>
            <a:r>
              <a:rPr lang="en-US" sz="2100" dirty="0"/>
              <a:t>Students can see what benefits they still have left by logging in to their online account</a:t>
            </a:r>
          </a:p>
          <a:p>
            <a:endParaRPr lang="en-US" dirty="0"/>
          </a:p>
          <a:p>
            <a:endParaRPr lang="en-US" dirty="0"/>
          </a:p>
          <a:p>
            <a:endParaRPr lang="en-US" dirty="0"/>
          </a:p>
          <a:p>
            <a:endParaRPr lang="en-US" dirty="0"/>
          </a:p>
          <a:p>
            <a:endParaRPr lang="en-US" dirty="0"/>
          </a:p>
          <a:p>
            <a:endParaRPr lang="en-US" dirty="0"/>
          </a:p>
        </p:txBody>
      </p:sp>
      <p:sp>
        <p:nvSpPr>
          <p:cNvPr id="10" name="Text Placeholder 4">
            <a:extLst>
              <a:ext uri="{FF2B5EF4-FFF2-40B4-BE49-F238E27FC236}">
                <a16:creationId xmlns:a16="http://schemas.microsoft.com/office/drawing/2014/main" id="{EC7BE067-28BA-4589-BC16-B33FF82FC4FD}"/>
              </a:ext>
            </a:extLst>
          </p:cNvPr>
          <p:cNvSpPr>
            <a:spLocks noGrp="1"/>
          </p:cNvSpPr>
          <p:nvPr>
            <p:ph type="body" sz="quarter" idx="13"/>
          </p:nvPr>
        </p:nvSpPr>
        <p:spPr>
          <a:xfrm>
            <a:off x="1474236" y="2469974"/>
            <a:ext cx="2911151" cy="2139350"/>
          </a:xfrm>
        </p:spPr>
        <p:txBody>
          <a:bodyPr/>
          <a:lstStyle/>
          <a:p>
            <a:r>
              <a:rPr lang="en-US" dirty="0"/>
              <a:t>What’s new for 2018-19?</a:t>
            </a:r>
          </a:p>
          <a:p>
            <a:r>
              <a:rPr lang="en-US" dirty="0"/>
              <a:t>SAT fee waiver benefits</a:t>
            </a:r>
            <a:br>
              <a:rPr lang="en-US" dirty="0"/>
            </a:br>
            <a:r>
              <a:rPr lang="en-US" dirty="0"/>
              <a:t>will be unlocked for</a:t>
            </a:r>
            <a:br>
              <a:rPr lang="en-US" dirty="0"/>
            </a:br>
            <a:r>
              <a:rPr lang="en-US" dirty="0"/>
              <a:t>students automatically</a:t>
            </a:r>
          </a:p>
        </p:txBody>
      </p:sp>
      <p:sp>
        <p:nvSpPr>
          <p:cNvPr id="11" name="Title 3">
            <a:extLst>
              <a:ext uri="{FF2B5EF4-FFF2-40B4-BE49-F238E27FC236}">
                <a16:creationId xmlns:a16="http://schemas.microsoft.com/office/drawing/2014/main" id="{BD225C0C-1087-4F4A-9383-CACEA1F2B3CF}"/>
              </a:ext>
            </a:extLst>
          </p:cNvPr>
          <p:cNvSpPr>
            <a:spLocks noGrp="1"/>
          </p:cNvSpPr>
          <p:nvPr>
            <p:ph type="title"/>
          </p:nvPr>
        </p:nvSpPr>
        <p:spPr>
          <a:xfrm>
            <a:off x="1296955" y="555809"/>
            <a:ext cx="3184610" cy="1135696"/>
          </a:xfrm>
          <a:ln>
            <a:noFill/>
          </a:ln>
        </p:spPr>
        <p:txBody>
          <a:bodyPr/>
          <a:lstStyle/>
          <a:p>
            <a:r>
              <a:rPr lang="en-US" sz="3600" dirty="0"/>
              <a:t>SAT Fee</a:t>
            </a:r>
            <a:br>
              <a:rPr lang="en-US" sz="3600" dirty="0"/>
            </a:br>
            <a:r>
              <a:rPr lang="en-US" sz="3600" dirty="0"/>
              <a:t>Waiver Benefits</a:t>
            </a:r>
          </a:p>
        </p:txBody>
      </p:sp>
      <p:sp>
        <p:nvSpPr>
          <p:cNvPr id="2" name="Arc 1">
            <a:extLst>
              <a:ext uri="{FF2B5EF4-FFF2-40B4-BE49-F238E27FC236}">
                <a16:creationId xmlns:a16="http://schemas.microsoft.com/office/drawing/2014/main" id="{DBF06FDF-A130-4BA5-9317-123BAD52D737}"/>
              </a:ext>
            </a:extLst>
          </p:cNvPr>
          <p:cNvSpPr/>
          <p:nvPr/>
        </p:nvSpPr>
        <p:spPr>
          <a:xfrm>
            <a:off x="2817845" y="133427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4255663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2F5A60F-6BF5-430C-9F62-1DAF30360368}"/>
              </a:ext>
            </a:extLst>
          </p:cNvPr>
          <p:cNvSpPr>
            <a:spLocks noGrp="1"/>
          </p:cNvSpPr>
          <p:nvPr>
            <p:ph type="ctrTitle"/>
          </p:nvPr>
        </p:nvSpPr>
        <p:spPr>
          <a:xfrm>
            <a:off x="3444658" y="755904"/>
            <a:ext cx="7711025" cy="3084576"/>
          </a:xfrm>
        </p:spPr>
        <p:txBody>
          <a:bodyPr anchor="ctr">
            <a:normAutofit/>
          </a:bodyPr>
          <a:lstStyle/>
          <a:p>
            <a:pPr algn="l"/>
            <a:r>
              <a:rPr lang="en-US" dirty="0"/>
              <a:t>THANK YOU!</a:t>
            </a:r>
          </a:p>
        </p:txBody>
      </p:sp>
    </p:spTree>
    <p:extLst>
      <p:ext uri="{BB962C8B-B14F-4D97-AF65-F5344CB8AC3E}">
        <p14:creationId xmlns:p14="http://schemas.microsoft.com/office/powerpoint/2010/main" val="41918307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9" name="Rectangle 18">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4062127" y="-15832"/>
            <a:ext cx="8129873"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3893" y="0"/>
            <a:ext cx="2436813" cy="6858001"/>
            <a:chOff x="1320800" y="0"/>
            <a:chExt cx="2436813" cy="6858001"/>
          </a:xfrm>
        </p:grpSpPr>
        <p:sp>
          <p:nvSpPr>
            <p:cNvPr id="24"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6" name="Title 5">
            <a:extLst>
              <a:ext uri="{FF2B5EF4-FFF2-40B4-BE49-F238E27FC236}">
                <a16:creationId xmlns:a16="http://schemas.microsoft.com/office/drawing/2014/main" id="{BEEFA3D7-8D6C-4B40-B701-07B08E7CFF6C}"/>
              </a:ext>
            </a:extLst>
          </p:cNvPr>
          <p:cNvSpPr>
            <a:spLocks noGrp="1"/>
          </p:cNvSpPr>
          <p:nvPr>
            <p:ph type="title"/>
          </p:nvPr>
        </p:nvSpPr>
        <p:spPr>
          <a:xfrm>
            <a:off x="412025" y="1072609"/>
            <a:ext cx="3041557" cy="4522647"/>
          </a:xfrm>
          <a:effectLst/>
        </p:spPr>
        <p:txBody>
          <a:bodyPr vert="horz" lIns="91440" tIns="45720" rIns="91440" bIns="45720" rtlCol="0" anchor="ctr">
            <a:normAutofit/>
          </a:bodyPr>
          <a:lstStyle/>
          <a:p>
            <a:pPr algn="l"/>
            <a:r>
              <a:rPr lang="en-US" sz="3600" dirty="0">
                <a:latin typeface="+mj-lt"/>
                <a:ea typeface="+mj-ea"/>
                <a:cs typeface="+mj-cs"/>
              </a:rPr>
              <a:t>Polling Question</a:t>
            </a:r>
          </a:p>
        </p:txBody>
      </p:sp>
      <p:sp>
        <p:nvSpPr>
          <p:cNvPr id="2" name="Content Placeholder 1">
            <a:extLst>
              <a:ext uri="{FF2B5EF4-FFF2-40B4-BE49-F238E27FC236}">
                <a16:creationId xmlns:a16="http://schemas.microsoft.com/office/drawing/2014/main" id="{34BFDC1F-5186-4B52-961F-5C599F9D1081}"/>
              </a:ext>
            </a:extLst>
          </p:cNvPr>
          <p:cNvSpPr>
            <a:spLocks noGrp="1"/>
          </p:cNvSpPr>
          <p:nvPr>
            <p:ph idx="1"/>
          </p:nvPr>
        </p:nvSpPr>
        <p:spPr>
          <a:xfrm>
            <a:off x="5149032" y="1072609"/>
            <a:ext cx="6652441" cy="4522647"/>
          </a:xfrm>
        </p:spPr>
        <p:txBody>
          <a:bodyPr vert="horz" lIns="91440" tIns="45720" rIns="91440" bIns="45720" rtlCol="0" anchor="ctr">
            <a:normAutofit/>
          </a:bodyPr>
          <a:lstStyle/>
          <a:p>
            <a:pPr marL="0" indent="0">
              <a:buClr>
                <a:schemeClr val="accent1">
                  <a:lumMod val="75000"/>
                </a:schemeClr>
              </a:buClr>
              <a:buNone/>
            </a:pPr>
            <a:r>
              <a:rPr lang="en-US" sz="2800" dirty="0">
                <a:solidFill>
                  <a:schemeClr val="bg1"/>
                </a:solidFill>
                <a:latin typeface="+mn-lt"/>
                <a:ea typeface="+mn-ea"/>
                <a:cs typeface="+mn-cs"/>
              </a:rPr>
              <a:t>Do you feel knowledgeable about homelessness policies nationally and on your campus/ in your state?</a:t>
            </a:r>
          </a:p>
          <a:p>
            <a:pPr lvl="1">
              <a:buClr>
                <a:schemeClr val="accent1">
                  <a:lumMod val="75000"/>
                </a:schemeClr>
              </a:buClr>
            </a:pPr>
            <a:r>
              <a:rPr lang="en-US" sz="2800" dirty="0">
                <a:solidFill>
                  <a:schemeClr val="bg1"/>
                </a:solidFill>
                <a:latin typeface="+mn-lt"/>
                <a:ea typeface="+mn-ea"/>
                <a:cs typeface="+mn-cs"/>
              </a:rPr>
              <a:t>Yes</a:t>
            </a:r>
          </a:p>
          <a:p>
            <a:pPr lvl="1">
              <a:buClr>
                <a:schemeClr val="accent1">
                  <a:lumMod val="75000"/>
                </a:schemeClr>
              </a:buClr>
            </a:pPr>
            <a:r>
              <a:rPr lang="en-US" sz="2800" dirty="0">
                <a:solidFill>
                  <a:schemeClr val="bg1"/>
                </a:solidFill>
                <a:latin typeface="+mn-lt"/>
                <a:ea typeface="+mn-ea"/>
                <a:cs typeface="+mn-cs"/>
              </a:rPr>
              <a:t>No</a:t>
            </a:r>
          </a:p>
          <a:p>
            <a:pPr>
              <a:buClr>
                <a:schemeClr val="accent1">
                  <a:lumMod val="75000"/>
                </a:schemeClr>
              </a:buClr>
              <a:buFont typeface="Arial"/>
              <a:buChar char="•"/>
            </a:pPr>
            <a:endParaRPr lang="en-US" sz="2000" dirty="0">
              <a:solidFill>
                <a:schemeClr val="bg1"/>
              </a:solidFill>
              <a:latin typeface="+mn-lt"/>
              <a:ea typeface="+mn-ea"/>
              <a:cs typeface="+mn-cs"/>
            </a:endParaRPr>
          </a:p>
          <a:p>
            <a:pPr marL="0" indent="0">
              <a:buClr>
                <a:schemeClr val="accent1">
                  <a:lumMod val="75000"/>
                </a:schemeClr>
              </a:buClr>
              <a:buFont typeface="Arial"/>
              <a:buChar char="•"/>
            </a:pPr>
            <a:endParaRPr lang="en-US" sz="2000" dirty="0">
              <a:solidFill>
                <a:schemeClr val="bg1"/>
              </a:solidFill>
              <a:latin typeface="+mn-lt"/>
              <a:ea typeface="+mn-ea"/>
              <a:cs typeface="+mn-cs"/>
            </a:endParaRPr>
          </a:p>
        </p:txBody>
      </p:sp>
      <p:sp>
        <p:nvSpPr>
          <p:cNvPr id="3" name="Slide Number Placeholder 2">
            <a:extLst>
              <a:ext uri="{FF2B5EF4-FFF2-40B4-BE49-F238E27FC236}">
                <a16:creationId xmlns:a16="http://schemas.microsoft.com/office/drawing/2014/main" id="{DEEFDFBD-4E2C-49C9-8004-6D077623BC96}"/>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17ED8CA-143E-8B40-B3C8-0174DDF149EE}" type="slidenum">
              <a:rPr kumimoji="0" lang="en-US" u="none" strike="noStrike" cap="none" spc="0" normalizeH="0" baseline="0" noProof="0">
                <a:ln>
                  <a:noFill/>
                </a:ln>
                <a:solidFill>
                  <a:schemeClr val="bg1"/>
                </a:solidFill>
                <a:uLnTx/>
                <a:uFillTx/>
              </a:rPr>
              <a:pPr marR="0" lvl="0" indent="0" fontAlgn="auto">
                <a:spcBef>
                  <a:spcPts val="0"/>
                </a:spcBef>
                <a:spcAft>
                  <a:spcPts val="600"/>
                </a:spcAft>
                <a:buClrTx/>
                <a:buSzTx/>
                <a:buFontTx/>
                <a:buNone/>
                <a:tabLst/>
                <a:defRPr/>
              </a:pPr>
              <a:t>5</a:t>
            </a:fld>
            <a:endParaRPr kumimoji="0" lang="en-US" u="none" strike="noStrike" cap="none" spc="0" normalizeH="0" baseline="0" noProof="0" dirty="0">
              <a:ln>
                <a:noFill/>
              </a:ln>
              <a:solidFill>
                <a:schemeClr val="bg1"/>
              </a:solidFill>
              <a:uLnTx/>
              <a:uFillTx/>
            </a:endParaRPr>
          </a:p>
        </p:txBody>
      </p:sp>
    </p:spTree>
    <p:extLst>
      <p:ext uri="{BB962C8B-B14F-4D97-AF65-F5344CB8AC3E}">
        <p14:creationId xmlns:p14="http://schemas.microsoft.com/office/powerpoint/2010/main" val="203008669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04341-BD4E-4AC0-8BA3-BA2AAF15E081}"/>
              </a:ext>
            </a:extLst>
          </p:cNvPr>
          <p:cNvSpPr>
            <a:spLocks noGrp="1"/>
          </p:cNvSpPr>
          <p:nvPr>
            <p:ph idx="14"/>
          </p:nvPr>
        </p:nvSpPr>
        <p:spPr>
          <a:xfrm>
            <a:off x="1450730" y="1141743"/>
            <a:ext cx="5702768" cy="4457700"/>
          </a:xfrm>
          <a:ln>
            <a:solidFill>
              <a:schemeClr val="bg1"/>
            </a:solidFill>
          </a:ln>
        </p:spPr>
        <p:txBody>
          <a:bodyPr>
            <a:noAutofit/>
          </a:bodyPr>
          <a:lstStyle/>
          <a:p>
            <a:r>
              <a:rPr lang="en-US" sz="2300" dirty="0">
                <a:solidFill>
                  <a:schemeClr val="tx1"/>
                </a:solidFill>
                <a:latin typeface="+mn-lt"/>
              </a:rPr>
              <a:t>1.   Cost of education, funding/affordability   </a:t>
            </a:r>
          </a:p>
          <a:p>
            <a:r>
              <a:rPr lang="en-US" sz="2300" dirty="0">
                <a:solidFill>
                  <a:schemeClr val="tx1"/>
                </a:solidFill>
                <a:latin typeface="+mn-lt"/>
              </a:rPr>
              <a:t>                                                                                 </a:t>
            </a:r>
          </a:p>
          <a:p>
            <a:r>
              <a:rPr lang="en-US" sz="2300" dirty="0">
                <a:solidFill>
                  <a:schemeClr val="tx1"/>
                </a:solidFill>
                <a:latin typeface="+mn-lt"/>
              </a:rPr>
              <a:t>2.   Deciding on a college/location</a:t>
            </a:r>
          </a:p>
          <a:p>
            <a:pPr marL="0" indent="0">
              <a:buNone/>
            </a:pPr>
            <a:endParaRPr lang="en-US" sz="2300" dirty="0">
              <a:solidFill>
                <a:schemeClr val="tx1"/>
              </a:solidFill>
              <a:latin typeface="+mn-lt"/>
            </a:endParaRPr>
          </a:p>
          <a:p>
            <a:pPr marL="0" indent="0">
              <a:buNone/>
            </a:pPr>
            <a:r>
              <a:rPr lang="en-US" sz="2300" dirty="0">
                <a:solidFill>
                  <a:schemeClr val="tx1"/>
                </a:solidFill>
                <a:latin typeface="+mn-lt"/>
              </a:rPr>
              <a:t>3.   Standardized Testing</a:t>
            </a:r>
          </a:p>
          <a:p>
            <a:pPr marL="0" indent="0">
              <a:buNone/>
            </a:pPr>
            <a:endParaRPr lang="en-US" sz="2300" dirty="0">
              <a:solidFill>
                <a:schemeClr val="tx1"/>
              </a:solidFill>
              <a:latin typeface="+mn-lt"/>
            </a:endParaRPr>
          </a:p>
          <a:p>
            <a:pPr marL="0" indent="0">
              <a:buNone/>
            </a:pPr>
            <a:r>
              <a:rPr lang="en-US" sz="2300" dirty="0">
                <a:solidFill>
                  <a:schemeClr val="tx1"/>
                </a:solidFill>
                <a:latin typeface="+mn-lt"/>
              </a:rPr>
              <a:t>4.   Social Skills and Maturity</a:t>
            </a:r>
          </a:p>
          <a:p>
            <a:pPr marL="0" indent="0">
              <a:buNone/>
            </a:pPr>
            <a:endParaRPr lang="en-US" sz="2300" dirty="0">
              <a:solidFill>
                <a:schemeClr val="tx1"/>
              </a:solidFill>
              <a:latin typeface="+mn-lt"/>
            </a:endParaRPr>
          </a:p>
          <a:p>
            <a:pPr marL="0" indent="0">
              <a:buNone/>
            </a:pPr>
            <a:r>
              <a:rPr lang="en-US" sz="2300" dirty="0">
                <a:solidFill>
                  <a:schemeClr val="tx1"/>
                </a:solidFill>
                <a:latin typeface="+mn-lt"/>
              </a:rPr>
              <a:t>5. Financial Aid/tax paperwork</a:t>
            </a:r>
          </a:p>
        </p:txBody>
      </p:sp>
      <p:sp>
        <p:nvSpPr>
          <p:cNvPr id="7" name="Text Placeholder 6">
            <a:extLst>
              <a:ext uri="{FF2B5EF4-FFF2-40B4-BE49-F238E27FC236}">
                <a16:creationId xmlns:a16="http://schemas.microsoft.com/office/drawing/2014/main" id="{60F02002-D686-475B-BEC9-54F2F296D6AE}"/>
              </a:ext>
            </a:extLst>
          </p:cNvPr>
          <p:cNvSpPr>
            <a:spLocks noGrp="1"/>
          </p:cNvSpPr>
          <p:nvPr>
            <p:ph type="body" sz="quarter" idx="16"/>
          </p:nvPr>
        </p:nvSpPr>
        <p:spPr>
          <a:xfrm>
            <a:off x="1529861" y="646979"/>
            <a:ext cx="6634735" cy="494764"/>
          </a:xfrm>
        </p:spPr>
        <p:txBody>
          <a:bodyPr>
            <a:normAutofit fontScale="77500" lnSpcReduction="20000"/>
          </a:bodyPr>
          <a:lstStyle/>
          <a:p>
            <a:r>
              <a:rPr lang="en-US" dirty="0">
                <a:solidFill>
                  <a:schemeClr val="accent1"/>
                </a:solidFill>
              </a:rPr>
              <a:t>What are the challenges students face??</a:t>
            </a:r>
            <a:endParaRPr lang="en-US" dirty="0"/>
          </a:p>
        </p:txBody>
      </p:sp>
      <p:sp>
        <p:nvSpPr>
          <p:cNvPr id="4" name="TextBox 3">
            <a:extLst>
              <a:ext uri="{FF2B5EF4-FFF2-40B4-BE49-F238E27FC236}">
                <a16:creationId xmlns:a16="http://schemas.microsoft.com/office/drawing/2014/main" id="{D491B219-166E-4F05-AB93-7216A4184526}"/>
              </a:ext>
            </a:extLst>
          </p:cNvPr>
          <p:cNvSpPr txBox="1"/>
          <p:nvPr/>
        </p:nvSpPr>
        <p:spPr>
          <a:xfrm>
            <a:off x="7315200" y="1246229"/>
            <a:ext cx="4659923" cy="3985194"/>
          </a:xfrm>
          <a:prstGeom prst="rect">
            <a:avLst/>
          </a:prstGeom>
          <a:noFill/>
          <a:ln>
            <a:solidFill>
              <a:schemeClr val="bg1"/>
            </a:solidFill>
          </a:ln>
        </p:spPr>
        <p:txBody>
          <a:bodyPr wrap="square" rtlCol="0">
            <a:spAutoFit/>
          </a:bodyPr>
          <a:lstStyle/>
          <a:p>
            <a:pPr marL="457200" indent="-457200">
              <a:lnSpc>
                <a:spcPct val="90000"/>
              </a:lnSpc>
              <a:spcBef>
                <a:spcPts val="1000"/>
              </a:spcBef>
              <a:buAutoNum type="arabicPeriod" startAt="6"/>
            </a:pPr>
            <a:r>
              <a:rPr lang="en-US" sz="2300" dirty="0"/>
              <a:t>Career/Major education </a:t>
            </a:r>
          </a:p>
          <a:p>
            <a:pPr>
              <a:lnSpc>
                <a:spcPct val="90000"/>
              </a:lnSpc>
              <a:spcBef>
                <a:spcPts val="1000"/>
              </a:spcBef>
            </a:pPr>
            <a:endParaRPr lang="en-US" sz="2300" dirty="0"/>
          </a:p>
          <a:p>
            <a:pPr marL="457200" indent="-457200">
              <a:lnSpc>
                <a:spcPct val="90000"/>
              </a:lnSpc>
              <a:spcBef>
                <a:spcPts val="1000"/>
              </a:spcBef>
              <a:buAutoNum type="arabicPeriod" startAt="7"/>
            </a:pPr>
            <a:r>
              <a:rPr lang="en-US" sz="2300" dirty="0"/>
              <a:t>Food and Housing Issues</a:t>
            </a:r>
          </a:p>
          <a:p>
            <a:pPr>
              <a:lnSpc>
                <a:spcPct val="90000"/>
              </a:lnSpc>
              <a:spcBef>
                <a:spcPts val="1000"/>
              </a:spcBef>
            </a:pPr>
            <a:endParaRPr lang="en-US" sz="2300" dirty="0"/>
          </a:p>
          <a:p>
            <a:pPr marL="457200" indent="-457200">
              <a:lnSpc>
                <a:spcPct val="90000"/>
              </a:lnSpc>
              <a:spcBef>
                <a:spcPts val="1000"/>
              </a:spcBef>
              <a:buAutoNum type="arabicPeriod" startAt="8"/>
            </a:pPr>
            <a:r>
              <a:rPr lang="en-US" sz="2300" dirty="0"/>
              <a:t>Mental health of students</a:t>
            </a:r>
          </a:p>
          <a:p>
            <a:pPr marL="457200" indent="-457200">
              <a:lnSpc>
                <a:spcPct val="90000"/>
              </a:lnSpc>
              <a:spcBef>
                <a:spcPts val="1000"/>
              </a:spcBef>
              <a:buAutoNum type="arabicPeriod" startAt="8"/>
            </a:pPr>
            <a:endParaRPr lang="en-US" sz="2300" dirty="0"/>
          </a:p>
          <a:p>
            <a:pPr marL="457200" indent="-457200">
              <a:lnSpc>
                <a:spcPct val="90000"/>
              </a:lnSpc>
              <a:spcBef>
                <a:spcPts val="1000"/>
              </a:spcBef>
              <a:buAutoNum type="arabicPeriod" startAt="8"/>
            </a:pPr>
            <a:r>
              <a:rPr lang="en-US" sz="2300" dirty="0"/>
              <a:t>Trust</a:t>
            </a:r>
          </a:p>
          <a:p>
            <a:pPr>
              <a:lnSpc>
                <a:spcPct val="90000"/>
              </a:lnSpc>
              <a:spcBef>
                <a:spcPts val="1000"/>
              </a:spcBef>
            </a:pPr>
            <a:endParaRPr lang="en-US" sz="2300" dirty="0"/>
          </a:p>
          <a:p>
            <a:pPr>
              <a:lnSpc>
                <a:spcPct val="90000"/>
              </a:lnSpc>
              <a:spcBef>
                <a:spcPts val="1000"/>
              </a:spcBef>
            </a:pPr>
            <a:r>
              <a:rPr lang="en-US" sz="2300" dirty="0"/>
              <a:t>10.  Environmental Context/Grit</a:t>
            </a:r>
          </a:p>
        </p:txBody>
      </p:sp>
    </p:spTree>
    <p:extLst>
      <p:ext uri="{BB962C8B-B14F-4D97-AF65-F5344CB8AC3E}">
        <p14:creationId xmlns:p14="http://schemas.microsoft.com/office/powerpoint/2010/main" val="35294191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48195"/>
            <a:ext cx="10018713" cy="1332412"/>
          </a:xfrm>
        </p:spPr>
        <p:txBody>
          <a:bodyPr/>
          <a:lstStyle/>
          <a:p>
            <a:r>
              <a:rPr lang="en-US" dirty="0"/>
              <a:t>“Aha” moment</a:t>
            </a:r>
          </a:p>
        </p:txBody>
      </p:sp>
      <p:sp>
        <p:nvSpPr>
          <p:cNvPr id="3" name="Content Placeholder 2"/>
          <p:cNvSpPr>
            <a:spLocks noGrp="1"/>
          </p:cNvSpPr>
          <p:nvPr>
            <p:ph idx="1"/>
          </p:nvPr>
        </p:nvSpPr>
        <p:spPr>
          <a:xfrm>
            <a:off x="1484310" y="1227909"/>
            <a:ext cx="10018713" cy="4563291"/>
          </a:xfrm>
        </p:spPr>
        <p:txBody>
          <a:bodyPr/>
          <a:lstStyle/>
          <a:p>
            <a:r>
              <a:rPr lang="en-US" dirty="0"/>
              <a:t>Calling a college for a student and being transferred 5 times….until I finally I hung up</a:t>
            </a:r>
          </a:p>
          <a:p>
            <a:r>
              <a:rPr lang="en-US" dirty="0"/>
              <a:t>Student returning to me stating the school wants the verification letter on their letterhead</a:t>
            </a:r>
          </a:p>
          <a:p>
            <a:r>
              <a:rPr lang="en-US" dirty="0"/>
              <a:t>Hearing student after student say…there is no way I can afford college or  there is no way I can go to college</a:t>
            </a:r>
          </a:p>
          <a:p>
            <a:r>
              <a:rPr lang="en-US" dirty="0"/>
              <a:t>I don’t know enough about getting these kids to college…I need to visit the Graduation Coach- aka Karen Bush</a:t>
            </a:r>
          </a:p>
        </p:txBody>
      </p:sp>
    </p:spTree>
    <p:extLst>
      <p:ext uri="{BB962C8B-B14F-4D97-AF65-F5344CB8AC3E}">
        <p14:creationId xmlns:p14="http://schemas.microsoft.com/office/powerpoint/2010/main" val="312851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13510"/>
            <a:ext cx="10018713" cy="1436914"/>
          </a:xfrm>
        </p:spPr>
        <p:txBody>
          <a:bodyPr/>
          <a:lstStyle/>
          <a:p>
            <a:r>
              <a:rPr lang="en-US" dirty="0"/>
              <a:t>Something needs to change…</a:t>
            </a:r>
          </a:p>
        </p:txBody>
      </p:sp>
      <p:sp>
        <p:nvSpPr>
          <p:cNvPr id="3" name="Content Placeholder 2"/>
          <p:cNvSpPr>
            <a:spLocks noGrp="1"/>
          </p:cNvSpPr>
          <p:nvPr>
            <p:ph idx="1"/>
          </p:nvPr>
        </p:nvSpPr>
        <p:spPr>
          <a:xfrm>
            <a:off x="1484311" y="1347752"/>
            <a:ext cx="10018713" cy="4715691"/>
          </a:xfrm>
        </p:spPr>
        <p:txBody>
          <a:bodyPr>
            <a:normAutofit/>
          </a:bodyPr>
          <a:lstStyle/>
          <a:p>
            <a:r>
              <a:rPr lang="en-US" dirty="0"/>
              <a:t>A McKinney-Vento Liaison &amp; a Graduation Coach team up</a:t>
            </a:r>
          </a:p>
          <a:p>
            <a:r>
              <a:rPr lang="en-US" dirty="0"/>
              <a:t>Realization that there are lots of barriers on homeless youth trying to go to college</a:t>
            </a:r>
          </a:p>
          <a:p>
            <a:r>
              <a:rPr lang="en-US" dirty="0"/>
              <a:t>Decided to start making a lot of noise about the problem.</a:t>
            </a:r>
          </a:p>
          <a:p>
            <a:r>
              <a:rPr lang="en-US" dirty="0"/>
              <a:t>Realized we had to do something BIG!!</a:t>
            </a:r>
          </a:p>
        </p:txBody>
      </p:sp>
      <p:pic>
        <p:nvPicPr>
          <p:cNvPr id="5" name="Picture 4" descr="A close up of a toy&#10;&#10;Description automatically generated">
            <a:extLst>
              <a:ext uri="{FF2B5EF4-FFF2-40B4-BE49-F238E27FC236}">
                <a16:creationId xmlns:a16="http://schemas.microsoft.com/office/drawing/2014/main" id="{CECA3A15-EFBE-4CF3-B1A7-DA20319F50AE}"/>
              </a:ext>
            </a:extLst>
          </p:cNvPr>
          <p:cNvPicPr>
            <a:picLocks noChangeAspect="1"/>
          </p:cNvPicPr>
          <p:nvPr/>
        </p:nvPicPr>
        <p:blipFill>
          <a:blip r:embed="rId2"/>
          <a:stretch>
            <a:fillRect/>
          </a:stretch>
        </p:blipFill>
        <p:spPr>
          <a:xfrm>
            <a:off x="9446091" y="4386298"/>
            <a:ext cx="2343150" cy="2247900"/>
          </a:xfrm>
          <a:prstGeom prst="rect">
            <a:avLst/>
          </a:prstGeom>
        </p:spPr>
      </p:pic>
    </p:spTree>
    <p:extLst>
      <p:ext uri="{BB962C8B-B14F-4D97-AF65-F5344CB8AC3E}">
        <p14:creationId xmlns:p14="http://schemas.microsoft.com/office/powerpoint/2010/main" val="170473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927462"/>
          </a:xfrm>
        </p:spPr>
        <p:txBody>
          <a:bodyPr/>
          <a:lstStyle/>
          <a:p>
            <a:r>
              <a:rPr lang="en-US" dirty="0"/>
              <a:t>What we did..…</a:t>
            </a:r>
          </a:p>
        </p:txBody>
      </p:sp>
      <p:sp>
        <p:nvSpPr>
          <p:cNvPr id="3" name="Content Placeholder 2"/>
          <p:cNvSpPr>
            <a:spLocks noGrp="1"/>
          </p:cNvSpPr>
          <p:nvPr>
            <p:ph idx="1"/>
          </p:nvPr>
        </p:nvSpPr>
        <p:spPr>
          <a:xfrm>
            <a:off x="1484310" y="687897"/>
            <a:ext cx="10352556" cy="5905850"/>
          </a:xfrm>
        </p:spPr>
        <p:txBody>
          <a:bodyPr>
            <a:normAutofit/>
          </a:bodyPr>
          <a:lstStyle/>
          <a:p>
            <a:r>
              <a:rPr lang="en-US" dirty="0"/>
              <a:t>Stood alongside students and said, “You are going to College!”  </a:t>
            </a:r>
          </a:p>
          <a:p>
            <a:r>
              <a:rPr lang="en-US" dirty="0"/>
              <a:t>If we didn’t know…… we asked.  </a:t>
            </a:r>
          </a:p>
          <a:p>
            <a:r>
              <a:rPr lang="en-US" dirty="0"/>
              <a:t>Built a team of </a:t>
            </a:r>
            <a:r>
              <a:rPr lang="en-US" b="1" dirty="0"/>
              <a:t>key people</a:t>
            </a:r>
          </a:p>
          <a:p>
            <a:r>
              <a:rPr lang="en-US" dirty="0"/>
              <a:t>Developed Individual Student Plan on each homeless senior</a:t>
            </a:r>
          </a:p>
          <a:p>
            <a:r>
              <a:rPr lang="en-US" dirty="0"/>
              <a:t>Educate:</a:t>
            </a:r>
          </a:p>
          <a:p>
            <a:pPr lvl="1">
              <a:buFont typeface="Courier New" panose="02070309020205020404" pitchFamily="49" charset="0"/>
              <a:buChar char="o"/>
            </a:pPr>
            <a:r>
              <a:rPr lang="en-US" dirty="0"/>
              <a:t>High School Counselors/College Admission &amp; Financial aid staff</a:t>
            </a:r>
          </a:p>
          <a:p>
            <a:pPr lvl="1">
              <a:buFont typeface="Courier New" panose="02070309020205020404" pitchFamily="49" charset="0"/>
              <a:buChar char="o"/>
            </a:pPr>
            <a:r>
              <a:rPr lang="en-US" dirty="0"/>
              <a:t>Follow legislation and contact representatives</a:t>
            </a:r>
          </a:p>
          <a:p>
            <a:pPr lvl="1">
              <a:buFont typeface="Courier New" panose="02070309020205020404" pitchFamily="49" charset="0"/>
              <a:buChar char="o"/>
            </a:pPr>
            <a:r>
              <a:rPr lang="en-US" dirty="0"/>
              <a:t>Talk to groups on campus (social workers/counselors/community members) who are studying in the field </a:t>
            </a:r>
          </a:p>
          <a:p>
            <a:pPr lvl="1">
              <a:buFont typeface="Courier New" panose="02070309020205020404" pitchFamily="49" charset="0"/>
              <a:buChar char="o"/>
            </a:pPr>
            <a:r>
              <a:rPr lang="en-US" dirty="0"/>
              <a:t>Educate about being trauma aware/mental health advocacy.</a:t>
            </a:r>
          </a:p>
          <a:p>
            <a:r>
              <a:rPr lang="en-US" dirty="0"/>
              <a:t>Advocate &amp; keep fighting until change happens.  </a:t>
            </a:r>
          </a:p>
          <a:p>
            <a:endParaRPr lang="en-US" dirty="0"/>
          </a:p>
        </p:txBody>
      </p:sp>
    </p:spTree>
    <p:extLst>
      <p:ext uri="{BB962C8B-B14F-4D97-AF65-F5344CB8AC3E}">
        <p14:creationId xmlns:p14="http://schemas.microsoft.com/office/powerpoint/2010/main" val="1429709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3399</Words>
  <Application>Microsoft Office PowerPoint</Application>
  <PresentationFormat>Widescreen</PresentationFormat>
  <Paragraphs>407</Paragraphs>
  <Slides>44</Slides>
  <Notes>19</Notes>
  <HiddenSlides>5</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Arial</vt:lpstr>
      <vt:lpstr>Brandon Text Bold</vt:lpstr>
      <vt:lpstr>Calibri</vt:lpstr>
      <vt:lpstr>Cambria</vt:lpstr>
      <vt:lpstr>Corbel</vt:lpstr>
      <vt:lpstr>Courier New</vt:lpstr>
      <vt:lpstr>Roboto</vt:lpstr>
      <vt:lpstr>Roboto Slab</vt:lpstr>
      <vt:lpstr>Roboto Slab Regular</vt:lpstr>
      <vt:lpstr>Symbol</vt:lpstr>
      <vt:lpstr>Verdana</vt:lpstr>
      <vt:lpstr>Verdana Bold</vt:lpstr>
      <vt:lpstr>Verdana Regular</vt:lpstr>
      <vt:lpstr>Wingdings</vt:lpstr>
      <vt:lpstr>Parallax</vt:lpstr>
      <vt:lpstr>K-12 to College: Removing Barriers for College Success    Tonya Monnier, Social Worker/McKinney Vento Liaison MSD Pike Twp.  Karen Bush, Associate Director of K-12 - Indiana  College Board</vt:lpstr>
      <vt:lpstr>MSD Pike Twp. Profile </vt:lpstr>
      <vt:lpstr>Pike High School  Graduation Rate   *Homeless Youth* </vt:lpstr>
      <vt:lpstr>If the changing landscape in the college readiness platform is difficult for students who have support, how do homeless students who do not have support and have food and housing insecurities maneuver through the process?</vt:lpstr>
      <vt:lpstr>Polling Question</vt:lpstr>
      <vt:lpstr>PowerPoint Presentation</vt:lpstr>
      <vt:lpstr>“Aha” moment</vt:lpstr>
      <vt:lpstr>Something needs to change…</vt:lpstr>
      <vt:lpstr>What we did..…</vt:lpstr>
      <vt:lpstr>What we did…..</vt:lpstr>
      <vt:lpstr>What we did…..</vt:lpstr>
      <vt:lpstr>IACAC Transitions Conference  December 2017</vt:lpstr>
      <vt:lpstr>IACAC Transitions Conference  December 2017</vt:lpstr>
      <vt:lpstr>*NEW*  IACAC TRANSITIONS CONFERENCE  FOR HOMELESS YOUTH  December 5, 2019 IUPUI 9:00 – 3:30 pm</vt:lpstr>
      <vt:lpstr>Important Legislation - Be the Voice!!</vt:lpstr>
      <vt:lpstr>Homeless Students: Definitions/ Rights/Barriers</vt:lpstr>
      <vt:lpstr>PowerPoint Presentation</vt:lpstr>
      <vt:lpstr>PowerPoint Presentation</vt:lpstr>
      <vt:lpstr>Roles of McKinney Vento Liaison </vt:lpstr>
      <vt:lpstr>Unaccompanied Youth </vt:lpstr>
      <vt:lpstr>Barriers…next phase College Points of Contact</vt:lpstr>
      <vt:lpstr>Higher Education Access &amp; Success for Homeless and Foster Youth Act</vt:lpstr>
      <vt:lpstr>Homeless Students:  Financial Aid Concerns</vt:lpstr>
      <vt:lpstr>Free Application for Federal Student Aid  (FAFSA)</vt:lpstr>
      <vt:lpstr>What is EFC?</vt:lpstr>
      <vt:lpstr>Federal Student Aid (FSA) ID</vt:lpstr>
      <vt:lpstr>FSA ID</vt:lpstr>
      <vt:lpstr>Dependent Questions</vt:lpstr>
      <vt:lpstr>Homeless Questions</vt:lpstr>
      <vt:lpstr>Dependent Questions</vt:lpstr>
      <vt:lpstr>Homeless Considerations</vt:lpstr>
      <vt:lpstr>Household &amp; College Numbers</vt:lpstr>
      <vt:lpstr>Self-Reporting Homeless Status</vt:lpstr>
      <vt:lpstr>Self-Reporting Homeless Status</vt:lpstr>
      <vt:lpstr>Documentation &amp; Follow Up</vt:lpstr>
      <vt:lpstr>Aid Implications</vt:lpstr>
      <vt:lpstr>Who is the Parent?</vt:lpstr>
      <vt:lpstr>Homeless Students: College Board Benefits  </vt:lpstr>
      <vt:lpstr>Match vs. Fit</vt:lpstr>
      <vt:lpstr>College Board Opportunity Scholarship</vt:lpstr>
      <vt:lpstr>Benefits of Free, Official SAT® Practice on Khan Academy</vt:lpstr>
      <vt:lpstr>SAT Fee Waiver Benefits</vt:lpstr>
      <vt:lpstr>SAT Fee Waiver Benefits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K-12 to College: Removing Barriers for College Success  Tonya Monnier, Social Worker, MSD Pike Twp.   Karen Bush, Associate Director of K-12, College Board</dc:title>
  <dc:creator>Bush, Karen</dc:creator>
  <cp:lastModifiedBy>Bush, Karen</cp:lastModifiedBy>
  <cp:revision>8</cp:revision>
  <dcterms:created xsi:type="dcterms:W3CDTF">2019-09-30T02:03:27Z</dcterms:created>
  <dcterms:modified xsi:type="dcterms:W3CDTF">2020-01-10T01:28:16Z</dcterms:modified>
</cp:coreProperties>
</file>