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539" r:id="rId2"/>
    <p:sldId id="543" r:id="rId3"/>
    <p:sldId id="550" r:id="rId4"/>
    <p:sldId id="362" r:id="rId5"/>
    <p:sldId id="546" r:id="rId6"/>
    <p:sldId id="547" r:id="rId7"/>
    <p:sldId id="557" r:id="rId8"/>
    <p:sldId id="417" r:id="rId9"/>
    <p:sldId id="548" r:id="rId10"/>
    <p:sldId id="545" r:id="rId11"/>
    <p:sldId id="549" r:id="rId12"/>
    <p:sldId id="552" r:id="rId13"/>
    <p:sldId id="554" r:id="rId14"/>
    <p:sldId id="555" r:id="rId15"/>
    <p:sldId id="407" r:id="rId16"/>
    <p:sldId id="487" r:id="rId17"/>
    <p:sldId id="491" r:id="rId18"/>
    <p:sldId id="524" r:id="rId19"/>
    <p:sldId id="492" r:id="rId20"/>
    <p:sldId id="525" r:id="rId21"/>
    <p:sldId id="508" r:id="rId22"/>
    <p:sldId id="509" r:id="rId23"/>
    <p:sldId id="497" r:id="rId24"/>
    <p:sldId id="506" r:id="rId25"/>
    <p:sldId id="505" r:id="rId26"/>
    <p:sldId id="503" r:id="rId27"/>
    <p:sldId id="507" r:id="rId28"/>
    <p:sldId id="528" r:id="rId29"/>
    <p:sldId id="530" r:id="rId30"/>
    <p:sldId id="532" r:id="rId31"/>
    <p:sldId id="537" r:id="rId32"/>
    <p:sldId id="561" r:id="rId33"/>
    <p:sldId id="538" r:id="rId34"/>
    <p:sldId id="562" r:id="rId35"/>
    <p:sldId id="563" r:id="rId36"/>
    <p:sldId id="564" r:id="rId37"/>
    <p:sldId id="565" r:id="rId38"/>
    <p:sldId id="567" r:id="rId39"/>
    <p:sldId id="568" r:id="rId40"/>
    <p:sldId id="569" r:id="rId41"/>
    <p:sldId id="570" r:id="rId42"/>
    <p:sldId id="571" r:id="rId43"/>
    <p:sldId id="572" r:id="rId44"/>
    <p:sldId id="510" r:id="rId45"/>
    <p:sldId id="531" r:id="rId46"/>
    <p:sldId id="566"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ABF71A-0BDD-4C1E-B0EF-DDC2F9F49EEF}">
          <p14:sldIdLst>
            <p14:sldId id="539"/>
            <p14:sldId id="543"/>
            <p14:sldId id="550"/>
            <p14:sldId id="362"/>
            <p14:sldId id="546"/>
            <p14:sldId id="547"/>
            <p14:sldId id="557"/>
            <p14:sldId id="417"/>
            <p14:sldId id="548"/>
            <p14:sldId id="545"/>
            <p14:sldId id="549"/>
            <p14:sldId id="552"/>
            <p14:sldId id="554"/>
            <p14:sldId id="555"/>
            <p14:sldId id="407"/>
            <p14:sldId id="487"/>
            <p14:sldId id="491"/>
            <p14:sldId id="524"/>
            <p14:sldId id="492"/>
            <p14:sldId id="525"/>
            <p14:sldId id="508"/>
            <p14:sldId id="509"/>
            <p14:sldId id="497"/>
            <p14:sldId id="506"/>
            <p14:sldId id="505"/>
            <p14:sldId id="503"/>
            <p14:sldId id="507"/>
            <p14:sldId id="528"/>
            <p14:sldId id="530"/>
            <p14:sldId id="532"/>
            <p14:sldId id="537"/>
            <p14:sldId id="561"/>
            <p14:sldId id="538"/>
            <p14:sldId id="562"/>
            <p14:sldId id="563"/>
            <p14:sldId id="564"/>
            <p14:sldId id="565"/>
            <p14:sldId id="567"/>
            <p14:sldId id="568"/>
            <p14:sldId id="569"/>
            <p14:sldId id="570"/>
            <p14:sldId id="571"/>
            <p14:sldId id="572"/>
            <p14:sldId id="510"/>
            <p14:sldId id="531"/>
            <p14:sldId id="5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B"/>
    <a:srgbClr val="B30838"/>
    <a:srgbClr val="E97724"/>
    <a:srgbClr val="007638"/>
    <a:srgbClr val="87B1F1"/>
    <a:srgbClr val="5E92DA"/>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9" autoAdjust="0"/>
    <p:restoredTop sz="92793" autoAdjust="0"/>
  </p:normalViewPr>
  <p:slideViewPr>
    <p:cSldViewPr snapToGrid="0" snapToObjects="1">
      <p:cViewPr varScale="1">
        <p:scale>
          <a:sx n="52" d="100"/>
          <a:sy n="52" d="100"/>
        </p:scale>
        <p:origin x="90" y="43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tate.in.us\file1\CHE\Research&amp;Analysis\Users\Jordan\Presentations\Jason%20SSP\Jason%20SSP.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65000"/>
                        <a:lumOff val="35000"/>
                      </a:schemeClr>
                    </a:solidFill>
                    <a:effectLst/>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Sheet1!$A$12:$A$15</c:f>
              <c:numCache>
                <c:formatCode>General</c:formatCode>
                <c:ptCount val="4"/>
                <c:pt idx="0">
                  <c:v>2014</c:v>
                </c:pt>
                <c:pt idx="1">
                  <c:v>2015</c:v>
                </c:pt>
                <c:pt idx="2">
                  <c:v>2016</c:v>
                </c:pt>
                <c:pt idx="3">
                  <c:v>2017</c:v>
                </c:pt>
              </c:numCache>
            </c:numRef>
          </c:cat>
          <c:val>
            <c:numRef>
              <c:f>Sheet1!$D$12:$D$15</c:f>
              <c:numCache>
                <c:formatCode>0%</c:formatCode>
                <c:ptCount val="4"/>
                <c:pt idx="0">
                  <c:v>0.58326933906699996</c:v>
                </c:pt>
                <c:pt idx="1">
                  <c:v>0.47488332626200003</c:v>
                </c:pt>
                <c:pt idx="2">
                  <c:v>0.44399552995699998</c:v>
                </c:pt>
                <c:pt idx="3">
                  <c:v>0.56673919801056905</c:v>
                </c:pt>
              </c:numCache>
            </c:numRef>
          </c:val>
          <c:smooth val="0"/>
          <c:extLst xmlns:c16r2="http://schemas.microsoft.com/office/drawing/2015/06/chart">
            <c:ext xmlns:c16="http://schemas.microsoft.com/office/drawing/2014/chart" uri="{C3380CC4-5D6E-409C-BE32-E72D297353CC}">
              <c16:uniqueId val="{00000000-E484-FC4D-976B-CBB621C792EC}"/>
            </c:ext>
          </c:extLst>
        </c:ser>
        <c:dLbls>
          <c:dLblPos val="ctr"/>
          <c:showLegendKey val="0"/>
          <c:showVal val="1"/>
          <c:showCatName val="0"/>
          <c:showSerName val="0"/>
          <c:showPercent val="0"/>
          <c:showBubbleSize val="0"/>
        </c:dLbls>
        <c:marker val="1"/>
        <c:smooth val="0"/>
        <c:axId val="257199024"/>
        <c:axId val="257201376"/>
      </c:lineChart>
      <c:catAx>
        <c:axId val="257199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effectLst/>
                <a:latin typeface="+mn-lt"/>
                <a:ea typeface="+mn-ea"/>
                <a:cs typeface="+mn-cs"/>
              </a:defRPr>
            </a:pPr>
            <a:endParaRPr lang="en-US"/>
          </a:p>
        </c:txPr>
        <c:crossAx val="257201376"/>
        <c:crosses val="autoZero"/>
        <c:auto val="1"/>
        <c:lblAlgn val="ctr"/>
        <c:lblOffset val="100"/>
        <c:noMultiLvlLbl val="0"/>
      </c:catAx>
      <c:valAx>
        <c:axId val="257201376"/>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effectLst/>
                <a:latin typeface="+mn-lt"/>
                <a:ea typeface="+mn-ea"/>
                <a:cs typeface="+mn-cs"/>
              </a:defRPr>
            </a:pPr>
            <a:endParaRPr lang="en-US"/>
          </a:p>
        </c:txPr>
        <c:crossAx val="25719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solidFill>
                  <a:schemeClr val="tx1"/>
                </a:solidFill>
                <a:latin typeface="Rockwell" panose="02060603020205020403" pitchFamily="18" charset="0"/>
              </a:rPr>
              <a:t>Percentage of Students Completing</a:t>
            </a:r>
            <a:r>
              <a:rPr lang="en-US" sz="1800" baseline="0" dirty="0">
                <a:solidFill>
                  <a:schemeClr val="tx1"/>
                </a:solidFill>
                <a:latin typeface="Rockwell" panose="02060603020205020403" pitchFamily="18" charset="0"/>
              </a:rPr>
              <a:t> 30+ Credits in the First Year</a:t>
            </a:r>
            <a:endParaRPr lang="en-US" sz="1800" dirty="0">
              <a:solidFill>
                <a:schemeClr val="tx1"/>
              </a:solidFill>
              <a:latin typeface="Rockwell" panose="02060603020205020403" pitchFamily="18" charset="0"/>
            </a:endParaRPr>
          </a:p>
        </c:rich>
      </c:tx>
      <c:layout>
        <c:manualLayout>
          <c:xMode val="edge"/>
          <c:yMode val="edge"/>
          <c:x val="9.0615096048121097E-2"/>
          <c:y val="1.9953673361284899E-2"/>
        </c:manualLayout>
      </c:layout>
      <c:overlay val="0"/>
      <c:spPr>
        <a:noFill/>
        <a:ln>
          <a:noFill/>
        </a:ln>
        <a:effectLst/>
      </c:spPr>
    </c:title>
    <c:autoTitleDeleted val="0"/>
    <c:plotArea>
      <c:layout/>
      <c:lineChart>
        <c:grouping val="standard"/>
        <c:varyColors val="0"/>
        <c:ser>
          <c:idx val="0"/>
          <c:order val="0"/>
          <c:tx>
            <c:strRef>
              <c:f>Sheet1!$L$2</c:f>
              <c:strCache>
                <c:ptCount val="1"/>
                <c:pt idx="0">
                  <c:v>21st Century Scholars</c:v>
                </c:pt>
              </c:strCache>
            </c:strRef>
          </c:tx>
          <c:spPr>
            <a:ln w="31750" cap="rnd">
              <a:solidFill>
                <a:srgbClr val="B30838"/>
              </a:solidFill>
              <a:round/>
            </a:ln>
            <a:effectLst/>
          </c:spPr>
          <c:marker>
            <c:symbol val="circle"/>
            <c:size val="5"/>
            <c:spPr>
              <a:solidFill>
                <a:srgbClr val="B30838"/>
              </a:solidFill>
              <a:ln w="31750">
                <a:solidFill>
                  <a:srgbClr val="B30838"/>
                </a:solidFill>
              </a:ln>
              <a:effectLst/>
            </c:spPr>
          </c:marker>
          <c:dLbls>
            <c:dLbl>
              <c:idx val="0"/>
              <c:layout>
                <c:manualLayout>
                  <c:x val="-6.0261439168329198E-3"/>
                  <c:y val="9.3346116166616901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3AC-F045-A5F3-1AFD16284A5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rgbClr val="B30838"/>
                    </a:solidFill>
                    <a:latin typeface="Rockwell" panose="02060603020205020403" pitchFamily="18"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Sheet1!$M$1:$P$1</c:f>
              <c:strCache>
                <c:ptCount val="4"/>
                <c:pt idx="0">
                  <c:v>2012-13</c:v>
                </c:pt>
                <c:pt idx="1">
                  <c:v>2013-14</c:v>
                </c:pt>
                <c:pt idx="2">
                  <c:v>2014-15</c:v>
                </c:pt>
                <c:pt idx="3">
                  <c:v>2015-16</c:v>
                </c:pt>
              </c:strCache>
            </c:strRef>
          </c:cat>
          <c:val>
            <c:numRef>
              <c:f>Sheet1!$M$2:$P$2</c:f>
              <c:numCache>
                <c:formatCode>0.0%</c:formatCode>
                <c:ptCount val="4"/>
                <c:pt idx="0">
                  <c:v>0.44761904761900001</c:v>
                </c:pt>
                <c:pt idx="1">
                  <c:v>0.66253802694399999</c:v>
                </c:pt>
                <c:pt idx="2">
                  <c:v>0.69049002517900004</c:v>
                </c:pt>
                <c:pt idx="3">
                  <c:v>0.74370987332899996</c:v>
                </c:pt>
              </c:numCache>
            </c:numRef>
          </c:val>
          <c:smooth val="0"/>
          <c:extLst xmlns:c16r2="http://schemas.microsoft.com/office/drawing/2015/06/chart">
            <c:ext xmlns:c16="http://schemas.microsoft.com/office/drawing/2014/chart" uri="{C3380CC4-5D6E-409C-BE32-E72D297353CC}">
              <c16:uniqueId val="{00000001-23AC-F045-A5F3-1AFD16284A57}"/>
            </c:ext>
          </c:extLst>
        </c:ser>
        <c:ser>
          <c:idx val="1"/>
          <c:order val="1"/>
          <c:tx>
            <c:strRef>
              <c:f>Sheet1!$L$3</c:f>
              <c:strCache>
                <c:ptCount val="1"/>
                <c:pt idx="0">
                  <c:v>Frank O'Bannon Recipients</c:v>
                </c:pt>
              </c:strCache>
            </c:strRef>
          </c:tx>
          <c:spPr>
            <a:ln w="31750" cap="rnd">
              <a:solidFill>
                <a:srgbClr val="00A2A3"/>
              </a:solidFill>
              <a:round/>
            </a:ln>
            <a:effectLst/>
          </c:spPr>
          <c:marker>
            <c:symbol val="circle"/>
            <c:size val="5"/>
            <c:spPr>
              <a:solidFill>
                <a:srgbClr val="00A2A3"/>
              </a:solidFill>
              <a:ln w="31750">
                <a:solidFill>
                  <a:srgbClr val="00A2A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rgbClr val="00A2A3"/>
                    </a:solidFill>
                    <a:latin typeface="Rockwell" panose="02060603020205020403" pitchFamily="18" charset="0"/>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Sheet1!$M$1:$P$1</c:f>
              <c:strCache>
                <c:ptCount val="4"/>
                <c:pt idx="0">
                  <c:v>2012-13</c:v>
                </c:pt>
                <c:pt idx="1">
                  <c:v>2013-14</c:v>
                </c:pt>
                <c:pt idx="2">
                  <c:v>2014-15</c:v>
                </c:pt>
                <c:pt idx="3">
                  <c:v>2015-16</c:v>
                </c:pt>
              </c:strCache>
            </c:strRef>
          </c:cat>
          <c:val>
            <c:numRef>
              <c:f>Sheet1!$M$3:$P$3</c:f>
              <c:numCache>
                <c:formatCode>0.0%</c:formatCode>
                <c:ptCount val="4"/>
                <c:pt idx="0">
                  <c:v>0.39002055690499998</c:v>
                </c:pt>
                <c:pt idx="1">
                  <c:v>0.46374008895699997</c:v>
                </c:pt>
                <c:pt idx="2">
                  <c:v>0.50356239944799996</c:v>
                </c:pt>
                <c:pt idx="3">
                  <c:v>0.49603079143599998</c:v>
                </c:pt>
              </c:numCache>
            </c:numRef>
          </c:val>
          <c:smooth val="0"/>
          <c:extLst xmlns:c16r2="http://schemas.microsoft.com/office/drawing/2015/06/chart">
            <c:ext xmlns:c16="http://schemas.microsoft.com/office/drawing/2014/chart" uri="{C3380CC4-5D6E-409C-BE32-E72D297353CC}">
              <c16:uniqueId val="{00000002-23AC-F045-A5F3-1AFD16284A57}"/>
            </c:ext>
          </c:extLst>
        </c:ser>
        <c:ser>
          <c:idx val="2"/>
          <c:order val="2"/>
          <c:tx>
            <c:strRef>
              <c:f>Sheet1!$L$4</c:f>
              <c:strCache>
                <c:ptCount val="1"/>
                <c:pt idx="0">
                  <c:v>All Students</c:v>
                </c:pt>
              </c:strCache>
            </c:strRef>
          </c:tx>
          <c:spPr>
            <a:ln w="31750" cap="rnd">
              <a:solidFill>
                <a:srgbClr val="717173"/>
              </a:solidFill>
              <a:round/>
            </a:ln>
            <a:effectLst/>
          </c:spPr>
          <c:marker>
            <c:symbol val="circle"/>
            <c:size val="5"/>
            <c:spPr>
              <a:solidFill>
                <a:srgbClr val="717173"/>
              </a:solidFill>
              <a:ln w="31750">
                <a:solidFill>
                  <a:srgbClr val="71717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Rockwell" panose="02060603020205020403" pitchFamily="18"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Sheet1!$M$1:$P$1</c:f>
              <c:strCache>
                <c:ptCount val="4"/>
                <c:pt idx="0">
                  <c:v>2012-13</c:v>
                </c:pt>
                <c:pt idx="1">
                  <c:v>2013-14</c:v>
                </c:pt>
                <c:pt idx="2">
                  <c:v>2014-15</c:v>
                </c:pt>
                <c:pt idx="3">
                  <c:v>2015-16</c:v>
                </c:pt>
              </c:strCache>
            </c:strRef>
          </c:cat>
          <c:val>
            <c:numRef>
              <c:f>Sheet1!$M$4:$P$4</c:f>
              <c:numCache>
                <c:formatCode>0.0%</c:formatCode>
                <c:ptCount val="4"/>
                <c:pt idx="0">
                  <c:v>0.48569258040000002</c:v>
                </c:pt>
                <c:pt idx="1">
                  <c:v>0.54579895409599999</c:v>
                </c:pt>
                <c:pt idx="2">
                  <c:v>0.56913358254799995</c:v>
                </c:pt>
                <c:pt idx="3">
                  <c:v>0.60550811785900005</c:v>
                </c:pt>
              </c:numCache>
            </c:numRef>
          </c:val>
          <c:smooth val="0"/>
          <c:extLst xmlns:c16r2="http://schemas.microsoft.com/office/drawing/2015/06/chart">
            <c:ext xmlns:c16="http://schemas.microsoft.com/office/drawing/2014/chart" uri="{C3380CC4-5D6E-409C-BE32-E72D297353CC}">
              <c16:uniqueId val="{00000003-23AC-F045-A5F3-1AFD16284A57}"/>
            </c:ext>
          </c:extLst>
        </c:ser>
        <c:dLbls>
          <c:showLegendKey val="0"/>
          <c:showVal val="0"/>
          <c:showCatName val="0"/>
          <c:showSerName val="0"/>
          <c:showPercent val="0"/>
          <c:showBubbleSize val="0"/>
        </c:dLbls>
        <c:marker val="1"/>
        <c:smooth val="0"/>
        <c:axId val="381105328"/>
        <c:axId val="381202328"/>
      </c:lineChart>
      <c:catAx>
        <c:axId val="38110532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ockwell" panose="02060603020205020403" pitchFamily="18" charset="0"/>
                <a:ea typeface="+mn-ea"/>
                <a:cs typeface="+mn-cs"/>
              </a:defRPr>
            </a:pPr>
            <a:endParaRPr lang="en-US"/>
          </a:p>
        </c:txPr>
        <c:crossAx val="381202328"/>
        <c:crosses val="autoZero"/>
        <c:auto val="1"/>
        <c:lblAlgn val="ctr"/>
        <c:lblOffset val="100"/>
        <c:noMultiLvlLbl val="0"/>
      </c:catAx>
      <c:valAx>
        <c:axId val="38120232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81105328"/>
        <c:crosses val="autoZero"/>
        <c:crossBetween val="between"/>
      </c:valAx>
      <c:spPr>
        <a:solidFill>
          <a:sysClr val="window" lastClr="FFFFFF"/>
        </a:solid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ckwell" panose="02060603020205020403" pitchFamily="18" charset="0"/>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5322E-140D-4AEC-B519-37DB29C6FDF1}"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B773ED1E-4A75-4630-84CC-B5F2AF836D1D}">
      <dgm:prSet phldrT="[Text]"/>
      <dgm:spPr/>
      <dgm:t>
        <a:bodyPr/>
        <a:lstStyle/>
        <a:p>
          <a:r>
            <a:rPr lang="en-US" dirty="0"/>
            <a:t>1990</a:t>
          </a:r>
        </a:p>
      </dgm:t>
    </dgm:pt>
    <dgm:pt modelId="{6E137B56-1010-4737-A647-C40B4B9B43A2}" type="parTrans" cxnId="{EECF1910-17D9-4582-AEC3-003DFE28D604}">
      <dgm:prSet/>
      <dgm:spPr/>
      <dgm:t>
        <a:bodyPr/>
        <a:lstStyle/>
        <a:p>
          <a:endParaRPr lang="en-US"/>
        </a:p>
      </dgm:t>
    </dgm:pt>
    <dgm:pt modelId="{F84F07CF-B603-49FF-A570-BC3DDA74DD03}" type="sibTrans" cxnId="{EECF1910-17D9-4582-AEC3-003DFE28D604}">
      <dgm:prSet/>
      <dgm:spPr/>
      <dgm:t>
        <a:bodyPr/>
        <a:lstStyle/>
        <a:p>
          <a:endParaRPr lang="en-US"/>
        </a:p>
      </dgm:t>
    </dgm:pt>
    <dgm:pt modelId="{F7E7B6F3-563B-432F-81DE-F830564D79C7}">
      <dgm:prSet phldrT="[Text]">
        <dgm:style>
          <a:lnRef idx="1">
            <a:schemeClr val="accent6"/>
          </a:lnRef>
          <a:fillRef idx="2">
            <a:schemeClr val="accent6"/>
          </a:fillRef>
          <a:effectRef idx="1">
            <a:schemeClr val="accent6"/>
          </a:effectRef>
          <a:fontRef idx="minor">
            <a:schemeClr val="dk1"/>
          </a:fontRef>
        </dgm:style>
      </dgm:prSet>
      <dgm:spPr>
        <a:solidFill>
          <a:schemeClr val="accent2">
            <a:hueOff val="0"/>
            <a:satOff val="0"/>
            <a:lumOff val="0"/>
          </a:schemeClr>
        </a:solidFill>
        <a:ln>
          <a:noFill/>
        </a:ln>
      </dgm:spPr>
      <dgm:t>
        <a:bodyPr/>
        <a:lstStyle/>
        <a:p>
          <a:r>
            <a:rPr lang="en-US" dirty="0">
              <a:solidFill>
                <a:schemeClr val="bg1"/>
              </a:solidFill>
            </a:rPr>
            <a:t>Indiana creates 21</a:t>
          </a:r>
          <a:r>
            <a:rPr lang="en-US" baseline="30000" dirty="0">
              <a:solidFill>
                <a:schemeClr val="bg1"/>
              </a:solidFill>
            </a:rPr>
            <a:t>st</a:t>
          </a:r>
          <a:r>
            <a:rPr lang="en-US" dirty="0">
              <a:solidFill>
                <a:schemeClr val="bg1"/>
              </a:solidFill>
            </a:rPr>
            <a:t> Century Scholars program</a:t>
          </a:r>
        </a:p>
      </dgm:t>
    </dgm:pt>
    <dgm:pt modelId="{7E4C3738-1F10-4A68-8E68-D8215E1CEBC6}" type="parTrans" cxnId="{EA47B734-8270-4B0F-8BAA-D37E9F3E7DAF}">
      <dgm:prSet/>
      <dgm:spPr/>
      <dgm:t>
        <a:bodyPr/>
        <a:lstStyle/>
        <a:p>
          <a:endParaRPr lang="en-US"/>
        </a:p>
      </dgm:t>
    </dgm:pt>
    <dgm:pt modelId="{2AAD4890-812A-43DC-A4B4-7B5BBD9DD244}" type="sibTrans" cxnId="{EA47B734-8270-4B0F-8BAA-D37E9F3E7DAF}">
      <dgm:prSet/>
      <dgm:spPr/>
      <dgm:t>
        <a:bodyPr/>
        <a:lstStyle/>
        <a:p>
          <a:endParaRPr lang="en-US"/>
        </a:p>
      </dgm:t>
    </dgm:pt>
    <dgm:pt modelId="{ED2D1861-1C78-44EB-BFD6-DA51A2B8EAF5}">
      <dgm:prSet phldrT="[Text]">
        <dgm:style>
          <a:lnRef idx="2">
            <a:schemeClr val="accent1">
              <a:shade val="50000"/>
            </a:schemeClr>
          </a:lnRef>
          <a:fillRef idx="1">
            <a:schemeClr val="accent1"/>
          </a:fillRef>
          <a:effectRef idx="0">
            <a:schemeClr val="accent1"/>
          </a:effectRef>
          <a:fontRef idx="minor">
            <a:schemeClr val="lt1"/>
          </a:fontRef>
        </dgm:style>
      </dgm:prSet>
      <dgm:spPr>
        <a:ln>
          <a:noFill/>
        </a:ln>
      </dgm:spPr>
      <dgm:t>
        <a:bodyPr/>
        <a:lstStyle/>
        <a:p>
          <a:r>
            <a:rPr lang="en-US" dirty="0"/>
            <a:t>1995</a:t>
          </a:r>
        </a:p>
      </dgm:t>
    </dgm:pt>
    <dgm:pt modelId="{551D3555-4555-4FF4-9B1F-47C94D22672D}" type="parTrans" cxnId="{F905C79D-1A7C-43F8-AFFC-5420A1DA7C7B}">
      <dgm:prSet/>
      <dgm:spPr/>
      <dgm:t>
        <a:bodyPr/>
        <a:lstStyle/>
        <a:p>
          <a:endParaRPr lang="en-US"/>
        </a:p>
      </dgm:t>
    </dgm:pt>
    <dgm:pt modelId="{DED757CD-4096-4F92-966B-4EAD257B3638}" type="sibTrans" cxnId="{F905C79D-1A7C-43F8-AFFC-5420A1DA7C7B}">
      <dgm:prSet/>
      <dgm:spPr/>
      <dgm:t>
        <a:bodyPr/>
        <a:lstStyle/>
        <a:p>
          <a:endParaRPr lang="en-US"/>
        </a:p>
      </dgm:t>
    </dgm:pt>
    <dgm:pt modelId="{2897367A-6286-4008-ACF1-9307511F81AD}">
      <dgm:prSet phldrT="[Text]">
        <dgm:style>
          <a:lnRef idx="1">
            <a:schemeClr val="accent5"/>
          </a:lnRef>
          <a:fillRef idx="2">
            <a:schemeClr val="accent5"/>
          </a:fillRef>
          <a:effectRef idx="1">
            <a:schemeClr val="accent5"/>
          </a:effectRef>
          <a:fontRef idx="minor">
            <a:schemeClr val="dk1"/>
          </a:fontRef>
        </dgm:style>
      </dgm:prSet>
      <dgm:spPr>
        <a:solidFill>
          <a:srgbClr val="A82152"/>
        </a:solidFill>
        <a:ln>
          <a:noFill/>
        </a:ln>
      </dgm:spPr>
      <dgm:t>
        <a:bodyPr/>
        <a:lstStyle/>
        <a:p>
          <a:r>
            <a:rPr lang="en-US" dirty="0">
              <a:solidFill>
                <a:schemeClr val="bg1"/>
              </a:solidFill>
            </a:rPr>
            <a:t>First 21</a:t>
          </a:r>
          <a:r>
            <a:rPr lang="en-US" baseline="30000" dirty="0">
              <a:solidFill>
                <a:schemeClr val="bg1"/>
              </a:solidFill>
            </a:rPr>
            <a:t>st</a:t>
          </a:r>
          <a:r>
            <a:rPr lang="en-US" dirty="0">
              <a:solidFill>
                <a:schemeClr val="bg1"/>
              </a:solidFill>
            </a:rPr>
            <a:t> Century Scholars enroll in college</a:t>
          </a:r>
        </a:p>
      </dgm:t>
    </dgm:pt>
    <dgm:pt modelId="{0E270E5A-6E69-4DFD-8867-FEA5C145421B}" type="parTrans" cxnId="{0FB3027C-C4AA-4F6B-9CEE-0A869BE6B1A5}">
      <dgm:prSet/>
      <dgm:spPr/>
      <dgm:t>
        <a:bodyPr/>
        <a:lstStyle/>
        <a:p>
          <a:endParaRPr lang="en-US"/>
        </a:p>
      </dgm:t>
    </dgm:pt>
    <dgm:pt modelId="{3CA453E1-540B-44ED-B7E8-79CE73A8809C}" type="sibTrans" cxnId="{0FB3027C-C4AA-4F6B-9CEE-0A869BE6B1A5}">
      <dgm:prSet/>
      <dgm:spPr/>
      <dgm:t>
        <a:bodyPr/>
        <a:lstStyle/>
        <a:p>
          <a:endParaRPr lang="en-US"/>
        </a:p>
      </dgm:t>
    </dgm:pt>
    <dgm:pt modelId="{DCA42E3F-B671-4012-955A-00F163086664}">
      <dgm:prSet phldrT="[Text]"/>
      <dgm:spPr/>
      <dgm:t>
        <a:bodyPr/>
        <a:lstStyle/>
        <a:p>
          <a:r>
            <a:rPr lang="en-US" dirty="0"/>
            <a:t>2011</a:t>
          </a:r>
        </a:p>
      </dgm:t>
    </dgm:pt>
    <dgm:pt modelId="{3B68F9BD-4C00-4183-AAC9-FC03656C7811}" type="parTrans" cxnId="{ECDF0272-E416-40EE-96EC-AD44D8C34E77}">
      <dgm:prSet/>
      <dgm:spPr/>
      <dgm:t>
        <a:bodyPr/>
        <a:lstStyle/>
        <a:p>
          <a:endParaRPr lang="en-US"/>
        </a:p>
      </dgm:t>
    </dgm:pt>
    <dgm:pt modelId="{E4B28707-A3B0-4F1D-BC95-5336D1FC48F7}" type="sibTrans" cxnId="{ECDF0272-E416-40EE-96EC-AD44D8C34E77}">
      <dgm:prSet/>
      <dgm:spPr/>
      <dgm:t>
        <a:bodyPr/>
        <a:lstStyle/>
        <a:p>
          <a:endParaRPr lang="en-US"/>
        </a:p>
      </dgm:t>
    </dgm:pt>
    <dgm:pt modelId="{F683550A-0CDE-479E-A9C7-AB8EE83B22DF}">
      <dgm:prSet phldrT="[Text]">
        <dgm:style>
          <a:lnRef idx="1">
            <a:schemeClr val="accent4"/>
          </a:lnRef>
          <a:fillRef idx="2">
            <a:schemeClr val="accent4"/>
          </a:fillRef>
          <a:effectRef idx="1">
            <a:schemeClr val="accent4"/>
          </a:effectRef>
          <a:fontRef idx="minor">
            <a:schemeClr val="dk1"/>
          </a:fontRef>
        </dgm:style>
      </dgm:prSet>
      <dgm:spPr>
        <a:solidFill>
          <a:srgbClr val="EF8E22"/>
        </a:solidFill>
        <a:ln>
          <a:noFill/>
        </a:ln>
      </dgm:spPr>
      <dgm:t>
        <a:bodyPr/>
        <a:lstStyle/>
        <a:p>
          <a:r>
            <a:rPr lang="en-US" dirty="0">
              <a:solidFill>
                <a:schemeClr val="bg1"/>
              </a:solidFill>
            </a:rPr>
            <a:t>Indiana creates </a:t>
          </a:r>
          <a:r>
            <a:rPr lang="en-US" b="1" dirty="0">
              <a:solidFill>
                <a:schemeClr val="bg1"/>
              </a:solidFill>
            </a:rPr>
            <a:t>Scholar Success Program</a:t>
          </a:r>
          <a:endParaRPr lang="en-US" dirty="0">
            <a:solidFill>
              <a:schemeClr val="bg1"/>
            </a:solidFill>
          </a:endParaRPr>
        </a:p>
      </dgm:t>
    </dgm:pt>
    <dgm:pt modelId="{17EE6C2F-374A-4820-86B9-1799340E96A7}" type="parTrans" cxnId="{C85DA22F-DF56-40F8-9D4F-BC5C96F24960}">
      <dgm:prSet/>
      <dgm:spPr/>
      <dgm:t>
        <a:bodyPr/>
        <a:lstStyle/>
        <a:p>
          <a:endParaRPr lang="en-US"/>
        </a:p>
      </dgm:t>
    </dgm:pt>
    <dgm:pt modelId="{20D98F92-729E-4901-9DD3-B24BFCA64B15}" type="sibTrans" cxnId="{C85DA22F-DF56-40F8-9D4F-BC5C96F24960}">
      <dgm:prSet/>
      <dgm:spPr/>
      <dgm:t>
        <a:bodyPr/>
        <a:lstStyle/>
        <a:p>
          <a:endParaRPr lang="en-US"/>
        </a:p>
      </dgm:t>
    </dgm:pt>
    <dgm:pt modelId="{1F18932A-EC3E-493E-87B1-06DF7ACEC612}">
      <dgm:prSet phldrT="[Text]"/>
      <dgm:spPr/>
      <dgm:t>
        <a:bodyPr/>
        <a:lstStyle/>
        <a:p>
          <a:r>
            <a:rPr lang="en-US" dirty="0"/>
            <a:t>2012</a:t>
          </a:r>
        </a:p>
      </dgm:t>
    </dgm:pt>
    <dgm:pt modelId="{270EB2B8-ED48-415E-8D76-D20BF952DFD8}" type="parTrans" cxnId="{963836B8-3B30-43BE-B6A6-F07F0F9854B8}">
      <dgm:prSet/>
      <dgm:spPr/>
      <dgm:t>
        <a:bodyPr/>
        <a:lstStyle/>
        <a:p>
          <a:endParaRPr lang="en-US"/>
        </a:p>
      </dgm:t>
    </dgm:pt>
    <dgm:pt modelId="{13303275-F79F-49D1-9252-FA95C73DAE44}" type="sibTrans" cxnId="{963836B8-3B30-43BE-B6A6-F07F0F9854B8}">
      <dgm:prSet/>
      <dgm:spPr/>
      <dgm:t>
        <a:bodyPr/>
        <a:lstStyle/>
        <a:p>
          <a:endParaRPr lang="en-US"/>
        </a:p>
      </dgm:t>
    </dgm:pt>
    <dgm:pt modelId="{63B7622D-82F0-486E-B9CE-02F23D2BBB73}">
      <dgm:prSet phldrT="[Text]">
        <dgm:style>
          <a:lnRef idx="1">
            <a:schemeClr val="accent3"/>
          </a:lnRef>
          <a:fillRef idx="2">
            <a:schemeClr val="accent3"/>
          </a:fillRef>
          <a:effectRef idx="1">
            <a:schemeClr val="accent3"/>
          </a:effectRef>
          <a:fontRef idx="minor">
            <a:schemeClr val="dk1"/>
          </a:fontRef>
        </dgm:style>
      </dgm:prSet>
      <dgm:spPr>
        <a:solidFill>
          <a:srgbClr val="74B743"/>
        </a:solidFill>
        <a:ln>
          <a:noFill/>
        </a:ln>
      </dgm:spPr>
      <dgm:t>
        <a:bodyPr/>
        <a:lstStyle/>
        <a:p>
          <a:pPr algn="ctr"/>
          <a:r>
            <a:rPr lang="en-US" b="1" dirty="0">
              <a:solidFill>
                <a:schemeClr val="bg1"/>
              </a:solidFill>
            </a:rPr>
            <a:t>ScholarCorps</a:t>
          </a:r>
          <a:r>
            <a:rPr lang="en-US" dirty="0">
              <a:solidFill>
                <a:schemeClr val="bg1"/>
              </a:solidFill>
            </a:rPr>
            <a:t> launches at 10 college campuses (23 in 2018)</a:t>
          </a:r>
        </a:p>
      </dgm:t>
    </dgm:pt>
    <dgm:pt modelId="{D8B6E49F-A2E8-4BA5-BDB6-2F251E1EA5F8}" type="parTrans" cxnId="{C9A303E3-C12A-4547-A5F3-5E40ADE35A34}">
      <dgm:prSet/>
      <dgm:spPr/>
      <dgm:t>
        <a:bodyPr/>
        <a:lstStyle/>
        <a:p>
          <a:endParaRPr lang="en-US"/>
        </a:p>
      </dgm:t>
    </dgm:pt>
    <dgm:pt modelId="{774510B7-4FCD-4537-B5CC-B253E6322272}" type="sibTrans" cxnId="{C9A303E3-C12A-4547-A5F3-5E40ADE35A34}">
      <dgm:prSet/>
      <dgm:spPr/>
      <dgm:t>
        <a:bodyPr/>
        <a:lstStyle/>
        <a:p>
          <a:endParaRPr lang="en-US"/>
        </a:p>
      </dgm:t>
    </dgm:pt>
    <dgm:pt modelId="{207924E2-E023-43CD-B5BD-49850538D09E}">
      <dgm:prSet phldrT="[Text]"/>
      <dgm:spPr/>
      <dgm:t>
        <a:bodyPr/>
        <a:lstStyle/>
        <a:p>
          <a:r>
            <a:rPr lang="en-US" dirty="0"/>
            <a:t>2013</a:t>
          </a:r>
        </a:p>
      </dgm:t>
    </dgm:pt>
    <dgm:pt modelId="{EF133920-DC12-4523-8457-31EF74B8261F}" type="parTrans" cxnId="{32BAE170-A88B-48F1-8EE1-2B6B080A8989}">
      <dgm:prSet/>
      <dgm:spPr/>
      <dgm:t>
        <a:bodyPr/>
        <a:lstStyle/>
        <a:p>
          <a:endParaRPr lang="en-US"/>
        </a:p>
      </dgm:t>
    </dgm:pt>
    <dgm:pt modelId="{BB2D026F-1348-4D5F-B75A-84623E12E615}" type="sibTrans" cxnId="{32BAE170-A88B-48F1-8EE1-2B6B080A8989}">
      <dgm:prSet/>
      <dgm:spPr/>
      <dgm:t>
        <a:bodyPr/>
        <a:lstStyle/>
        <a:p>
          <a:endParaRPr lang="en-US"/>
        </a:p>
      </dgm:t>
    </dgm:pt>
    <dgm:pt modelId="{3542F9A8-8ACF-4010-87D3-04EF0A1F512B}">
      <dgm:prSet phldrT="[Text]">
        <dgm:style>
          <a:lnRef idx="1">
            <a:schemeClr val="accent2"/>
          </a:lnRef>
          <a:fillRef idx="2">
            <a:schemeClr val="accent2"/>
          </a:fillRef>
          <a:effectRef idx="1">
            <a:schemeClr val="accent2"/>
          </a:effectRef>
          <a:fontRef idx="minor">
            <a:schemeClr val="dk1"/>
          </a:fontRef>
        </dgm:style>
      </dgm:prSet>
      <dgm:spPr>
        <a:solidFill>
          <a:srgbClr val="70CDE3"/>
        </a:solidFill>
        <a:ln>
          <a:noFill/>
        </a:ln>
      </dgm:spPr>
      <dgm:t>
        <a:bodyPr/>
        <a:lstStyle/>
        <a:p>
          <a:r>
            <a:rPr lang="en-US" dirty="0">
              <a:solidFill>
                <a:schemeClr val="bg1"/>
              </a:solidFill>
            </a:rPr>
            <a:t>Indiana creates </a:t>
          </a:r>
          <a:r>
            <a:rPr lang="en-US" b="1" dirty="0">
              <a:solidFill>
                <a:schemeClr val="bg1"/>
              </a:solidFill>
            </a:rPr>
            <a:t>credit completion requirements </a:t>
          </a:r>
          <a:r>
            <a:rPr lang="en-US" dirty="0">
              <a:solidFill>
                <a:schemeClr val="bg1"/>
              </a:solidFill>
            </a:rPr>
            <a:t>for all </a:t>
          </a:r>
          <a:br>
            <a:rPr lang="en-US" dirty="0">
              <a:solidFill>
                <a:schemeClr val="bg1"/>
              </a:solidFill>
            </a:rPr>
          </a:br>
          <a:r>
            <a:rPr lang="en-US" dirty="0">
              <a:solidFill>
                <a:schemeClr val="bg1"/>
              </a:solidFill>
            </a:rPr>
            <a:t>state financial aid recipients, including 21</a:t>
          </a:r>
          <a:r>
            <a:rPr lang="en-US" baseline="30000" dirty="0">
              <a:solidFill>
                <a:schemeClr val="bg1"/>
              </a:solidFill>
            </a:rPr>
            <a:t>st</a:t>
          </a:r>
          <a:r>
            <a:rPr lang="en-US" dirty="0">
              <a:solidFill>
                <a:schemeClr val="bg1"/>
              </a:solidFill>
            </a:rPr>
            <a:t> Century Scholars</a:t>
          </a:r>
        </a:p>
      </dgm:t>
    </dgm:pt>
    <dgm:pt modelId="{95C36BCE-35AF-4A02-A664-1EE0A4D7C069}" type="parTrans" cxnId="{2A6CBB24-DD9C-4D52-8098-157BA37038A4}">
      <dgm:prSet/>
      <dgm:spPr/>
      <dgm:t>
        <a:bodyPr/>
        <a:lstStyle/>
        <a:p>
          <a:endParaRPr lang="en-US"/>
        </a:p>
      </dgm:t>
    </dgm:pt>
    <dgm:pt modelId="{10307C3D-3814-4C39-AE20-393385E3EFAE}" type="sibTrans" cxnId="{2A6CBB24-DD9C-4D52-8098-157BA37038A4}">
      <dgm:prSet/>
      <dgm:spPr/>
      <dgm:t>
        <a:bodyPr/>
        <a:lstStyle/>
        <a:p>
          <a:endParaRPr lang="en-US"/>
        </a:p>
      </dgm:t>
    </dgm:pt>
    <dgm:pt modelId="{A3391EFE-A5C7-4B80-A8EA-1EEEAB85503D}">
      <dgm:prSet phldrT="[Text]"/>
      <dgm:spPr>
        <a:solidFill>
          <a:srgbClr val="A82152"/>
        </a:solidFill>
      </dgm:spPr>
      <dgm:t>
        <a:bodyPr/>
        <a:lstStyle/>
        <a:p>
          <a:r>
            <a:rPr lang="en-US" dirty="0"/>
            <a:t>2015</a:t>
          </a:r>
        </a:p>
      </dgm:t>
    </dgm:pt>
    <dgm:pt modelId="{59420BCD-187E-4744-8F4D-A01C91186950}" type="parTrans" cxnId="{EADEB025-C3E4-4CA9-A195-507F470C8829}">
      <dgm:prSet/>
      <dgm:spPr/>
      <dgm:t>
        <a:bodyPr/>
        <a:lstStyle/>
        <a:p>
          <a:endParaRPr lang="en-US"/>
        </a:p>
      </dgm:t>
    </dgm:pt>
    <dgm:pt modelId="{19F0E81E-0AAD-4A55-903A-C9F291E6B577}" type="sibTrans" cxnId="{EADEB025-C3E4-4CA9-A195-507F470C8829}">
      <dgm:prSet/>
      <dgm:spPr/>
      <dgm:t>
        <a:bodyPr/>
        <a:lstStyle/>
        <a:p>
          <a:endParaRPr lang="en-US"/>
        </a:p>
      </dgm:t>
    </dgm:pt>
    <dgm:pt modelId="{6E714B0F-5CFB-4EE6-AC08-669AC770497C}">
      <dgm:prSet phldrT="[Text]">
        <dgm:style>
          <a:lnRef idx="1">
            <a:schemeClr val="accent1"/>
          </a:lnRef>
          <a:fillRef idx="2">
            <a:schemeClr val="accent1"/>
          </a:fillRef>
          <a:effectRef idx="1">
            <a:schemeClr val="accent1"/>
          </a:effectRef>
          <a:fontRef idx="minor">
            <a:schemeClr val="dk1"/>
          </a:fontRef>
        </dgm:style>
      </dgm:prSet>
      <dgm:spPr>
        <a:solidFill>
          <a:srgbClr val="A82152"/>
        </a:solidFill>
        <a:ln>
          <a:noFill/>
        </a:ln>
      </dgm:spPr>
      <dgm:t>
        <a:bodyPr/>
        <a:lstStyle/>
        <a:p>
          <a:r>
            <a:rPr lang="en-US" dirty="0">
              <a:solidFill>
                <a:schemeClr val="bg1"/>
              </a:solidFill>
            </a:rPr>
            <a:t>First Scholars required to graduate high school with a </a:t>
          </a:r>
          <a:r>
            <a:rPr lang="en-US" b="1" dirty="0">
              <a:solidFill>
                <a:schemeClr val="bg1"/>
              </a:solidFill>
            </a:rPr>
            <a:t>2.5 GPA</a:t>
          </a:r>
        </a:p>
      </dgm:t>
    </dgm:pt>
    <dgm:pt modelId="{D2C1DE49-204A-4340-8645-93C0EDA7CE84}" type="parTrans" cxnId="{D025391B-BF7D-42C3-B94B-D13CD102F701}">
      <dgm:prSet/>
      <dgm:spPr/>
      <dgm:t>
        <a:bodyPr/>
        <a:lstStyle/>
        <a:p>
          <a:endParaRPr lang="en-US"/>
        </a:p>
      </dgm:t>
    </dgm:pt>
    <dgm:pt modelId="{12A2CD2F-0D9C-44D7-A455-54165E6C8D2B}" type="sibTrans" cxnId="{D025391B-BF7D-42C3-B94B-D13CD102F701}">
      <dgm:prSet/>
      <dgm:spPr/>
      <dgm:t>
        <a:bodyPr/>
        <a:lstStyle/>
        <a:p>
          <a:endParaRPr lang="en-US"/>
        </a:p>
      </dgm:t>
    </dgm:pt>
    <dgm:pt modelId="{153E04BF-697F-4C0B-99D1-0C2154C0907D}">
      <dgm:prSet phldrT="[Text]"/>
      <dgm:spPr>
        <a:solidFill>
          <a:schemeClr val="accent4"/>
        </a:solidFill>
      </dgm:spPr>
      <dgm:t>
        <a:bodyPr/>
        <a:lstStyle/>
        <a:p>
          <a:r>
            <a:rPr lang="en-US" dirty="0"/>
            <a:t>2017</a:t>
          </a:r>
        </a:p>
      </dgm:t>
    </dgm:pt>
    <dgm:pt modelId="{69BF48CC-7865-4157-A692-6CBC499EAD12}" type="parTrans" cxnId="{B4F8A558-6EDA-413D-8E0F-E90E481CD398}">
      <dgm:prSet/>
      <dgm:spPr/>
      <dgm:t>
        <a:bodyPr/>
        <a:lstStyle/>
        <a:p>
          <a:endParaRPr lang="en-US"/>
        </a:p>
      </dgm:t>
    </dgm:pt>
    <dgm:pt modelId="{9977B857-3F08-4FB6-B3CB-5BB67AF6ACCA}" type="sibTrans" cxnId="{B4F8A558-6EDA-413D-8E0F-E90E481CD398}">
      <dgm:prSet/>
      <dgm:spPr/>
      <dgm:t>
        <a:bodyPr/>
        <a:lstStyle/>
        <a:p>
          <a:endParaRPr lang="en-US"/>
        </a:p>
      </dgm:t>
    </dgm:pt>
    <dgm:pt modelId="{A62B08C6-009B-4FE6-8E73-CED37433FE6F}">
      <dgm:prSet phldrT="[Text]">
        <dgm:style>
          <a:lnRef idx="1">
            <a:schemeClr val="dk1"/>
          </a:lnRef>
          <a:fillRef idx="2">
            <a:schemeClr val="dk1"/>
          </a:fillRef>
          <a:effectRef idx="1">
            <a:schemeClr val="dk1"/>
          </a:effectRef>
          <a:fontRef idx="minor">
            <a:schemeClr val="dk1"/>
          </a:fontRef>
        </dgm:style>
      </dgm:prSet>
      <dgm:spPr>
        <a:solidFill>
          <a:schemeClr val="accent4"/>
        </a:solidFill>
        <a:ln>
          <a:noFill/>
        </a:ln>
      </dgm:spPr>
      <dgm:t>
        <a:bodyPr/>
        <a:lstStyle/>
        <a:p>
          <a:r>
            <a:rPr lang="en-US" dirty="0">
              <a:solidFill>
                <a:schemeClr val="bg1"/>
              </a:solidFill>
            </a:rPr>
            <a:t>First high school class required to complete </a:t>
          </a:r>
          <a:r>
            <a:rPr lang="en-US" b="1" dirty="0">
              <a:solidFill>
                <a:schemeClr val="bg1"/>
              </a:solidFill>
            </a:rPr>
            <a:t>Scholar Success Program</a:t>
          </a:r>
          <a:endParaRPr lang="en-US" b="0" dirty="0">
            <a:solidFill>
              <a:schemeClr val="bg1"/>
            </a:solidFill>
          </a:endParaRPr>
        </a:p>
      </dgm:t>
    </dgm:pt>
    <dgm:pt modelId="{745B7184-3519-491E-93FD-4ADED0AEB334}" type="parTrans" cxnId="{58AAAFA4-5379-4805-AE44-034FE3709B97}">
      <dgm:prSet/>
      <dgm:spPr/>
      <dgm:t>
        <a:bodyPr/>
        <a:lstStyle/>
        <a:p>
          <a:endParaRPr lang="en-US"/>
        </a:p>
      </dgm:t>
    </dgm:pt>
    <dgm:pt modelId="{1EC54880-173B-4276-BC36-270DE95082FD}" type="sibTrans" cxnId="{58AAAFA4-5379-4805-AE44-034FE3709B97}">
      <dgm:prSet/>
      <dgm:spPr/>
      <dgm:t>
        <a:bodyPr/>
        <a:lstStyle/>
        <a:p>
          <a:endParaRPr lang="en-US"/>
        </a:p>
      </dgm:t>
    </dgm:pt>
    <dgm:pt modelId="{98AFC917-1FA5-4A0A-9E25-96574643A6D9}">
      <dgm:prSet phldrT="[Text]">
        <dgm:style>
          <a:lnRef idx="3">
            <a:schemeClr val="lt1"/>
          </a:lnRef>
          <a:fillRef idx="1">
            <a:schemeClr val="dk1"/>
          </a:fillRef>
          <a:effectRef idx="1">
            <a:schemeClr val="dk1"/>
          </a:effectRef>
          <a:fontRef idx="minor">
            <a:schemeClr val="lt1"/>
          </a:fontRef>
        </dgm:style>
      </dgm:prSet>
      <dgm:spPr>
        <a:solidFill>
          <a:srgbClr val="00A2A3"/>
        </a:solidFill>
        <a:ln>
          <a:noFill/>
        </a:ln>
      </dgm:spPr>
      <dgm:t>
        <a:bodyPr/>
        <a:lstStyle/>
        <a:p>
          <a:r>
            <a:rPr lang="en-US" dirty="0"/>
            <a:t>2018</a:t>
          </a:r>
        </a:p>
      </dgm:t>
    </dgm:pt>
    <dgm:pt modelId="{2E2F1F23-B138-42FF-8D55-3354AB09ED6D}" type="parTrans" cxnId="{B60A87DB-EC36-4D3C-B72A-5E2C1F9A189F}">
      <dgm:prSet/>
      <dgm:spPr/>
      <dgm:t>
        <a:bodyPr/>
        <a:lstStyle/>
        <a:p>
          <a:endParaRPr lang="en-US"/>
        </a:p>
      </dgm:t>
    </dgm:pt>
    <dgm:pt modelId="{2195C2A5-6990-4E67-846F-973F554F99C8}" type="sibTrans" cxnId="{B60A87DB-EC36-4D3C-B72A-5E2C1F9A189F}">
      <dgm:prSet/>
      <dgm:spPr/>
      <dgm:t>
        <a:bodyPr/>
        <a:lstStyle/>
        <a:p>
          <a:endParaRPr lang="en-US"/>
        </a:p>
      </dgm:t>
    </dgm:pt>
    <dgm:pt modelId="{B69DD58F-ECC8-4DD8-B0EA-94354169BC1F}">
      <dgm:prSet phldrT="[Text]">
        <dgm:style>
          <a:lnRef idx="1">
            <a:schemeClr val="dk1"/>
          </a:lnRef>
          <a:fillRef idx="2">
            <a:schemeClr val="dk1"/>
          </a:fillRef>
          <a:effectRef idx="1">
            <a:schemeClr val="dk1"/>
          </a:effectRef>
          <a:fontRef idx="minor">
            <a:schemeClr val="dk1"/>
          </a:fontRef>
        </dgm:style>
      </dgm:prSet>
      <dgm:spPr>
        <a:solidFill>
          <a:srgbClr val="00A2A3"/>
        </a:solidFill>
        <a:ln>
          <a:noFill/>
        </a:ln>
      </dgm:spPr>
      <dgm:t>
        <a:bodyPr/>
        <a:lstStyle/>
        <a:p>
          <a:r>
            <a:rPr lang="en-US" b="1" dirty="0">
              <a:solidFill>
                <a:schemeClr val="bg1"/>
              </a:solidFill>
            </a:rPr>
            <a:t>State extends Scholar Success Program to college level</a:t>
          </a:r>
        </a:p>
      </dgm:t>
    </dgm:pt>
    <dgm:pt modelId="{83A9A2DD-A870-4525-8E63-F9457F964D82}" type="parTrans" cxnId="{927D7AF5-1990-4FA4-B253-866C4AE17D9A}">
      <dgm:prSet/>
      <dgm:spPr/>
      <dgm:t>
        <a:bodyPr/>
        <a:lstStyle/>
        <a:p>
          <a:endParaRPr lang="en-US"/>
        </a:p>
      </dgm:t>
    </dgm:pt>
    <dgm:pt modelId="{8CE2A438-5410-44FB-AA62-5F31E5F55835}" type="sibTrans" cxnId="{927D7AF5-1990-4FA4-B253-866C4AE17D9A}">
      <dgm:prSet/>
      <dgm:spPr/>
      <dgm:t>
        <a:bodyPr/>
        <a:lstStyle/>
        <a:p>
          <a:endParaRPr lang="en-US"/>
        </a:p>
      </dgm:t>
    </dgm:pt>
    <dgm:pt modelId="{BB899347-7052-4112-9889-0E8043F02AEA}" type="pres">
      <dgm:prSet presAssocID="{D0F5322E-140D-4AEC-B519-37DB29C6FDF1}" presName="Name0" presStyleCnt="0">
        <dgm:presLayoutVars>
          <dgm:chPref val="3"/>
          <dgm:dir/>
          <dgm:animLvl val="lvl"/>
          <dgm:resizeHandles/>
        </dgm:presLayoutVars>
      </dgm:prSet>
      <dgm:spPr/>
      <dgm:t>
        <a:bodyPr/>
        <a:lstStyle/>
        <a:p>
          <a:endParaRPr lang="en-US"/>
        </a:p>
      </dgm:t>
    </dgm:pt>
    <dgm:pt modelId="{B900814B-B392-4960-B2DB-76D9BC116035}" type="pres">
      <dgm:prSet presAssocID="{B773ED1E-4A75-4630-84CC-B5F2AF836D1D}" presName="horFlow" presStyleCnt="0"/>
      <dgm:spPr/>
    </dgm:pt>
    <dgm:pt modelId="{C024DAE7-A778-47F4-B6FC-A5BC60AB54E3}" type="pres">
      <dgm:prSet presAssocID="{B773ED1E-4A75-4630-84CC-B5F2AF836D1D}" presName="bigChev" presStyleLbl="node1" presStyleIdx="0" presStyleCnt="8"/>
      <dgm:spPr/>
      <dgm:t>
        <a:bodyPr/>
        <a:lstStyle/>
        <a:p>
          <a:endParaRPr lang="en-US"/>
        </a:p>
      </dgm:t>
    </dgm:pt>
    <dgm:pt modelId="{99B65AED-84AD-4CC3-80D1-6523C69DE89A}" type="pres">
      <dgm:prSet presAssocID="{7E4C3738-1F10-4A68-8E68-D8215E1CEBC6}" presName="parTrans" presStyleCnt="0"/>
      <dgm:spPr/>
    </dgm:pt>
    <dgm:pt modelId="{B088CAE5-F591-419A-AE87-81B3CB9F1004}" type="pres">
      <dgm:prSet presAssocID="{F7E7B6F3-563B-432F-81DE-F830564D79C7}" presName="node" presStyleLbl="alignAccFollowNode1" presStyleIdx="0" presStyleCnt="8" custScaleX="515704" custLinFactNeighborX="-8390" custLinFactNeighborY="79">
        <dgm:presLayoutVars>
          <dgm:bulletEnabled val="1"/>
        </dgm:presLayoutVars>
      </dgm:prSet>
      <dgm:spPr/>
      <dgm:t>
        <a:bodyPr/>
        <a:lstStyle/>
        <a:p>
          <a:endParaRPr lang="en-US"/>
        </a:p>
      </dgm:t>
    </dgm:pt>
    <dgm:pt modelId="{1BBD78B9-7C46-4C13-8BF2-0D6D3BEBC96F}" type="pres">
      <dgm:prSet presAssocID="{B773ED1E-4A75-4630-84CC-B5F2AF836D1D}" presName="vSp" presStyleCnt="0"/>
      <dgm:spPr/>
    </dgm:pt>
    <dgm:pt modelId="{EDBBB0C3-2EE2-477F-A4F3-8E3E4F706853}" type="pres">
      <dgm:prSet presAssocID="{ED2D1861-1C78-44EB-BFD6-DA51A2B8EAF5}" presName="horFlow" presStyleCnt="0"/>
      <dgm:spPr/>
    </dgm:pt>
    <dgm:pt modelId="{5167921C-E25F-4F5C-9692-8A8D3D52A5A7}" type="pres">
      <dgm:prSet presAssocID="{ED2D1861-1C78-44EB-BFD6-DA51A2B8EAF5}" presName="bigChev" presStyleLbl="node1" presStyleIdx="1" presStyleCnt="8"/>
      <dgm:spPr/>
      <dgm:t>
        <a:bodyPr/>
        <a:lstStyle/>
        <a:p>
          <a:endParaRPr lang="en-US"/>
        </a:p>
      </dgm:t>
    </dgm:pt>
    <dgm:pt modelId="{1D8F44CD-DEE6-4EBB-876D-C6811F1AA7C9}" type="pres">
      <dgm:prSet presAssocID="{0E270E5A-6E69-4DFD-8867-FEA5C145421B}" presName="parTrans" presStyleCnt="0"/>
      <dgm:spPr/>
    </dgm:pt>
    <dgm:pt modelId="{BED4FBCB-21D8-480D-A081-2317BA2D4F9D}" type="pres">
      <dgm:prSet presAssocID="{2897367A-6286-4008-ACF1-9307511F81AD}" presName="node" presStyleLbl="alignAccFollowNode1" presStyleIdx="1" presStyleCnt="8" custScaleX="515704">
        <dgm:presLayoutVars>
          <dgm:bulletEnabled val="1"/>
        </dgm:presLayoutVars>
      </dgm:prSet>
      <dgm:spPr/>
      <dgm:t>
        <a:bodyPr/>
        <a:lstStyle/>
        <a:p>
          <a:endParaRPr lang="en-US"/>
        </a:p>
      </dgm:t>
    </dgm:pt>
    <dgm:pt modelId="{9EF5DC78-07EA-4D42-B7BB-A11774696CD7}" type="pres">
      <dgm:prSet presAssocID="{ED2D1861-1C78-44EB-BFD6-DA51A2B8EAF5}" presName="vSp" presStyleCnt="0"/>
      <dgm:spPr/>
    </dgm:pt>
    <dgm:pt modelId="{6794E127-9CCB-4D83-BB7D-F0E10ADB1DC6}" type="pres">
      <dgm:prSet presAssocID="{DCA42E3F-B671-4012-955A-00F163086664}" presName="horFlow" presStyleCnt="0"/>
      <dgm:spPr/>
    </dgm:pt>
    <dgm:pt modelId="{76E90700-CBE0-4A97-AB05-1BF8A99C3EE3}" type="pres">
      <dgm:prSet presAssocID="{DCA42E3F-B671-4012-955A-00F163086664}" presName="bigChev" presStyleLbl="node1" presStyleIdx="2" presStyleCnt="8"/>
      <dgm:spPr/>
      <dgm:t>
        <a:bodyPr/>
        <a:lstStyle/>
        <a:p>
          <a:endParaRPr lang="en-US"/>
        </a:p>
      </dgm:t>
    </dgm:pt>
    <dgm:pt modelId="{A75DD004-1B1F-438E-879E-595B3CB04F71}" type="pres">
      <dgm:prSet presAssocID="{17EE6C2F-374A-4820-86B9-1799340E96A7}" presName="parTrans" presStyleCnt="0"/>
      <dgm:spPr/>
    </dgm:pt>
    <dgm:pt modelId="{73C2C548-E26E-46E4-8239-7ACF39E67003}" type="pres">
      <dgm:prSet presAssocID="{F683550A-0CDE-479E-A9C7-AB8EE83B22DF}" presName="node" presStyleLbl="alignAccFollowNode1" presStyleIdx="2" presStyleCnt="8" custScaleX="515704">
        <dgm:presLayoutVars>
          <dgm:bulletEnabled val="1"/>
        </dgm:presLayoutVars>
      </dgm:prSet>
      <dgm:spPr/>
      <dgm:t>
        <a:bodyPr/>
        <a:lstStyle/>
        <a:p>
          <a:endParaRPr lang="en-US"/>
        </a:p>
      </dgm:t>
    </dgm:pt>
    <dgm:pt modelId="{7BCBB49A-F6DB-46F2-B468-741A8B6D17BD}" type="pres">
      <dgm:prSet presAssocID="{DCA42E3F-B671-4012-955A-00F163086664}" presName="vSp" presStyleCnt="0"/>
      <dgm:spPr/>
    </dgm:pt>
    <dgm:pt modelId="{261F21BD-B541-442A-BF16-3C4ED2852EB9}" type="pres">
      <dgm:prSet presAssocID="{1F18932A-EC3E-493E-87B1-06DF7ACEC612}" presName="horFlow" presStyleCnt="0"/>
      <dgm:spPr/>
    </dgm:pt>
    <dgm:pt modelId="{37388AF2-419E-4C27-8ACA-C128BD1B3000}" type="pres">
      <dgm:prSet presAssocID="{1F18932A-EC3E-493E-87B1-06DF7ACEC612}" presName="bigChev" presStyleLbl="node1" presStyleIdx="3" presStyleCnt="8"/>
      <dgm:spPr/>
      <dgm:t>
        <a:bodyPr/>
        <a:lstStyle/>
        <a:p>
          <a:endParaRPr lang="en-US"/>
        </a:p>
      </dgm:t>
    </dgm:pt>
    <dgm:pt modelId="{35ADFF79-FE25-4919-91DC-668ECC801145}" type="pres">
      <dgm:prSet presAssocID="{D8B6E49F-A2E8-4BA5-BDB6-2F251E1EA5F8}" presName="parTrans" presStyleCnt="0"/>
      <dgm:spPr/>
    </dgm:pt>
    <dgm:pt modelId="{6213D74E-8345-4B9D-AA83-DE52A81E12D1}" type="pres">
      <dgm:prSet presAssocID="{63B7622D-82F0-486E-B9CE-02F23D2BBB73}" presName="node" presStyleLbl="alignAccFollowNode1" presStyleIdx="3" presStyleCnt="8" custScaleX="515704">
        <dgm:presLayoutVars>
          <dgm:bulletEnabled val="1"/>
        </dgm:presLayoutVars>
      </dgm:prSet>
      <dgm:spPr/>
      <dgm:t>
        <a:bodyPr/>
        <a:lstStyle/>
        <a:p>
          <a:endParaRPr lang="en-US"/>
        </a:p>
      </dgm:t>
    </dgm:pt>
    <dgm:pt modelId="{7ADD6683-AAC0-4761-800B-3DB93B0E6612}" type="pres">
      <dgm:prSet presAssocID="{1F18932A-EC3E-493E-87B1-06DF7ACEC612}" presName="vSp" presStyleCnt="0"/>
      <dgm:spPr/>
    </dgm:pt>
    <dgm:pt modelId="{7A2D579A-211D-4EEB-8E37-9232E753DE0F}" type="pres">
      <dgm:prSet presAssocID="{207924E2-E023-43CD-B5BD-49850538D09E}" presName="horFlow" presStyleCnt="0"/>
      <dgm:spPr/>
    </dgm:pt>
    <dgm:pt modelId="{EC4F395B-1445-470B-B62F-EF7E8CC31AD3}" type="pres">
      <dgm:prSet presAssocID="{207924E2-E023-43CD-B5BD-49850538D09E}" presName="bigChev" presStyleLbl="node1" presStyleIdx="4" presStyleCnt="8"/>
      <dgm:spPr/>
      <dgm:t>
        <a:bodyPr/>
        <a:lstStyle/>
        <a:p>
          <a:endParaRPr lang="en-US"/>
        </a:p>
      </dgm:t>
    </dgm:pt>
    <dgm:pt modelId="{DBFE15FA-48D2-42FD-A530-A8D34BBD2E91}" type="pres">
      <dgm:prSet presAssocID="{95C36BCE-35AF-4A02-A664-1EE0A4D7C069}" presName="parTrans" presStyleCnt="0"/>
      <dgm:spPr/>
    </dgm:pt>
    <dgm:pt modelId="{AF8BD12A-6725-44B7-980B-6429824E4C6A}" type="pres">
      <dgm:prSet presAssocID="{3542F9A8-8ACF-4010-87D3-04EF0A1F512B}" presName="node" presStyleLbl="alignAccFollowNode1" presStyleIdx="4" presStyleCnt="8" custScaleX="515704">
        <dgm:presLayoutVars>
          <dgm:bulletEnabled val="1"/>
        </dgm:presLayoutVars>
      </dgm:prSet>
      <dgm:spPr/>
      <dgm:t>
        <a:bodyPr/>
        <a:lstStyle/>
        <a:p>
          <a:endParaRPr lang="en-US"/>
        </a:p>
      </dgm:t>
    </dgm:pt>
    <dgm:pt modelId="{9A09398D-81CA-45BB-810E-2886655CF4C7}" type="pres">
      <dgm:prSet presAssocID="{207924E2-E023-43CD-B5BD-49850538D09E}" presName="vSp" presStyleCnt="0"/>
      <dgm:spPr/>
    </dgm:pt>
    <dgm:pt modelId="{B82E3181-1F7B-4281-86BD-1D6D4DADADB4}" type="pres">
      <dgm:prSet presAssocID="{A3391EFE-A5C7-4B80-A8EA-1EEEAB85503D}" presName="horFlow" presStyleCnt="0"/>
      <dgm:spPr/>
    </dgm:pt>
    <dgm:pt modelId="{E6F2B9EF-0C51-472F-AECD-2D5DEF7CC357}" type="pres">
      <dgm:prSet presAssocID="{A3391EFE-A5C7-4B80-A8EA-1EEEAB85503D}" presName="bigChev" presStyleLbl="node1" presStyleIdx="5" presStyleCnt="8"/>
      <dgm:spPr/>
      <dgm:t>
        <a:bodyPr/>
        <a:lstStyle/>
        <a:p>
          <a:endParaRPr lang="en-US"/>
        </a:p>
      </dgm:t>
    </dgm:pt>
    <dgm:pt modelId="{24B2D2DB-C495-4C0A-B710-7BA2256138AB}" type="pres">
      <dgm:prSet presAssocID="{D2C1DE49-204A-4340-8645-93C0EDA7CE84}" presName="parTrans" presStyleCnt="0"/>
      <dgm:spPr/>
    </dgm:pt>
    <dgm:pt modelId="{2CA7DE2B-EFC8-4E57-8D13-FD5E2D5D6917}" type="pres">
      <dgm:prSet presAssocID="{6E714B0F-5CFB-4EE6-AC08-669AC770497C}" presName="node" presStyleLbl="alignAccFollowNode1" presStyleIdx="5" presStyleCnt="8" custScaleX="515704">
        <dgm:presLayoutVars>
          <dgm:bulletEnabled val="1"/>
        </dgm:presLayoutVars>
      </dgm:prSet>
      <dgm:spPr/>
      <dgm:t>
        <a:bodyPr/>
        <a:lstStyle/>
        <a:p>
          <a:endParaRPr lang="en-US"/>
        </a:p>
      </dgm:t>
    </dgm:pt>
    <dgm:pt modelId="{0EC04217-F8D1-41F0-BE5D-5B474B88CC34}" type="pres">
      <dgm:prSet presAssocID="{A3391EFE-A5C7-4B80-A8EA-1EEEAB85503D}" presName="vSp" presStyleCnt="0"/>
      <dgm:spPr/>
    </dgm:pt>
    <dgm:pt modelId="{E909554F-CF33-43BA-A0C3-C0D66D8FCE09}" type="pres">
      <dgm:prSet presAssocID="{153E04BF-697F-4C0B-99D1-0C2154C0907D}" presName="horFlow" presStyleCnt="0"/>
      <dgm:spPr/>
    </dgm:pt>
    <dgm:pt modelId="{23F25CB3-3784-4F73-9159-5E1FBA3DD9C8}" type="pres">
      <dgm:prSet presAssocID="{153E04BF-697F-4C0B-99D1-0C2154C0907D}" presName="bigChev" presStyleLbl="node1" presStyleIdx="6" presStyleCnt="8"/>
      <dgm:spPr/>
      <dgm:t>
        <a:bodyPr/>
        <a:lstStyle/>
        <a:p>
          <a:endParaRPr lang="en-US"/>
        </a:p>
      </dgm:t>
    </dgm:pt>
    <dgm:pt modelId="{6E2CD5FF-BC57-4DB9-A45E-D6C920334F89}" type="pres">
      <dgm:prSet presAssocID="{745B7184-3519-491E-93FD-4ADED0AEB334}" presName="parTrans" presStyleCnt="0"/>
      <dgm:spPr/>
    </dgm:pt>
    <dgm:pt modelId="{A44EA88A-8DD8-4B57-A587-EE73CF27E5A3}" type="pres">
      <dgm:prSet presAssocID="{A62B08C6-009B-4FE6-8E73-CED37433FE6F}" presName="node" presStyleLbl="alignAccFollowNode1" presStyleIdx="6" presStyleCnt="8" custScaleX="515704">
        <dgm:presLayoutVars>
          <dgm:bulletEnabled val="1"/>
        </dgm:presLayoutVars>
      </dgm:prSet>
      <dgm:spPr/>
      <dgm:t>
        <a:bodyPr/>
        <a:lstStyle/>
        <a:p>
          <a:endParaRPr lang="en-US"/>
        </a:p>
      </dgm:t>
    </dgm:pt>
    <dgm:pt modelId="{B890FF66-A237-47F6-A34D-8372C4357B33}" type="pres">
      <dgm:prSet presAssocID="{153E04BF-697F-4C0B-99D1-0C2154C0907D}" presName="vSp" presStyleCnt="0"/>
      <dgm:spPr/>
    </dgm:pt>
    <dgm:pt modelId="{E2AB3499-D40F-4627-BFC5-318238C0F789}" type="pres">
      <dgm:prSet presAssocID="{98AFC917-1FA5-4A0A-9E25-96574643A6D9}" presName="horFlow" presStyleCnt="0"/>
      <dgm:spPr/>
    </dgm:pt>
    <dgm:pt modelId="{330E8F52-F2BE-4892-BB20-6D6CDEFE330B}" type="pres">
      <dgm:prSet presAssocID="{98AFC917-1FA5-4A0A-9E25-96574643A6D9}" presName="bigChev" presStyleLbl="node1" presStyleIdx="7" presStyleCnt="8"/>
      <dgm:spPr/>
      <dgm:t>
        <a:bodyPr/>
        <a:lstStyle/>
        <a:p>
          <a:endParaRPr lang="en-US"/>
        </a:p>
      </dgm:t>
    </dgm:pt>
    <dgm:pt modelId="{F8743BCD-0D97-4321-BB9C-8B3229B28687}" type="pres">
      <dgm:prSet presAssocID="{83A9A2DD-A870-4525-8E63-F9457F964D82}" presName="parTrans" presStyleCnt="0"/>
      <dgm:spPr/>
    </dgm:pt>
    <dgm:pt modelId="{75A61893-F738-4A48-A17D-60FAA31370A5}" type="pres">
      <dgm:prSet presAssocID="{B69DD58F-ECC8-4DD8-B0EA-94354169BC1F}" presName="node" presStyleLbl="alignAccFollowNode1" presStyleIdx="7" presStyleCnt="8" custScaleX="515704" custLinFactNeighborX="7494">
        <dgm:presLayoutVars>
          <dgm:bulletEnabled val="1"/>
        </dgm:presLayoutVars>
      </dgm:prSet>
      <dgm:spPr/>
      <dgm:t>
        <a:bodyPr/>
        <a:lstStyle/>
        <a:p>
          <a:endParaRPr lang="en-US"/>
        </a:p>
      </dgm:t>
    </dgm:pt>
  </dgm:ptLst>
  <dgm:cxnLst>
    <dgm:cxn modelId="{58AAAFA4-5379-4805-AE44-034FE3709B97}" srcId="{153E04BF-697F-4C0B-99D1-0C2154C0907D}" destId="{A62B08C6-009B-4FE6-8E73-CED37433FE6F}" srcOrd="0" destOrd="0" parTransId="{745B7184-3519-491E-93FD-4ADED0AEB334}" sibTransId="{1EC54880-173B-4276-BC36-270DE95082FD}"/>
    <dgm:cxn modelId="{374CC0E3-4C0C-274B-85E1-0A987FFB4E10}" type="presOf" srcId="{1F18932A-EC3E-493E-87B1-06DF7ACEC612}" destId="{37388AF2-419E-4C27-8ACA-C128BD1B3000}" srcOrd="0" destOrd="0" presId="urn:microsoft.com/office/officeart/2005/8/layout/lProcess3"/>
    <dgm:cxn modelId="{EA47B734-8270-4B0F-8BAA-D37E9F3E7DAF}" srcId="{B773ED1E-4A75-4630-84CC-B5F2AF836D1D}" destId="{F7E7B6F3-563B-432F-81DE-F830564D79C7}" srcOrd="0" destOrd="0" parTransId="{7E4C3738-1F10-4A68-8E68-D8215E1CEBC6}" sibTransId="{2AAD4890-812A-43DC-A4B4-7B5BBD9DD244}"/>
    <dgm:cxn modelId="{ACAC5090-F092-7B49-A0F3-F963ABC0691F}" type="presOf" srcId="{153E04BF-697F-4C0B-99D1-0C2154C0907D}" destId="{23F25CB3-3784-4F73-9159-5E1FBA3DD9C8}" srcOrd="0" destOrd="0" presId="urn:microsoft.com/office/officeart/2005/8/layout/lProcess3"/>
    <dgm:cxn modelId="{E108685C-F01C-2440-9EB0-C390532F5D0A}" type="presOf" srcId="{ED2D1861-1C78-44EB-BFD6-DA51A2B8EAF5}" destId="{5167921C-E25F-4F5C-9692-8A8D3D52A5A7}" srcOrd="0" destOrd="0" presId="urn:microsoft.com/office/officeart/2005/8/layout/lProcess3"/>
    <dgm:cxn modelId="{0FB3027C-C4AA-4F6B-9CEE-0A869BE6B1A5}" srcId="{ED2D1861-1C78-44EB-BFD6-DA51A2B8EAF5}" destId="{2897367A-6286-4008-ACF1-9307511F81AD}" srcOrd="0" destOrd="0" parTransId="{0E270E5A-6E69-4DFD-8867-FEA5C145421B}" sibTransId="{3CA453E1-540B-44ED-B7E8-79CE73A8809C}"/>
    <dgm:cxn modelId="{B4F8A558-6EDA-413D-8E0F-E90E481CD398}" srcId="{D0F5322E-140D-4AEC-B519-37DB29C6FDF1}" destId="{153E04BF-697F-4C0B-99D1-0C2154C0907D}" srcOrd="6" destOrd="0" parTransId="{69BF48CC-7865-4157-A692-6CBC499EAD12}" sibTransId="{9977B857-3F08-4FB6-B3CB-5BB67AF6ACCA}"/>
    <dgm:cxn modelId="{D025391B-BF7D-42C3-B94B-D13CD102F701}" srcId="{A3391EFE-A5C7-4B80-A8EA-1EEEAB85503D}" destId="{6E714B0F-5CFB-4EE6-AC08-669AC770497C}" srcOrd="0" destOrd="0" parTransId="{D2C1DE49-204A-4340-8645-93C0EDA7CE84}" sibTransId="{12A2CD2F-0D9C-44D7-A455-54165E6C8D2B}"/>
    <dgm:cxn modelId="{C9A303E3-C12A-4547-A5F3-5E40ADE35A34}" srcId="{1F18932A-EC3E-493E-87B1-06DF7ACEC612}" destId="{63B7622D-82F0-486E-B9CE-02F23D2BBB73}" srcOrd="0" destOrd="0" parTransId="{D8B6E49F-A2E8-4BA5-BDB6-2F251E1EA5F8}" sibTransId="{774510B7-4FCD-4537-B5CC-B253E6322272}"/>
    <dgm:cxn modelId="{3CC569A7-8D4C-CE4C-AB10-6A33C467198C}" type="presOf" srcId="{2897367A-6286-4008-ACF1-9307511F81AD}" destId="{BED4FBCB-21D8-480D-A081-2317BA2D4F9D}" srcOrd="0" destOrd="0" presId="urn:microsoft.com/office/officeart/2005/8/layout/lProcess3"/>
    <dgm:cxn modelId="{832DDEF9-EA8C-7540-8509-A61CCEB5AFFD}" type="presOf" srcId="{3542F9A8-8ACF-4010-87D3-04EF0A1F512B}" destId="{AF8BD12A-6725-44B7-980B-6429824E4C6A}" srcOrd="0" destOrd="0" presId="urn:microsoft.com/office/officeart/2005/8/layout/lProcess3"/>
    <dgm:cxn modelId="{ECDF0272-E416-40EE-96EC-AD44D8C34E77}" srcId="{D0F5322E-140D-4AEC-B519-37DB29C6FDF1}" destId="{DCA42E3F-B671-4012-955A-00F163086664}" srcOrd="2" destOrd="0" parTransId="{3B68F9BD-4C00-4183-AAC9-FC03656C7811}" sibTransId="{E4B28707-A3B0-4F1D-BC95-5336D1FC48F7}"/>
    <dgm:cxn modelId="{F11D0577-F405-B549-B548-928EB87A5BE3}" type="presOf" srcId="{A3391EFE-A5C7-4B80-A8EA-1EEEAB85503D}" destId="{E6F2B9EF-0C51-472F-AECD-2D5DEF7CC357}" srcOrd="0" destOrd="0" presId="urn:microsoft.com/office/officeart/2005/8/layout/lProcess3"/>
    <dgm:cxn modelId="{32BAE170-A88B-48F1-8EE1-2B6B080A8989}" srcId="{D0F5322E-140D-4AEC-B519-37DB29C6FDF1}" destId="{207924E2-E023-43CD-B5BD-49850538D09E}" srcOrd="4" destOrd="0" parTransId="{EF133920-DC12-4523-8457-31EF74B8261F}" sibTransId="{BB2D026F-1348-4D5F-B75A-84623E12E615}"/>
    <dgm:cxn modelId="{51E226F8-9415-BA40-9EEA-AC3C7461FAFE}" type="presOf" srcId="{63B7622D-82F0-486E-B9CE-02F23D2BBB73}" destId="{6213D74E-8345-4B9D-AA83-DE52A81E12D1}" srcOrd="0" destOrd="0" presId="urn:microsoft.com/office/officeart/2005/8/layout/lProcess3"/>
    <dgm:cxn modelId="{F905C79D-1A7C-43F8-AFFC-5420A1DA7C7B}" srcId="{D0F5322E-140D-4AEC-B519-37DB29C6FDF1}" destId="{ED2D1861-1C78-44EB-BFD6-DA51A2B8EAF5}" srcOrd="1" destOrd="0" parTransId="{551D3555-4555-4FF4-9B1F-47C94D22672D}" sibTransId="{DED757CD-4096-4F92-966B-4EAD257B3638}"/>
    <dgm:cxn modelId="{E13521EA-22EA-244A-BC05-E60723FFDE6C}" type="presOf" srcId="{F683550A-0CDE-479E-A9C7-AB8EE83B22DF}" destId="{73C2C548-E26E-46E4-8239-7ACF39E67003}" srcOrd="0" destOrd="0" presId="urn:microsoft.com/office/officeart/2005/8/layout/lProcess3"/>
    <dgm:cxn modelId="{EECF1910-17D9-4582-AEC3-003DFE28D604}" srcId="{D0F5322E-140D-4AEC-B519-37DB29C6FDF1}" destId="{B773ED1E-4A75-4630-84CC-B5F2AF836D1D}" srcOrd="0" destOrd="0" parTransId="{6E137B56-1010-4737-A647-C40B4B9B43A2}" sibTransId="{F84F07CF-B603-49FF-A570-BC3DDA74DD03}"/>
    <dgm:cxn modelId="{C85DA22F-DF56-40F8-9D4F-BC5C96F24960}" srcId="{DCA42E3F-B671-4012-955A-00F163086664}" destId="{F683550A-0CDE-479E-A9C7-AB8EE83B22DF}" srcOrd="0" destOrd="0" parTransId="{17EE6C2F-374A-4820-86B9-1799340E96A7}" sibTransId="{20D98F92-729E-4901-9DD3-B24BFCA64B15}"/>
    <dgm:cxn modelId="{2A6CBB24-DD9C-4D52-8098-157BA37038A4}" srcId="{207924E2-E023-43CD-B5BD-49850538D09E}" destId="{3542F9A8-8ACF-4010-87D3-04EF0A1F512B}" srcOrd="0" destOrd="0" parTransId="{95C36BCE-35AF-4A02-A664-1EE0A4D7C069}" sibTransId="{10307C3D-3814-4C39-AE20-393385E3EFAE}"/>
    <dgm:cxn modelId="{3A9C32ED-7CC9-854D-B3FF-3A2954CED13F}" type="presOf" srcId="{B69DD58F-ECC8-4DD8-B0EA-94354169BC1F}" destId="{75A61893-F738-4A48-A17D-60FAA31370A5}" srcOrd="0" destOrd="0" presId="urn:microsoft.com/office/officeart/2005/8/layout/lProcess3"/>
    <dgm:cxn modelId="{EADEB025-C3E4-4CA9-A195-507F470C8829}" srcId="{D0F5322E-140D-4AEC-B519-37DB29C6FDF1}" destId="{A3391EFE-A5C7-4B80-A8EA-1EEEAB85503D}" srcOrd="5" destOrd="0" parTransId="{59420BCD-187E-4744-8F4D-A01C91186950}" sibTransId="{19F0E81E-0AAD-4A55-903A-C9F291E6B577}"/>
    <dgm:cxn modelId="{39E10CE2-8704-5C41-832F-855F70981317}" type="presOf" srcId="{B773ED1E-4A75-4630-84CC-B5F2AF836D1D}" destId="{C024DAE7-A778-47F4-B6FC-A5BC60AB54E3}" srcOrd="0" destOrd="0" presId="urn:microsoft.com/office/officeart/2005/8/layout/lProcess3"/>
    <dgm:cxn modelId="{381E75E0-FD88-7C40-89DF-AFA37C98B607}" type="presOf" srcId="{A62B08C6-009B-4FE6-8E73-CED37433FE6F}" destId="{A44EA88A-8DD8-4B57-A587-EE73CF27E5A3}" srcOrd="0" destOrd="0" presId="urn:microsoft.com/office/officeart/2005/8/layout/lProcess3"/>
    <dgm:cxn modelId="{E92B596A-0AFE-2A49-A7F7-2E0844699925}" type="presOf" srcId="{D0F5322E-140D-4AEC-B519-37DB29C6FDF1}" destId="{BB899347-7052-4112-9889-0E8043F02AEA}" srcOrd="0" destOrd="0" presId="urn:microsoft.com/office/officeart/2005/8/layout/lProcess3"/>
    <dgm:cxn modelId="{C95999B6-0FCD-8640-815C-E607CC5ECF19}" type="presOf" srcId="{DCA42E3F-B671-4012-955A-00F163086664}" destId="{76E90700-CBE0-4A97-AB05-1BF8A99C3EE3}" srcOrd="0" destOrd="0" presId="urn:microsoft.com/office/officeart/2005/8/layout/lProcess3"/>
    <dgm:cxn modelId="{D96C6376-A830-D24C-AE17-1FB1D1DFF83E}" type="presOf" srcId="{98AFC917-1FA5-4A0A-9E25-96574643A6D9}" destId="{330E8F52-F2BE-4892-BB20-6D6CDEFE330B}" srcOrd="0" destOrd="0" presId="urn:microsoft.com/office/officeart/2005/8/layout/lProcess3"/>
    <dgm:cxn modelId="{3125ACDB-77AE-8144-AB66-EBCB594E9795}" type="presOf" srcId="{F7E7B6F3-563B-432F-81DE-F830564D79C7}" destId="{B088CAE5-F591-419A-AE87-81B3CB9F1004}" srcOrd="0" destOrd="0" presId="urn:microsoft.com/office/officeart/2005/8/layout/lProcess3"/>
    <dgm:cxn modelId="{B60A87DB-EC36-4D3C-B72A-5E2C1F9A189F}" srcId="{D0F5322E-140D-4AEC-B519-37DB29C6FDF1}" destId="{98AFC917-1FA5-4A0A-9E25-96574643A6D9}" srcOrd="7" destOrd="0" parTransId="{2E2F1F23-B138-42FF-8D55-3354AB09ED6D}" sibTransId="{2195C2A5-6990-4E67-846F-973F554F99C8}"/>
    <dgm:cxn modelId="{963836B8-3B30-43BE-B6A6-F07F0F9854B8}" srcId="{D0F5322E-140D-4AEC-B519-37DB29C6FDF1}" destId="{1F18932A-EC3E-493E-87B1-06DF7ACEC612}" srcOrd="3" destOrd="0" parTransId="{270EB2B8-ED48-415E-8D76-D20BF952DFD8}" sibTransId="{13303275-F79F-49D1-9252-FA95C73DAE44}"/>
    <dgm:cxn modelId="{83B3D2A9-33A2-4743-8936-8A558E6FD2DB}" type="presOf" srcId="{6E714B0F-5CFB-4EE6-AC08-669AC770497C}" destId="{2CA7DE2B-EFC8-4E57-8D13-FD5E2D5D6917}" srcOrd="0" destOrd="0" presId="urn:microsoft.com/office/officeart/2005/8/layout/lProcess3"/>
    <dgm:cxn modelId="{71F734D6-E427-EC47-917B-F58AA1A0822B}" type="presOf" srcId="{207924E2-E023-43CD-B5BD-49850538D09E}" destId="{EC4F395B-1445-470B-B62F-EF7E8CC31AD3}" srcOrd="0" destOrd="0" presId="urn:microsoft.com/office/officeart/2005/8/layout/lProcess3"/>
    <dgm:cxn modelId="{927D7AF5-1990-4FA4-B253-866C4AE17D9A}" srcId="{98AFC917-1FA5-4A0A-9E25-96574643A6D9}" destId="{B69DD58F-ECC8-4DD8-B0EA-94354169BC1F}" srcOrd="0" destOrd="0" parTransId="{83A9A2DD-A870-4525-8E63-F9457F964D82}" sibTransId="{8CE2A438-5410-44FB-AA62-5F31E5F55835}"/>
    <dgm:cxn modelId="{4D2F7EDF-C3F0-D441-859B-EFD949AC5210}" type="presParOf" srcId="{BB899347-7052-4112-9889-0E8043F02AEA}" destId="{B900814B-B392-4960-B2DB-76D9BC116035}" srcOrd="0" destOrd="0" presId="urn:microsoft.com/office/officeart/2005/8/layout/lProcess3"/>
    <dgm:cxn modelId="{3F6B5F67-070C-A94F-9C9B-39358289E85A}" type="presParOf" srcId="{B900814B-B392-4960-B2DB-76D9BC116035}" destId="{C024DAE7-A778-47F4-B6FC-A5BC60AB54E3}" srcOrd="0" destOrd="0" presId="urn:microsoft.com/office/officeart/2005/8/layout/lProcess3"/>
    <dgm:cxn modelId="{3B3ACC4A-A4D0-0E41-9E83-D6CA3C433754}" type="presParOf" srcId="{B900814B-B392-4960-B2DB-76D9BC116035}" destId="{99B65AED-84AD-4CC3-80D1-6523C69DE89A}" srcOrd="1" destOrd="0" presId="urn:microsoft.com/office/officeart/2005/8/layout/lProcess3"/>
    <dgm:cxn modelId="{A54F6EF6-2A8C-C94C-86FB-A207FF1A1D7F}" type="presParOf" srcId="{B900814B-B392-4960-B2DB-76D9BC116035}" destId="{B088CAE5-F591-419A-AE87-81B3CB9F1004}" srcOrd="2" destOrd="0" presId="urn:microsoft.com/office/officeart/2005/8/layout/lProcess3"/>
    <dgm:cxn modelId="{74023734-B403-8744-8667-2F2A002B049C}" type="presParOf" srcId="{BB899347-7052-4112-9889-0E8043F02AEA}" destId="{1BBD78B9-7C46-4C13-8BF2-0D6D3BEBC96F}" srcOrd="1" destOrd="0" presId="urn:microsoft.com/office/officeart/2005/8/layout/lProcess3"/>
    <dgm:cxn modelId="{07CD4FE6-5E6B-3C4F-90C7-612D366884D9}" type="presParOf" srcId="{BB899347-7052-4112-9889-0E8043F02AEA}" destId="{EDBBB0C3-2EE2-477F-A4F3-8E3E4F706853}" srcOrd="2" destOrd="0" presId="urn:microsoft.com/office/officeart/2005/8/layout/lProcess3"/>
    <dgm:cxn modelId="{B07E22B4-0EDC-0540-AE0F-553C1A9B2ADF}" type="presParOf" srcId="{EDBBB0C3-2EE2-477F-A4F3-8E3E4F706853}" destId="{5167921C-E25F-4F5C-9692-8A8D3D52A5A7}" srcOrd="0" destOrd="0" presId="urn:microsoft.com/office/officeart/2005/8/layout/lProcess3"/>
    <dgm:cxn modelId="{ABFF0D67-C5FD-DF49-AA70-98C5E777E247}" type="presParOf" srcId="{EDBBB0C3-2EE2-477F-A4F3-8E3E4F706853}" destId="{1D8F44CD-DEE6-4EBB-876D-C6811F1AA7C9}" srcOrd="1" destOrd="0" presId="urn:microsoft.com/office/officeart/2005/8/layout/lProcess3"/>
    <dgm:cxn modelId="{BB65CEE4-1566-A34B-93E0-E386311710EC}" type="presParOf" srcId="{EDBBB0C3-2EE2-477F-A4F3-8E3E4F706853}" destId="{BED4FBCB-21D8-480D-A081-2317BA2D4F9D}" srcOrd="2" destOrd="0" presId="urn:microsoft.com/office/officeart/2005/8/layout/lProcess3"/>
    <dgm:cxn modelId="{7E317F92-79CD-154A-9B9B-5F1A18E363B0}" type="presParOf" srcId="{BB899347-7052-4112-9889-0E8043F02AEA}" destId="{9EF5DC78-07EA-4D42-B7BB-A11774696CD7}" srcOrd="3" destOrd="0" presId="urn:microsoft.com/office/officeart/2005/8/layout/lProcess3"/>
    <dgm:cxn modelId="{447288EF-B0C9-8841-B16F-41593CEE3DAB}" type="presParOf" srcId="{BB899347-7052-4112-9889-0E8043F02AEA}" destId="{6794E127-9CCB-4D83-BB7D-F0E10ADB1DC6}" srcOrd="4" destOrd="0" presId="urn:microsoft.com/office/officeart/2005/8/layout/lProcess3"/>
    <dgm:cxn modelId="{D53159C3-1767-944B-B999-F73C60991AC8}" type="presParOf" srcId="{6794E127-9CCB-4D83-BB7D-F0E10ADB1DC6}" destId="{76E90700-CBE0-4A97-AB05-1BF8A99C3EE3}" srcOrd="0" destOrd="0" presId="urn:microsoft.com/office/officeart/2005/8/layout/lProcess3"/>
    <dgm:cxn modelId="{099F6896-4B6B-7E4C-9EF8-D35C025540DA}" type="presParOf" srcId="{6794E127-9CCB-4D83-BB7D-F0E10ADB1DC6}" destId="{A75DD004-1B1F-438E-879E-595B3CB04F71}" srcOrd="1" destOrd="0" presId="urn:microsoft.com/office/officeart/2005/8/layout/lProcess3"/>
    <dgm:cxn modelId="{44256F36-88FE-724B-81AF-BA3C846F4994}" type="presParOf" srcId="{6794E127-9CCB-4D83-BB7D-F0E10ADB1DC6}" destId="{73C2C548-E26E-46E4-8239-7ACF39E67003}" srcOrd="2" destOrd="0" presId="urn:microsoft.com/office/officeart/2005/8/layout/lProcess3"/>
    <dgm:cxn modelId="{D7AE23EB-321F-5F42-A78A-FFF99B2801FB}" type="presParOf" srcId="{BB899347-7052-4112-9889-0E8043F02AEA}" destId="{7BCBB49A-F6DB-46F2-B468-741A8B6D17BD}" srcOrd="5" destOrd="0" presId="urn:microsoft.com/office/officeart/2005/8/layout/lProcess3"/>
    <dgm:cxn modelId="{2ADD90E5-07A9-3F4F-925E-4E2CBEAFFA8A}" type="presParOf" srcId="{BB899347-7052-4112-9889-0E8043F02AEA}" destId="{261F21BD-B541-442A-BF16-3C4ED2852EB9}" srcOrd="6" destOrd="0" presId="urn:microsoft.com/office/officeart/2005/8/layout/lProcess3"/>
    <dgm:cxn modelId="{CA67E0B9-D1EA-1149-AF95-B6713FD985CF}" type="presParOf" srcId="{261F21BD-B541-442A-BF16-3C4ED2852EB9}" destId="{37388AF2-419E-4C27-8ACA-C128BD1B3000}" srcOrd="0" destOrd="0" presId="urn:microsoft.com/office/officeart/2005/8/layout/lProcess3"/>
    <dgm:cxn modelId="{BEFE714A-EB70-EA4B-BBA0-DF36BD9F4F2E}" type="presParOf" srcId="{261F21BD-B541-442A-BF16-3C4ED2852EB9}" destId="{35ADFF79-FE25-4919-91DC-668ECC801145}" srcOrd="1" destOrd="0" presId="urn:microsoft.com/office/officeart/2005/8/layout/lProcess3"/>
    <dgm:cxn modelId="{4A40C632-8E8D-2D43-8B35-E5D785A968F4}" type="presParOf" srcId="{261F21BD-B541-442A-BF16-3C4ED2852EB9}" destId="{6213D74E-8345-4B9D-AA83-DE52A81E12D1}" srcOrd="2" destOrd="0" presId="urn:microsoft.com/office/officeart/2005/8/layout/lProcess3"/>
    <dgm:cxn modelId="{EA35F924-FCA5-9040-B5C5-616857458221}" type="presParOf" srcId="{BB899347-7052-4112-9889-0E8043F02AEA}" destId="{7ADD6683-AAC0-4761-800B-3DB93B0E6612}" srcOrd="7" destOrd="0" presId="urn:microsoft.com/office/officeart/2005/8/layout/lProcess3"/>
    <dgm:cxn modelId="{81415F72-3084-AC43-850E-8D62D5552BB1}" type="presParOf" srcId="{BB899347-7052-4112-9889-0E8043F02AEA}" destId="{7A2D579A-211D-4EEB-8E37-9232E753DE0F}" srcOrd="8" destOrd="0" presId="urn:microsoft.com/office/officeart/2005/8/layout/lProcess3"/>
    <dgm:cxn modelId="{9855128C-6CBB-764C-BE98-8A5E45E0C035}" type="presParOf" srcId="{7A2D579A-211D-4EEB-8E37-9232E753DE0F}" destId="{EC4F395B-1445-470B-B62F-EF7E8CC31AD3}" srcOrd="0" destOrd="0" presId="urn:microsoft.com/office/officeart/2005/8/layout/lProcess3"/>
    <dgm:cxn modelId="{30F32E82-7CF6-2A4A-9524-45BD9FB5CC62}" type="presParOf" srcId="{7A2D579A-211D-4EEB-8E37-9232E753DE0F}" destId="{DBFE15FA-48D2-42FD-A530-A8D34BBD2E91}" srcOrd="1" destOrd="0" presId="urn:microsoft.com/office/officeart/2005/8/layout/lProcess3"/>
    <dgm:cxn modelId="{5D35C605-D899-4D49-A7F5-06666B1B37F8}" type="presParOf" srcId="{7A2D579A-211D-4EEB-8E37-9232E753DE0F}" destId="{AF8BD12A-6725-44B7-980B-6429824E4C6A}" srcOrd="2" destOrd="0" presId="urn:microsoft.com/office/officeart/2005/8/layout/lProcess3"/>
    <dgm:cxn modelId="{6F11891D-EA45-0849-8173-9541FFAC4FE1}" type="presParOf" srcId="{BB899347-7052-4112-9889-0E8043F02AEA}" destId="{9A09398D-81CA-45BB-810E-2886655CF4C7}" srcOrd="9" destOrd="0" presId="urn:microsoft.com/office/officeart/2005/8/layout/lProcess3"/>
    <dgm:cxn modelId="{FF46873B-C8C3-2844-862A-B80F4B3092EC}" type="presParOf" srcId="{BB899347-7052-4112-9889-0E8043F02AEA}" destId="{B82E3181-1F7B-4281-86BD-1D6D4DADADB4}" srcOrd="10" destOrd="0" presId="urn:microsoft.com/office/officeart/2005/8/layout/lProcess3"/>
    <dgm:cxn modelId="{FB3790D6-EF32-304A-92BB-AFCD231D23E1}" type="presParOf" srcId="{B82E3181-1F7B-4281-86BD-1D6D4DADADB4}" destId="{E6F2B9EF-0C51-472F-AECD-2D5DEF7CC357}" srcOrd="0" destOrd="0" presId="urn:microsoft.com/office/officeart/2005/8/layout/lProcess3"/>
    <dgm:cxn modelId="{304815F9-3803-BE46-AE1A-1255DBC327A7}" type="presParOf" srcId="{B82E3181-1F7B-4281-86BD-1D6D4DADADB4}" destId="{24B2D2DB-C495-4C0A-B710-7BA2256138AB}" srcOrd="1" destOrd="0" presId="urn:microsoft.com/office/officeart/2005/8/layout/lProcess3"/>
    <dgm:cxn modelId="{E1DFC4A5-7C6B-7A40-8481-49D2CA81549F}" type="presParOf" srcId="{B82E3181-1F7B-4281-86BD-1D6D4DADADB4}" destId="{2CA7DE2B-EFC8-4E57-8D13-FD5E2D5D6917}" srcOrd="2" destOrd="0" presId="urn:microsoft.com/office/officeart/2005/8/layout/lProcess3"/>
    <dgm:cxn modelId="{0FF99846-BC98-CA4B-8128-88965A77A6C2}" type="presParOf" srcId="{BB899347-7052-4112-9889-0E8043F02AEA}" destId="{0EC04217-F8D1-41F0-BE5D-5B474B88CC34}" srcOrd="11" destOrd="0" presId="urn:microsoft.com/office/officeart/2005/8/layout/lProcess3"/>
    <dgm:cxn modelId="{4A7E884A-1CD0-2E46-B729-04554C839857}" type="presParOf" srcId="{BB899347-7052-4112-9889-0E8043F02AEA}" destId="{E909554F-CF33-43BA-A0C3-C0D66D8FCE09}" srcOrd="12" destOrd="0" presId="urn:microsoft.com/office/officeart/2005/8/layout/lProcess3"/>
    <dgm:cxn modelId="{13FF8ADD-594A-7547-814C-726154FA65B8}" type="presParOf" srcId="{E909554F-CF33-43BA-A0C3-C0D66D8FCE09}" destId="{23F25CB3-3784-4F73-9159-5E1FBA3DD9C8}" srcOrd="0" destOrd="0" presId="urn:microsoft.com/office/officeart/2005/8/layout/lProcess3"/>
    <dgm:cxn modelId="{0D55CACF-61F5-B344-8A8A-1A975F378451}" type="presParOf" srcId="{E909554F-CF33-43BA-A0C3-C0D66D8FCE09}" destId="{6E2CD5FF-BC57-4DB9-A45E-D6C920334F89}" srcOrd="1" destOrd="0" presId="urn:microsoft.com/office/officeart/2005/8/layout/lProcess3"/>
    <dgm:cxn modelId="{B0C4E5CA-6F24-AD43-9D03-1CDA34EA2B89}" type="presParOf" srcId="{E909554F-CF33-43BA-A0C3-C0D66D8FCE09}" destId="{A44EA88A-8DD8-4B57-A587-EE73CF27E5A3}" srcOrd="2" destOrd="0" presId="urn:microsoft.com/office/officeart/2005/8/layout/lProcess3"/>
    <dgm:cxn modelId="{9B1EE9F0-8C11-F842-A81F-2A281A627A71}" type="presParOf" srcId="{BB899347-7052-4112-9889-0E8043F02AEA}" destId="{B890FF66-A237-47F6-A34D-8372C4357B33}" srcOrd="13" destOrd="0" presId="urn:microsoft.com/office/officeart/2005/8/layout/lProcess3"/>
    <dgm:cxn modelId="{F983D613-1B67-9C4D-A975-40F44714FBB9}" type="presParOf" srcId="{BB899347-7052-4112-9889-0E8043F02AEA}" destId="{E2AB3499-D40F-4627-BFC5-318238C0F789}" srcOrd="14" destOrd="0" presId="urn:microsoft.com/office/officeart/2005/8/layout/lProcess3"/>
    <dgm:cxn modelId="{D657060E-5B2D-8F4A-BA63-8458D69DCD5E}" type="presParOf" srcId="{E2AB3499-D40F-4627-BFC5-318238C0F789}" destId="{330E8F52-F2BE-4892-BB20-6D6CDEFE330B}" srcOrd="0" destOrd="0" presId="urn:microsoft.com/office/officeart/2005/8/layout/lProcess3"/>
    <dgm:cxn modelId="{B235A829-7033-6945-988C-6ED58BF43578}" type="presParOf" srcId="{E2AB3499-D40F-4627-BFC5-318238C0F789}" destId="{F8743BCD-0D97-4321-BB9C-8B3229B28687}" srcOrd="1" destOrd="0" presId="urn:microsoft.com/office/officeart/2005/8/layout/lProcess3"/>
    <dgm:cxn modelId="{03F0A46B-3324-2D4F-A5D2-9C82FE92DCCF}" type="presParOf" srcId="{E2AB3499-D40F-4627-BFC5-318238C0F789}" destId="{75A61893-F738-4A48-A17D-60FAA31370A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4DAE7-A778-47F4-B6FC-A5BC60AB54E3}">
      <dsp:nvSpPr>
        <dsp:cNvPr id="0" name=""/>
        <dsp:cNvSpPr/>
      </dsp:nvSpPr>
      <dsp:spPr>
        <a:xfrm>
          <a:off x="327042" y="2662"/>
          <a:ext cx="1444086" cy="577634"/>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a:t>1990</a:t>
          </a:r>
        </a:p>
      </dsp:txBody>
      <dsp:txXfrm>
        <a:off x="615859" y="2662"/>
        <a:ext cx="866452" cy="577634"/>
      </dsp:txXfrm>
    </dsp:sp>
    <dsp:sp modelId="{B088CAE5-F591-419A-AE87-81B3CB9F1004}">
      <dsp:nvSpPr>
        <dsp:cNvPr id="0" name=""/>
        <dsp:cNvSpPr/>
      </dsp:nvSpPr>
      <dsp:spPr>
        <a:xfrm>
          <a:off x="1567647" y="52140"/>
          <a:ext cx="6181187" cy="479436"/>
        </a:xfrm>
        <a:prstGeom prst="chevron">
          <a:avLst/>
        </a:prstGeom>
        <a:solidFill>
          <a:schemeClr val="accent2">
            <a:hueOff val="0"/>
            <a:satOff val="0"/>
            <a:lumOff val="0"/>
          </a:schemeClr>
        </a:solidFill>
        <a:ln w="9525" cap="flat" cmpd="sng" algn="ctr">
          <a:no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Indiana creates 21</a:t>
          </a:r>
          <a:r>
            <a:rPr lang="en-US" sz="1600" kern="1200" baseline="30000" dirty="0">
              <a:solidFill>
                <a:schemeClr val="bg1"/>
              </a:solidFill>
            </a:rPr>
            <a:t>st</a:t>
          </a:r>
          <a:r>
            <a:rPr lang="en-US" sz="1600" kern="1200" dirty="0">
              <a:solidFill>
                <a:schemeClr val="bg1"/>
              </a:solidFill>
            </a:rPr>
            <a:t> Century Scholars program</a:t>
          </a:r>
        </a:p>
      </dsp:txBody>
      <dsp:txXfrm>
        <a:off x="1807365" y="52140"/>
        <a:ext cx="5701751" cy="479436"/>
      </dsp:txXfrm>
    </dsp:sp>
    <dsp:sp modelId="{5167921C-E25F-4F5C-9692-8A8D3D52A5A7}">
      <dsp:nvSpPr>
        <dsp:cNvPr id="0" name=""/>
        <dsp:cNvSpPr/>
      </dsp:nvSpPr>
      <dsp:spPr>
        <a:xfrm>
          <a:off x="327042" y="661166"/>
          <a:ext cx="1444086" cy="577634"/>
        </a:xfrm>
        <a:prstGeom prst="chevron">
          <a:avLst/>
        </a:prstGeom>
        <a:solidFill>
          <a:schemeClr val="accent1"/>
        </a:solidFill>
        <a:ln w="25400" cap="flat" cmpd="sng" algn="ctr">
          <a:no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a:t>1995</a:t>
          </a:r>
        </a:p>
      </dsp:txBody>
      <dsp:txXfrm>
        <a:off x="615859" y="661166"/>
        <a:ext cx="866452" cy="577634"/>
      </dsp:txXfrm>
    </dsp:sp>
    <dsp:sp modelId="{BED4FBCB-21D8-480D-A081-2317BA2D4F9D}">
      <dsp:nvSpPr>
        <dsp:cNvPr id="0" name=""/>
        <dsp:cNvSpPr/>
      </dsp:nvSpPr>
      <dsp:spPr>
        <a:xfrm>
          <a:off x="1583397" y="710265"/>
          <a:ext cx="6181187" cy="479436"/>
        </a:xfrm>
        <a:prstGeom prst="chevron">
          <a:avLst/>
        </a:prstGeom>
        <a:solidFill>
          <a:srgbClr val="A82152"/>
        </a:solidFill>
        <a:ln w="9525" cap="flat" cmpd="sng" algn="ctr">
          <a:no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First 21</a:t>
          </a:r>
          <a:r>
            <a:rPr lang="en-US" sz="1600" kern="1200" baseline="30000" dirty="0">
              <a:solidFill>
                <a:schemeClr val="bg1"/>
              </a:solidFill>
            </a:rPr>
            <a:t>st</a:t>
          </a:r>
          <a:r>
            <a:rPr lang="en-US" sz="1600" kern="1200" dirty="0">
              <a:solidFill>
                <a:schemeClr val="bg1"/>
              </a:solidFill>
            </a:rPr>
            <a:t> Century Scholars enroll in college</a:t>
          </a:r>
        </a:p>
      </dsp:txBody>
      <dsp:txXfrm>
        <a:off x="1823115" y="710265"/>
        <a:ext cx="5701751" cy="479436"/>
      </dsp:txXfrm>
    </dsp:sp>
    <dsp:sp modelId="{76E90700-CBE0-4A97-AB05-1BF8A99C3EE3}">
      <dsp:nvSpPr>
        <dsp:cNvPr id="0" name=""/>
        <dsp:cNvSpPr/>
      </dsp:nvSpPr>
      <dsp:spPr>
        <a:xfrm>
          <a:off x="327042" y="1319670"/>
          <a:ext cx="1444086" cy="577634"/>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a:t>2011</a:t>
          </a:r>
        </a:p>
      </dsp:txBody>
      <dsp:txXfrm>
        <a:off x="615859" y="1319670"/>
        <a:ext cx="866452" cy="577634"/>
      </dsp:txXfrm>
    </dsp:sp>
    <dsp:sp modelId="{73C2C548-E26E-46E4-8239-7ACF39E67003}">
      <dsp:nvSpPr>
        <dsp:cNvPr id="0" name=""/>
        <dsp:cNvSpPr/>
      </dsp:nvSpPr>
      <dsp:spPr>
        <a:xfrm>
          <a:off x="1583397" y="1368769"/>
          <a:ext cx="6181187" cy="479436"/>
        </a:xfrm>
        <a:prstGeom prst="chevron">
          <a:avLst/>
        </a:prstGeom>
        <a:solidFill>
          <a:srgbClr val="EF8E22"/>
        </a:solidFill>
        <a:ln w="9525" cap="flat" cmpd="sng" algn="ctr">
          <a:no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Indiana creates </a:t>
          </a:r>
          <a:r>
            <a:rPr lang="en-US" sz="1600" b="1" kern="1200" dirty="0">
              <a:solidFill>
                <a:schemeClr val="bg1"/>
              </a:solidFill>
            </a:rPr>
            <a:t>Scholar Success Program</a:t>
          </a:r>
          <a:endParaRPr lang="en-US" sz="1600" kern="1200" dirty="0">
            <a:solidFill>
              <a:schemeClr val="bg1"/>
            </a:solidFill>
          </a:endParaRPr>
        </a:p>
      </dsp:txBody>
      <dsp:txXfrm>
        <a:off x="1823115" y="1368769"/>
        <a:ext cx="5701751" cy="479436"/>
      </dsp:txXfrm>
    </dsp:sp>
    <dsp:sp modelId="{37388AF2-419E-4C27-8ACA-C128BD1B3000}">
      <dsp:nvSpPr>
        <dsp:cNvPr id="0" name=""/>
        <dsp:cNvSpPr/>
      </dsp:nvSpPr>
      <dsp:spPr>
        <a:xfrm>
          <a:off x="327042" y="1978173"/>
          <a:ext cx="1444086" cy="577634"/>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a:t>2012</a:t>
          </a:r>
        </a:p>
      </dsp:txBody>
      <dsp:txXfrm>
        <a:off x="615859" y="1978173"/>
        <a:ext cx="866452" cy="577634"/>
      </dsp:txXfrm>
    </dsp:sp>
    <dsp:sp modelId="{6213D74E-8345-4B9D-AA83-DE52A81E12D1}">
      <dsp:nvSpPr>
        <dsp:cNvPr id="0" name=""/>
        <dsp:cNvSpPr/>
      </dsp:nvSpPr>
      <dsp:spPr>
        <a:xfrm>
          <a:off x="1583397" y="2027272"/>
          <a:ext cx="6181187" cy="479436"/>
        </a:xfrm>
        <a:prstGeom prst="chevron">
          <a:avLst/>
        </a:prstGeom>
        <a:solidFill>
          <a:srgbClr val="74B743"/>
        </a:solidFill>
        <a:ln w="9525" cap="flat" cmpd="sng" algn="ctr">
          <a:no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ScholarCorps</a:t>
          </a:r>
          <a:r>
            <a:rPr lang="en-US" sz="1600" kern="1200" dirty="0">
              <a:solidFill>
                <a:schemeClr val="bg1"/>
              </a:solidFill>
            </a:rPr>
            <a:t> launches at 10 college campuses (23 in 2018)</a:t>
          </a:r>
        </a:p>
      </dsp:txBody>
      <dsp:txXfrm>
        <a:off x="1823115" y="2027272"/>
        <a:ext cx="5701751" cy="479436"/>
      </dsp:txXfrm>
    </dsp:sp>
    <dsp:sp modelId="{EC4F395B-1445-470B-B62F-EF7E8CC31AD3}">
      <dsp:nvSpPr>
        <dsp:cNvPr id="0" name=""/>
        <dsp:cNvSpPr/>
      </dsp:nvSpPr>
      <dsp:spPr>
        <a:xfrm>
          <a:off x="327042" y="2636677"/>
          <a:ext cx="1444086" cy="577634"/>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a:t>2013</a:t>
          </a:r>
        </a:p>
      </dsp:txBody>
      <dsp:txXfrm>
        <a:off x="615859" y="2636677"/>
        <a:ext cx="866452" cy="577634"/>
      </dsp:txXfrm>
    </dsp:sp>
    <dsp:sp modelId="{AF8BD12A-6725-44B7-980B-6429824E4C6A}">
      <dsp:nvSpPr>
        <dsp:cNvPr id="0" name=""/>
        <dsp:cNvSpPr/>
      </dsp:nvSpPr>
      <dsp:spPr>
        <a:xfrm>
          <a:off x="1583397" y="2685776"/>
          <a:ext cx="6181187" cy="479436"/>
        </a:xfrm>
        <a:prstGeom prst="chevron">
          <a:avLst/>
        </a:prstGeom>
        <a:solidFill>
          <a:srgbClr val="70CDE3"/>
        </a:solidFill>
        <a:ln w="9525" cap="flat" cmpd="sng" algn="ctr">
          <a:no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Indiana creates </a:t>
          </a:r>
          <a:r>
            <a:rPr lang="en-US" sz="1600" b="1" kern="1200" dirty="0">
              <a:solidFill>
                <a:schemeClr val="bg1"/>
              </a:solidFill>
            </a:rPr>
            <a:t>credit completion requirements </a:t>
          </a:r>
          <a:r>
            <a:rPr lang="en-US" sz="1600" kern="1200" dirty="0">
              <a:solidFill>
                <a:schemeClr val="bg1"/>
              </a:solidFill>
            </a:rPr>
            <a:t>for all </a:t>
          </a:r>
          <a:br>
            <a:rPr lang="en-US" sz="1600" kern="1200" dirty="0">
              <a:solidFill>
                <a:schemeClr val="bg1"/>
              </a:solidFill>
            </a:rPr>
          </a:br>
          <a:r>
            <a:rPr lang="en-US" sz="1600" kern="1200" dirty="0">
              <a:solidFill>
                <a:schemeClr val="bg1"/>
              </a:solidFill>
            </a:rPr>
            <a:t>state financial aid recipients, including 21</a:t>
          </a:r>
          <a:r>
            <a:rPr lang="en-US" sz="1600" kern="1200" baseline="30000" dirty="0">
              <a:solidFill>
                <a:schemeClr val="bg1"/>
              </a:solidFill>
            </a:rPr>
            <a:t>st</a:t>
          </a:r>
          <a:r>
            <a:rPr lang="en-US" sz="1600" kern="1200" dirty="0">
              <a:solidFill>
                <a:schemeClr val="bg1"/>
              </a:solidFill>
            </a:rPr>
            <a:t> Century Scholars</a:t>
          </a:r>
        </a:p>
      </dsp:txBody>
      <dsp:txXfrm>
        <a:off x="1823115" y="2685776"/>
        <a:ext cx="5701751" cy="479436"/>
      </dsp:txXfrm>
    </dsp:sp>
    <dsp:sp modelId="{E6F2B9EF-0C51-472F-AECD-2D5DEF7CC357}">
      <dsp:nvSpPr>
        <dsp:cNvPr id="0" name=""/>
        <dsp:cNvSpPr/>
      </dsp:nvSpPr>
      <dsp:spPr>
        <a:xfrm>
          <a:off x="327042" y="3295181"/>
          <a:ext cx="1444086" cy="577634"/>
        </a:xfrm>
        <a:prstGeom prst="chevron">
          <a:avLst/>
        </a:prstGeom>
        <a:solidFill>
          <a:srgbClr val="A821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a:t>2015</a:t>
          </a:r>
        </a:p>
      </dsp:txBody>
      <dsp:txXfrm>
        <a:off x="615859" y="3295181"/>
        <a:ext cx="866452" cy="577634"/>
      </dsp:txXfrm>
    </dsp:sp>
    <dsp:sp modelId="{2CA7DE2B-EFC8-4E57-8D13-FD5E2D5D6917}">
      <dsp:nvSpPr>
        <dsp:cNvPr id="0" name=""/>
        <dsp:cNvSpPr/>
      </dsp:nvSpPr>
      <dsp:spPr>
        <a:xfrm>
          <a:off x="1583397" y="3344280"/>
          <a:ext cx="6181187" cy="479436"/>
        </a:xfrm>
        <a:prstGeom prst="chevron">
          <a:avLst/>
        </a:prstGeom>
        <a:solidFill>
          <a:srgbClr val="A82152"/>
        </a:soli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First Scholars required to graduate high school with a </a:t>
          </a:r>
          <a:r>
            <a:rPr lang="en-US" sz="1600" b="1" kern="1200" dirty="0">
              <a:solidFill>
                <a:schemeClr val="bg1"/>
              </a:solidFill>
            </a:rPr>
            <a:t>2.5 GPA</a:t>
          </a:r>
        </a:p>
      </dsp:txBody>
      <dsp:txXfrm>
        <a:off x="1823115" y="3344280"/>
        <a:ext cx="5701751" cy="479436"/>
      </dsp:txXfrm>
    </dsp:sp>
    <dsp:sp modelId="{23F25CB3-3784-4F73-9159-5E1FBA3DD9C8}">
      <dsp:nvSpPr>
        <dsp:cNvPr id="0" name=""/>
        <dsp:cNvSpPr/>
      </dsp:nvSpPr>
      <dsp:spPr>
        <a:xfrm>
          <a:off x="327042" y="3953684"/>
          <a:ext cx="1444086" cy="577634"/>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a:t>2017</a:t>
          </a:r>
        </a:p>
      </dsp:txBody>
      <dsp:txXfrm>
        <a:off x="615859" y="3953684"/>
        <a:ext cx="866452" cy="577634"/>
      </dsp:txXfrm>
    </dsp:sp>
    <dsp:sp modelId="{A44EA88A-8DD8-4B57-A587-EE73CF27E5A3}">
      <dsp:nvSpPr>
        <dsp:cNvPr id="0" name=""/>
        <dsp:cNvSpPr/>
      </dsp:nvSpPr>
      <dsp:spPr>
        <a:xfrm>
          <a:off x="1583397" y="4002783"/>
          <a:ext cx="6181187" cy="479436"/>
        </a:xfrm>
        <a:prstGeom prst="chevron">
          <a:avLst/>
        </a:prstGeom>
        <a:solidFill>
          <a:schemeClr val="accent4"/>
        </a:solidFill>
        <a:ln w="9525" cap="flat" cmpd="sng" algn="ctr">
          <a:no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First high school class required to complete </a:t>
          </a:r>
          <a:r>
            <a:rPr lang="en-US" sz="1600" b="1" kern="1200" dirty="0">
              <a:solidFill>
                <a:schemeClr val="bg1"/>
              </a:solidFill>
            </a:rPr>
            <a:t>Scholar Success Program</a:t>
          </a:r>
          <a:endParaRPr lang="en-US" sz="1600" b="0" kern="1200" dirty="0">
            <a:solidFill>
              <a:schemeClr val="bg1"/>
            </a:solidFill>
          </a:endParaRPr>
        </a:p>
      </dsp:txBody>
      <dsp:txXfrm>
        <a:off x="1823115" y="4002783"/>
        <a:ext cx="5701751" cy="479436"/>
      </dsp:txXfrm>
    </dsp:sp>
    <dsp:sp modelId="{330E8F52-F2BE-4892-BB20-6D6CDEFE330B}">
      <dsp:nvSpPr>
        <dsp:cNvPr id="0" name=""/>
        <dsp:cNvSpPr/>
      </dsp:nvSpPr>
      <dsp:spPr>
        <a:xfrm>
          <a:off x="327042" y="4612188"/>
          <a:ext cx="1444086" cy="577634"/>
        </a:xfrm>
        <a:prstGeom prst="chevron">
          <a:avLst/>
        </a:prstGeom>
        <a:solidFill>
          <a:srgbClr val="00A2A3"/>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a:t>2018</a:t>
          </a:r>
        </a:p>
      </dsp:txBody>
      <dsp:txXfrm>
        <a:off x="615859" y="4612188"/>
        <a:ext cx="866452" cy="577634"/>
      </dsp:txXfrm>
    </dsp:sp>
    <dsp:sp modelId="{75A61893-F738-4A48-A17D-60FAA31370A5}">
      <dsp:nvSpPr>
        <dsp:cNvPr id="0" name=""/>
        <dsp:cNvSpPr/>
      </dsp:nvSpPr>
      <dsp:spPr>
        <a:xfrm>
          <a:off x="1597466" y="4661287"/>
          <a:ext cx="6181187" cy="479436"/>
        </a:xfrm>
        <a:prstGeom prst="chevron">
          <a:avLst/>
        </a:prstGeom>
        <a:solidFill>
          <a:srgbClr val="00A2A3"/>
        </a:solidFill>
        <a:ln w="9525" cap="flat" cmpd="sng" algn="ctr">
          <a:no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State extends Scholar Success Program to college level</a:t>
          </a:r>
        </a:p>
      </dsp:txBody>
      <dsp:txXfrm>
        <a:off x="1837184" y="4661287"/>
        <a:ext cx="5701751" cy="47943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0.32459</cdr:x>
      <cdr:y>0.63692</cdr:y>
    </cdr:from>
    <cdr:to>
      <cdr:x>0.48041</cdr:x>
      <cdr:y>0.7483</cdr:y>
    </cdr:to>
    <cdr:sp macro="" textlink="">
      <cdr:nvSpPr>
        <cdr:cNvPr id="2" name="TextBox 8"/>
        <cdr:cNvSpPr txBox="1"/>
      </cdr:nvSpPr>
      <cdr:spPr>
        <a:xfrm xmlns:a="http://schemas.openxmlformats.org/drawingml/2006/main">
          <a:off x="2770222" y="2640090"/>
          <a:ext cx="132975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dirty="0">
              <a:solidFill>
                <a:schemeClr val="tx1">
                  <a:lumMod val="75000"/>
                  <a:lumOff val="25000"/>
                </a:schemeClr>
              </a:solidFill>
            </a:rPr>
            <a:t>2.5 GPA</a:t>
          </a:r>
        </a:p>
      </cdr:txBody>
    </cdr:sp>
  </cdr:relSizeAnchor>
  <cdr:relSizeAnchor xmlns:cdr="http://schemas.openxmlformats.org/drawingml/2006/chartDrawing">
    <cdr:from>
      <cdr:x>0.78414</cdr:x>
      <cdr:y>0.61833</cdr:y>
    </cdr:from>
    <cdr:to>
      <cdr:x>0.93995</cdr:x>
      <cdr:y>0.72971</cdr:y>
    </cdr:to>
    <cdr:sp macro="" textlink="">
      <cdr:nvSpPr>
        <cdr:cNvPr id="3" name="TextBox 8"/>
        <cdr:cNvSpPr txBox="1"/>
      </cdr:nvSpPr>
      <cdr:spPr>
        <a:xfrm xmlns:a="http://schemas.openxmlformats.org/drawingml/2006/main">
          <a:off x="6692175" y="2563025"/>
          <a:ext cx="132975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dirty="0">
              <a:solidFill>
                <a:schemeClr val="tx1">
                  <a:lumMod val="75000"/>
                  <a:lumOff val="25000"/>
                </a:schemeClr>
              </a:solidFill>
            </a:rPr>
            <a:t>SSP </a:t>
          </a:r>
        </a:p>
      </cdr:txBody>
    </cdr:sp>
  </cdr:relSizeAnchor>
  <cdr:relSizeAnchor xmlns:cdr="http://schemas.openxmlformats.org/drawingml/2006/chartDrawing">
    <cdr:from>
      <cdr:x>0.84321</cdr:x>
      <cdr:y>0.42751</cdr:y>
    </cdr:from>
    <cdr:to>
      <cdr:x>0.87107</cdr:x>
      <cdr:y>0.60621</cdr:y>
    </cdr:to>
    <cdr:sp macro="" textlink="">
      <cdr:nvSpPr>
        <cdr:cNvPr id="4" name="Up Arrow 3"/>
        <cdr:cNvSpPr/>
      </cdr:nvSpPr>
      <cdr:spPr>
        <a:xfrm xmlns:a="http://schemas.openxmlformats.org/drawingml/2006/main">
          <a:off x="7196329" y="1772040"/>
          <a:ext cx="237744" cy="740722"/>
        </a:xfrm>
        <a:prstGeom xmlns:a="http://schemas.openxmlformats.org/drawingml/2006/main" prst="up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E31D29-8A5E-B846-BCF7-CB4790F59D05}" type="datetimeFigureOut">
              <a:rPr lang="en-US" smtClean="0"/>
              <a:t>1/28/2020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246A2A-9524-F949-8875-AF8DAB15A41B}" type="slidenum">
              <a:rPr lang="en-US" smtClean="0"/>
              <a:t>‹#›</a:t>
            </a:fld>
            <a:endParaRPr lang="en-US"/>
          </a:p>
        </p:txBody>
      </p:sp>
    </p:spTree>
    <p:extLst>
      <p:ext uri="{BB962C8B-B14F-4D97-AF65-F5344CB8AC3E}">
        <p14:creationId xmlns:p14="http://schemas.microsoft.com/office/powerpoint/2010/main" val="1493595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46A2A-9524-F949-8875-AF8DAB15A41B}" type="slidenum">
              <a:rPr lang="en-US" smtClean="0"/>
              <a:t>1</a:t>
            </a:fld>
            <a:endParaRPr lang="en-US"/>
          </a:p>
        </p:txBody>
      </p:sp>
    </p:spTree>
    <p:extLst>
      <p:ext uri="{BB962C8B-B14F-4D97-AF65-F5344CB8AC3E}">
        <p14:creationId xmlns:p14="http://schemas.microsoft.com/office/powerpoint/2010/main" val="303649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46A2A-9524-F949-8875-AF8DAB15A41B}" type="slidenum">
              <a:rPr lang="en-US" smtClean="0"/>
              <a:t>11</a:t>
            </a:fld>
            <a:endParaRPr lang="en-US"/>
          </a:p>
        </p:txBody>
      </p:sp>
    </p:spTree>
    <p:extLst>
      <p:ext uri="{BB962C8B-B14F-4D97-AF65-F5344CB8AC3E}">
        <p14:creationId xmlns:p14="http://schemas.microsoft.com/office/powerpoint/2010/main" val="150534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response</a:t>
            </a:r>
            <a:r>
              <a:rPr lang="en-US" baseline="0" dirty="0"/>
              <a:t>, with the assistance of our Scholar Advisory Committee, the following responses were created. </a:t>
            </a:r>
            <a:endParaRPr lang="en-US" dirty="0"/>
          </a:p>
        </p:txBody>
      </p:sp>
      <p:sp>
        <p:nvSpPr>
          <p:cNvPr id="4" name="Slide Number Placeholder 3"/>
          <p:cNvSpPr>
            <a:spLocks noGrp="1"/>
          </p:cNvSpPr>
          <p:nvPr>
            <p:ph type="sldNum" sz="quarter" idx="10"/>
          </p:nvPr>
        </p:nvSpPr>
        <p:spPr/>
        <p:txBody>
          <a:bodyPr/>
          <a:lstStyle/>
          <a:p>
            <a:fld id="{6159DA87-1C85-4BF9-A765-195C6F5325A0}" type="slidenum">
              <a:rPr lang="en-US" smtClean="0"/>
              <a:t>12</a:t>
            </a:fld>
            <a:endParaRPr lang="en-US"/>
          </a:p>
        </p:txBody>
      </p:sp>
    </p:spTree>
    <p:extLst>
      <p:ext uri="{BB962C8B-B14F-4D97-AF65-F5344CB8AC3E}">
        <p14:creationId xmlns:p14="http://schemas.microsoft.com/office/powerpoint/2010/main" val="198535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response</a:t>
            </a:r>
            <a:r>
              <a:rPr lang="en-US" baseline="0" dirty="0"/>
              <a:t>, with the assistance of our Scholar Advisory Committee, the following responses were created. </a:t>
            </a:r>
            <a:endParaRPr lang="en-US" dirty="0"/>
          </a:p>
        </p:txBody>
      </p:sp>
      <p:sp>
        <p:nvSpPr>
          <p:cNvPr id="4" name="Slide Number Placeholder 3"/>
          <p:cNvSpPr>
            <a:spLocks noGrp="1"/>
          </p:cNvSpPr>
          <p:nvPr>
            <p:ph type="sldNum" sz="quarter" idx="10"/>
          </p:nvPr>
        </p:nvSpPr>
        <p:spPr/>
        <p:txBody>
          <a:bodyPr/>
          <a:lstStyle/>
          <a:p>
            <a:fld id="{6159DA87-1C85-4BF9-A765-195C6F5325A0}" type="slidenum">
              <a:rPr lang="en-US" smtClean="0"/>
              <a:t>13</a:t>
            </a:fld>
            <a:endParaRPr lang="en-US"/>
          </a:p>
        </p:txBody>
      </p:sp>
    </p:spTree>
    <p:extLst>
      <p:ext uri="{BB962C8B-B14F-4D97-AF65-F5344CB8AC3E}">
        <p14:creationId xmlns:p14="http://schemas.microsoft.com/office/powerpoint/2010/main" val="403866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response</a:t>
            </a:r>
            <a:r>
              <a:rPr lang="en-US" baseline="0" dirty="0"/>
              <a:t>, with the assistance of our Scholar Advisory Committee, the following responses were created. </a:t>
            </a:r>
            <a:endParaRPr lang="en-US" dirty="0"/>
          </a:p>
        </p:txBody>
      </p:sp>
      <p:sp>
        <p:nvSpPr>
          <p:cNvPr id="4" name="Slide Number Placeholder 3"/>
          <p:cNvSpPr>
            <a:spLocks noGrp="1"/>
          </p:cNvSpPr>
          <p:nvPr>
            <p:ph type="sldNum" sz="quarter" idx="10"/>
          </p:nvPr>
        </p:nvSpPr>
        <p:spPr/>
        <p:txBody>
          <a:bodyPr/>
          <a:lstStyle/>
          <a:p>
            <a:fld id="{6159DA87-1C85-4BF9-A765-195C6F5325A0}" type="slidenum">
              <a:rPr lang="en-US" smtClean="0"/>
              <a:t>14</a:t>
            </a:fld>
            <a:endParaRPr lang="en-US"/>
          </a:p>
        </p:txBody>
      </p:sp>
    </p:spTree>
    <p:extLst>
      <p:ext uri="{BB962C8B-B14F-4D97-AF65-F5344CB8AC3E}">
        <p14:creationId xmlns:p14="http://schemas.microsoft.com/office/powerpoint/2010/main" val="3234863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E9E148-0301-4430-8886-A50423E2308C}" type="slidenum">
              <a:rPr lang="en-US" smtClean="0"/>
              <a:t>15</a:t>
            </a:fld>
            <a:endParaRPr lang="en-US"/>
          </a:p>
        </p:txBody>
      </p:sp>
    </p:spTree>
    <p:extLst>
      <p:ext uri="{BB962C8B-B14F-4D97-AF65-F5344CB8AC3E}">
        <p14:creationId xmlns:p14="http://schemas.microsoft.com/office/powerpoint/2010/main" val="162903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Beginning with </a:t>
            </a:r>
          </a:p>
        </p:txBody>
      </p:sp>
      <p:sp>
        <p:nvSpPr>
          <p:cNvPr id="4" name="Slide Number Placeholder 3"/>
          <p:cNvSpPr>
            <a:spLocks noGrp="1"/>
          </p:cNvSpPr>
          <p:nvPr>
            <p:ph type="sldNum" sz="quarter" idx="10"/>
          </p:nvPr>
        </p:nvSpPr>
        <p:spPr/>
        <p:txBody>
          <a:bodyPr/>
          <a:lstStyle/>
          <a:p>
            <a:fld id="{D1E9E148-0301-4430-8886-A50423E2308C}" type="slidenum">
              <a:rPr lang="en-US" smtClean="0"/>
              <a:t>17</a:t>
            </a:fld>
            <a:endParaRPr lang="en-US"/>
          </a:p>
        </p:txBody>
      </p:sp>
    </p:spTree>
    <p:extLst>
      <p:ext uri="{BB962C8B-B14F-4D97-AF65-F5344CB8AC3E}">
        <p14:creationId xmlns:p14="http://schemas.microsoft.com/office/powerpoint/2010/main" val="870946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response</a:t>
            </a:r>
            <a:r>
              <a:rPr lang="en-US" baseline="0" dirty="0"/>
              <a:t>, with the assistance of our Scholar Advisory Committee, the following responses were created. </a:t>
            </a:r>
            <a:endParaRPr lang="en-US" dirty="0"/>
          </a:p>
        </p:txBody>
      </p:sp>
      <p:sp>
        <p:nvSpPr>
          <p:cNvPr id="4" name="Slide Number Placeholder 3"/>
          <p:cNvSpPr>
            <a:spLocks noGrp="1"/>
          </p:cNvSpPr>
          <p:nvPr>
            <p:ph type="sldNum" sz="quarter" idx="10"/>
          </p:nvPr>
        </p:nvSpPr>
        <p:spPr/>
        <p:txBody>
          <a:bodyPr/>
          <a:lstStyle/>
          <a:p>
            <a:fld id="{6159DA87-1C85-4BF9-A765-195C6F5325A0}" type="slidenum">
              <a:rPr lang="en-US" smtClean="0"/>
              <a:t>18</a:t>
            </a:fld>
            <a:endParaRPr lang="en-US"/>
          </a:p>
        </p:txBody>
      </p:sp>
    </p:spTree>
    <p:extLst>
      <p:ext uri="{BB962C8B-B14F-4D97-AF65-F5344CB8AC3E}">
        <p14:creationId xmlns:p14="http://schemas.microsoft.com/office/powerpoint/2010/main" val="3871559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E9E148-0301-4430-8886-A50423E2308C}" type="slidenum">
              <a:rPr lang="en-US" smtClean="0"/>
              <a:t>19</a:t>
            </a:fld>
            <a:endParaRPr lang="en-US"/>
          </a:p>
        </p:txBody>
      </p:sp>
    </p:spTree>
    <p:extLst>
      <p:ext uri="{BB962C8B-B14F-4D97-AF65-F5344CB8AC3E}">
        <p14:creationId xmlns:p14="http://schemas.microsoft.com/office/powerpoint/2010/main" val="1877763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Beginning with </a:t>
            </a:r>
          </a:p>
        </p:txBody>
      </p:sp>
      <p:sp>
        <p:nvSpPr>
          <p:cNvPr id="4" name="Slide Number Placeholder 3"/>
          <p:cNvSpPr>
            <a:spLocks noGrp="1"/>
          </p:cNvSpPr>
          <p:nvPr>
            <p:ph type="sldNum" sz="quarter" idx="10"/>
          </p:nvPr>
        </p:nvSpPr>
        <p:spPr/>
        <p:txBody>
          <a:bodyPr/>
          <a:lstStyle/>
          <a:p>
            <a:fld id="{D1E9E148-0301-4430-8886-A50423E2308C}" type="slidenum">
              <a:rPr lang="en-US" smtClean="0"/>
              <a:t>21</a:t>
            </a:fld>
            <a:endParaRPr lang="en-US"/>
          </a:p>
        </p:txBody>
      </p:sp>
    </p:spTree>
    <p:extLst>
      <p:ext uri="{BB962C8B-B14F-4D97-AF65-F5344CB8AC3E}">
        <p14:creationId xmlns:p14="http://schemas.microsoft.com/office/powerpoint/2010/main" val="4056047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E9E148-0301-4430-8886-A50423E2308C}" type="slidenum">
              <a:rPr lang="en-US" smtClean="0"/>
              <a:t>22</a:t>
            </a:fld>
            <a:endParaRPr lang="en-US"/>
          </a:p>
        </p:txBody>
      </p:sp>
    </p:spTree>
    <p:extLst>
      <p:ext uri="{BB962C8B-B14F-4D97-AF65-F5344CB8AC3E}">
        <p14:creationId xmlns:p14="http://schemas.microsoft.com/office/powerpoint/2010/main" val="161414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58683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E9E148-0301-4430-8886-A50423E2308C}" type="slidenum">
              <a:rPr lang="en-US" smtClean="0"/>
              <a:t>28</a:t>
            </a:fld>
            <a:endParaRPr lang="en-US"/>
          </a:p>
        </p:txBody>
      </p:sp>
    </p:spTree>
    <p:extLst>
      <p:ext uri="{BB962C8B-B14F-4D97-AF65-F5344CB8AC3E}">
        <p14:creationId xmlns:p14="http://schemas.microsoft.com/office/powerpoint/2010/main" val="428286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E9E148-0301-4430-8886-A50423E2308C}" type="slidenum">
              <a:rPr lang="en-US" smtClean="0"/>
              <a:t>30</a:t>
            </a:fld>
            <a:endParaRPr lang="en-US"/>
          </a:p>
        </p:txBody>
      </p:sp>
    </p:spTree>
    <p:extLst>
      <p:ext uri="{BB962C8B-B14F-4D97-AF65-F5344CB8AC3E}">
        <p14:creationId xmlns:p14="http://schemas.microsoft.com/office/powerpoint/2010/main" val="428286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E9E148-0301-4430-8886-A50423E2308C}" type="slidenum">
              <a:rPr lang="en-US" smtClean="0"/>
              <a:t>45</a:t>
            </a:fld>
            <a:endParaRPr lang="en-US"/>
          </a:p>
        </p:txBody>
      </p:sp>
    </p:spTree>
    <p:extLst>
      <p:ext uri="{BB962C8B-B14F-4D97-AF65-F5344CB8AC3E}">
        <p14:creationId xmlns:p14="http://schemas.microsoft.com/office/powerpoint/2010/main" val="311113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E9E148-0301-4430-8886-A50423E2308C}" type="slidenum">
              <a:rPr lang="en-US" smtClean="0"/>
              <a:t>46</a:t>
            </a:fld>
            <a:endParaRPr lang="en-US"/>
          </a:p>
        </p:txBody>
      </p:sp>
    </p:spTree>
    <p:extLst>
      <p:ext uri="{BB962C8B-B14F-4D97-AF65-F5344CB8AC3E}">
        <p14:creationId xmlns:p14="http://schemas.microsoft.com/office/powerpoint/2010/main" val="20778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46A2A-9524-F949-8875-AF8DAB15A41B}" type="slidenum">
              <a:rPr lang="en-US" smtClean="0"/>
              <a:t>3</a:t>
            </a:fld>
            <a:endParaRPr lang="en-US"/>
          </a:p>
        </p:txBody>
      </p:sp>
    </p:spTree>
    <p:extLst>
      <p:ext uri="{BB962C8B-B14F-4D97-AF65-F5344CB8AC3E}">
        <p14:creationId xmlns:p14="http://schemas.microsoft.com/office/powerpoint/2010/main" val="131301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Indiana's 21st Century Scholars understand that they have to work hard to succeed in school and to stay on a path to complete college. Beginning with the Class of 2017, Scholars must complete specific steps for each grade level and track their progress using the ScholarTrack Portal. Throughout the 9th-12th grade 21st Century Scholars are required to participate in the Scholar Success Program, also known as SSP. </a:t>
            </a:r>
          </a:p>
          <a:p>
            <a:endParaRPr lang="en-US" dirty="0"/>
          </a:p>
          <a:p>
            <a:r>
              <a:rPr lang="en-US" dirty="0"/>
              <a:t>The Scholar Success Program ensures students understand and complete specific steps that keep them on track to graduate from high school and complete college. These clear expectations for each grade level guide students as they plan their path to high school graduation and beyond, prepare with the skills needed to be college-ready and understand what it takes to pay for college and graduate with minimal debt. </a:t>
            </a:r>
          </a:p>
          <a:p>
            <a:endParaRPr lang="en-US" dirty="0"/>
          </a:p>
          <a:p>
            <a:r>
              <a:rPr lang="en-US" dirty="0"/>
              <a:t>We want to make sure that 21st Century Scholars receive the support they need to plan, prepare and pay for education beyond high school. The Scholar Success Program is designed to guide students every step of the way with practical activities at each grade level. </a:t>
            </a:r>
          </a:p>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t>4</a:t>
            </a:fld>
            <a:endParaRPr lang="en-US"/>
          </a:p>
        </p:txBody>
      </p:sp>
    </p:spTree>
    <p:extLst>
      <p:ext uri="{BB962C8B-B14F-4D97-AF65-F5344CB8AC3E}">
        <p14:creationId xmlns:p14="http://schemas.microsoft.com/office/powerpoint/2010/main" val="166801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246A2A-9524-F949-8875-AF8DAB15A41B}" type="slidenum">
              <a:rPr lang="en-US" smtClean="0"/>
              <a:t>5</a:t>
            </a:fld>
            <a:endParaRPr lang="en-US"/>
          </a:p>
        </p:txBody>
      </p:sp>
    </p:spTree>
    <p:extLst>
      <p:ext uri="{BB962C8B-B14F-4D97-AF65-F5344CB8AC3E}">
        <p14:creationId xmlns:p14="http://schemas.microsoft.com/office/powerpoint/2010/main" val="23158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246A2A-9524-F949-8875-AF8DAB15A41B}" type="slidenum">
              <a:rPr lang="en-US" smtClean="0"/>
              <a:t>6</a:t>
            </a:fld>
            <a:endParaRPr lang="en-US"/>
          </a:p>
        </p:txBody>
      </p:sp>
    </p:spTree>
    <p:extLst>
      <p:ext uri="{BB962C8B-B14F-4D97-AF65-F5344CB8AC3E}">
        <p14:creationId xmlns:p14="http://schemas.microsoft.com/office/powerpoint/2010/main" val="371597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246A2A-9524-F949-8875-AF8DAB15A41B}" type="slidenum">
              <a:rPr lang="en-US" smtClean="0"/>
              <a:t>7</a:t>
            </a:fld>
            <a:endParaRPr lang="en-US"/>
          </a:p>
        </p:txBody>
      </p:sp>
    </p:spTree>
    <p:extLst>
      <p:ext uri="{BB962C8B-B14F-4D97-AF65-F5344CB8AC3E}">
        <p14:creationId xmlns:p14="http://schemas.microsoft.com/office/powerpoint/2010/main" val="791755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p:txBody>
      </p:sp>
      <p:sp>
        <p:nvSpPr>
          <p:cNvPr id="4" name="Slide Number Placeholder 3"/>
          <p:cNvSpPr>
            <a:spLocks noGrp="1"/>
          </p:cNvSpPr>
          <p:nvPr>
            <p:ph type="sldNum" sz="quarter" idx="10"/>
          </p:nvPr>
        </p:nvSpPr>
        <p:spPr/>
        <p:txBody>
          <a:bodyPr/>
          <a:lstStyle/>
          <a:p>
            <a:fld id="{D1E9E148-0301-4430-8886-A50423E2308C}" type="slidenum">
              <a:rPr lang="en-US" smtClean="0"/>
              <a:t>8</a:t>
            </a:fld>
            <a:endParaRPr lang="en-US"/>
          </a:p>
        </p:txBody>
      </p:sp>
    </p:spTree>
    <p:extLst>
      <p:ext uri="{BB962C8B-B14F-4D97-AF65-F5344CB8AC3E}">
        <p14:creationId xmlns:p14="http://schemas.microsoft.com/office/powerpoint/2010/main" val="1218238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46A2A-9524-F949-8875-AF8DAB15A41B}" type="slidenum">
              <a:rPr lang="en-US" smtClean="0"/>
              <a:t>9</a:t>
            </a:fld>
            <a:endParaRPr lang="en-US"/>
          </a:p>
        </p:txBody>
      </p:sp>
    </p:spTree>
    <p:extLst>
      <p:ext uri="{BB962C8B-B14F-4D97-AF65-F5344CB8AC3E}">
        <p14:creationId xmlns:p14="http://schemas.microsoft.com/office/powerpoint/2010/main" val="264914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2015_CHE_General_PPT52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D98978-F164-F247-8E58-10F79CAEF73C}"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7492341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pic>
        <p:nvPicPr>
          <p:cNvPr id="7" name="Picture 6" descr="2015_CHE_General_PPT5a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title"/>
          </p:nvPr>
        </p:nvSpPr>
        <p:spPr>
          <a:xfrm>
            <a:off x="457200" y="274638"/>
            <a:ext cx="8229600" cy="7855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D98978-F164-F247-8E58-10F79CAEF73C}"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77801403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2015_CHE_General_PPT52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Date Placeholder 1"/>
          <p:cNvSpPr>
            <a:spLocks noGrp="1"/>
          </p:cNvSpPr>
          <p:nvPr>
            <p:ph type="dt" sz="half" idx="10"/>
          </p:nvPr>
        </p:nvSpPr>
        <p:spPr/>
        <p:txBody>
          <a:bodyPr/>
          <a:lstStyle/>
          <a:p>
            <a:fld id="{00D98978-F164-F247-8E58-10F79CAEF73C}"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75681957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2015_CHE_General_PPT52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Date Placeholder 1"/>
          <p:cNvSpPr>
            <a:spLocks noGrp="1"/>
          </p:cNvSpPr>
          <p:nvPr>
            <p:ph type="dt" sz="half" idx="10"/>
          </p:nvPr>
        </p:nvSpPr>
        <p:spPr/>
        <p:txBody>
          <a:bodyPr/>
          <a:lstStyle/>
          <a:p>
            <a:fld id="{00D98978-F164-F247-8E58-10F79CAEF73C}"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97130038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6" name="Picture 5" descr="2015_CHE_General_PPT53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2" name="Date Placeholder 1"/>
          <p:cNvSpPr>
            <a:spLocks noGrp="1"/>
          </p:cNvSpPr>
          <p:nvPr>
            <p:ph type="dt" sz="half" idx="10"/>
          </p:nvPr>
        </p:nvSpPr>
        <p:spPr/>
        <p:txBody>
          <a:bodyPr/>
          <a:lstStyle/>
          <a:p>
            <a:fld id="{00D98978-F164-F247-8E58-10F79CAEF73C}"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32548324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568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98978-F164-F247-8E58-10F79CAEF73C}"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34635759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7999"/>
          </a:xfrm>
          <a:prstGeom prst="rect">
            <a:avLst/>
          </a:prstGeom>
          <a:solidFill>
            <a:srgbClr val="B3083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98978-F164-F247-8E58-10F79CAEF73C}"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54527873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638"/>
          </a:solidFill>
          <a:ln>
            <a:solidFill>
              <a:srgbClr val="0076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98978-F164-F247-8E58-10F79CAEF73C}"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26880216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p:cNvSpPr/>
          <p:nvPr userDrawn="1"/>
        </p:nvSpPr>
        <p:spPr>
          <a:xfrm>
            <a:off x="-16329" y="-179613"/>
            <a:ext cx="9160329" cy="7037614"/>
          </a:xfrm>
          <a:prstGeom prst="rect">
            <a:avLst/>
          </a:prstGeom>
          <a:solidFill>
            <a:srgbClr val="E977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98978-F164-F247-8E58-10F79CAEF73C}"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56378617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urpl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38399"/>
            <a:ext cx="7772400" cy="1981201"/>
          </a:xfrm>
        </p:spPr>
        <p:txBody>
          <a:bodyPr bIns="0" anchor="ctr">
            <a:normAutofit/>
          </a:bodyPr>
          <a:lstStyle>
            <a:lvl1pPr algn="ctr">
              <a:lnSpc>
                <a:spcPts val="3500"/>
              </a:lnSpc>
              <a:defRPr sz="35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4002971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descr="2015_CHE_General_PPT5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D98978-F164-F247-8E58-10F79CAEF73C}"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427576672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8" name="Picture 7" descr="2015_CHE_General_PPT5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D98978-F164-F247-8E58-10F79CAEF73C}"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7043661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7" name="Picture 6" descr="2015_CHE_General_PPT5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8" name="Rectangle 7"/>
          <p:cNvSpPr/>
          <p:nvPr userDrawn="1"/>
        </p:nvSpPr>
        <p:spPr>
          <a:xfrm>
            <a:off x="0" y="0"/>
            <a:ext cx="9144000" cy="1289957"/>
          </a:xfrm>
          <a:prstGeom prst="rect">
            <a:avLst/>
          </a:prstGeom>
          <a:solidFill>
            <a:srgbClr val="00568B"/>
          </a:solidFill>
          <a:ln>
            <a:solidFill>
              <a:srgbClr val="0056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8559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D98978-F164-F247-8E58-10F79CAEF73C}"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6250247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98978-F164-F247-8E58-10F79CAEF73C}"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7" name="Picture 6" descr="2015_CHE_General_PPT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421186918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98978-F164-F247-8E58-10F79CAEF73C}"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6" name="Picture 5" descr="2015_CHE_General_PPT5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68241243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98978-F164-F247-8E58-10F79CAEF73C}"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7" name="Picture 6" descr="2015_CHE_General_PPT5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195661443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pic>
        <p:nvPicPr>
          <p:cNvPr id="8" name="Picture 7" descr="2015_CHE_General_PPT5a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title"/>
          </p:nvPr>
        </p:nvSpPr>
        <p:spPr>
          <a:xfrm>
            <a:off x="457200" y="274638"/>
            <a:ext cx="8229600" cy="7855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D98978-F164-F247-8E58-10F79CAEF73C}"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7037594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descr="2015_CHE_General_PPT5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title"/>
          </p:nvPr>
        </p:nvSpPr>
        <p:spPr>
          <a:xfrm>
            <a:off x="457200" y="274638"/>
            <a:ext cx="8229600" cy="7855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D98978-F164-F247-8E58-10F79CAEF73C}"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5487360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98978-F164-F247-8E58-10F79CAEF73C}" type="datetimeFigureOut">
              <a:rPr lang="en-US" smtClean="0"/>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E0C37-B7DB-E548-8676-3460185CB011}" type="slidenum">
              <a:rPr lang="en-US" smtClean="0"/>
              <a:t>‹#›</a:t>
            </a:fld>
            <a:endParaRPr lang="en-US"/>
          </a:p>
        </p:txBody>
      </p:sp>
    </p:spTree>
    <p:extLst>
      <p:ext uri="{BB962C8B-B14F-4D97-AF65-F5344CB8AC3E}">
        <p14:creationId xmlns:p14="http://schemas.microsoft.com/office/powerpoint/2010/main" val="3142740781"/>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7" r:id="rId3"/>
    <p:sldLayoutId id="2147483703" r:id="rId4"/>
    <p:sldLayoutId id="2147483705" r:id="rId5"/>
    <p:sldLayoutId id="2147483704" r:id="rId6"/>
    <p:sldLayoutId id="2147483706" r:id="rId7"/>
    <p:sldLayoutId id="2147483696" r:id="rId8"/>
    <p:sldLayoutId id="2147483671" r:id="rId9"/>
    <p:sldLayoutId id="2147483697" r:id="rId10"/>
    <p:sldLayoutId id="2147483655" r:id="rId11"/>
    <p:sldLayoutId id="2147483689" r:id="rId12"/>
    <p:sldLayoutId id="2147483690" r:id="rId13"/>
    <p:sldLayoutId id="2147483700" r:id="rId14"/>
    <p:sldLayoutId id="2147483698" r:id="rId15"/>
    <p:sldLayoutId id="2147483702" r:id="rId16"/>
    <p:sldLayoutId id="2147483701" r:id="rId17"/>
    <p:sldLayoutId id="2147483707" r:id="rId18"/>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16797"/>
            <a:ext cx="9144000" cy="1470025"/>
          </a:xfrm>
        </p:spPr>
        <p:txBody>
          <a:bodyPr>
            <a:noAutofit/>
          </a:bodyPr>
          <a:lstStyle/>
          <a:p>
            <a:r>
              <a:rPr lang="en-US" sz="4200" b="1" dirty="0">
                <a:solidFill>
                  <a:schemeClr val="bg1"/>
                </a:solidFill>
              </a:rPr>
              <a:t>21</a:t>
            </a:r>
            <a:r>
              <a:rPr lang="en-US" sz="4200" b="1" baseline="30000" dirty="0">
                <a:solidFill>
                  <a:schemeClr val="bg1"/>
                </a:solidFill>
              </a:rPr>
              <a:t>st</a:t>
            </a:r>
            <a:r>
              <a:rPr lang="en-US" sz="4200" b="1" dirty="0">
                <a:solidFill>
                  <a:schemeClr val="bg1"/>
                </a:solidFill>
              </a:rPr>
              <a:t> Century Scholars </a:t>
            </a:r>
            <a:br>
              <a:rPr lang="en-US" sz="4200" b="1" dirty="0">
                <a:solidFill>
                  <a:schemeClr val="bg1"/>
                </a:solidFill>
              </a:rPr>
            </a:br>
            <a:r>
              <a:rPr lang="en-US" sz="4200" b="1" dirty="0" smtClean="0">
                <a:solidFill>
                  <a:schemeClr val="bg1"/>
                </a:solidFill>
              </a:rPr>
              <a:t>College SSP Pilot Campuses</a:t>
            </a:r>
            <a:r>
              <a:rPr lang="en-US" sz="4200" b="1" dirty="0">
                <a:solidFill>
                  <a:schemeClr val="bg1"/>
                </a:solidFill>
              </a:rPr>
              <a:t/>
            </a:r>
            <a:br>
              <a:rPr lang="en-US" sz="4200" b="1" dirty="0">
                <a:solidFill>
                  <a:schemeClr val="bg1"/>
                </a:solidFill>
              </a:rPr>
            </a:br>
            <a:endParaRPr lang="en-US" sz="4200" b="1" dirty="0">
              <a:solidFill>
                <a:schemeClr val="bg1"/>
              </a:solidFill>
            </a:endParaRPr>
          </a:p>
        </p:txBody>
      </p:sp>
      <p:sp>
        <p:nvSpPr>
          <p:cNvPr id="3" name="Subtitle 2"/>
          <p:cNvSpPr>
            <a:spLocks noGrp="1"/>
          </p:cNvSpPr>
          <p:nvPr>
            <p:ph type="subTitle" idx="1"/>
          </p:nvPr>
        </p:nvSpPr>
        <p:spPr>
          <a:xfrm>
            <a:off x="0" y="3227524"/>
            <a:ext cx="9144000" cy="3472545"/>
          </a:xfrm>
        </p:spPr>
        <p:txBody>
          <a:bodyPr>
            <a:normAutofit/>
          </a:bodyPr>
          <a:lstStyle/>
          <a:p>
            <a:endParaRPr lang="en-US" sz="2800" i="1" dirty="0">
              <a:solidFill>
                <a:srgbClr val="FFFFFF"/>
              </a:solidFill>
            </a:endParaRPr>
          </a:p>
          <a:p>
            <a:endParaRPr lang="en-US" sz="2800" i="1" dirty="0">
              <a:solidFill>
                <a:srgbClr val="FFFFFF"/>
              </a:solidFill>
            </a:endParaRPr>
          </a:p>
          <a:p>
            <a:r>
              <a:rPr lang="en-US" sz="2800" dirty="0" smtClean="0">
                <a:solidFill>
                  <a:srgbClr val="FFFFFF"/>
                </a:solidFill>
              </a:rPr>
              <a:t>January 30</a:t>
            </a:r>
            <a:r>
              <a:rPr lang="en-US" sz="2800" dirty="0" smtClean="0">
                <a:solidFill>
                  <a:srgbClr val="FFFFFF"/>
                </a:solidFill>
              </a:rPr>
              <a:t>, 2020</a:t>
            </a:r>
            <a:endParaRPr lang="en-US" sz="2800" dirty="0">
              <a:solidFill>
                <a:srgbClr val="FFFFFF"/>
              </a:solidFill>
            </a:endParaRPr>
          </a:p>
        </p:txBody>
      </p:sp>
    </p:spTree>
    <p:extLst>
      <p:ext uri="{BB962C8B-B14F-4D97-AF65-F5344CB8AC3E}">
        <p14:creationId xmlns:p14="http://schemas.microsoft.com/office/powerpoint/2010/main" val="328695358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Scholars Now Outpace Students Overall </a:t>
            </a:r>
            <a:br>
              <a:rPr lang="en-US" sz="2800" b="1" dirty="0"/>
            </a:br>
            <a:r>
              <a:rPr lang="en-US" sz="2800" b="1" dirty="0"/>
              <a:t>in Credit Completion </a:t>
            </a:r>
          </a:p>
        </p:txBody>
      </p:sp>
      <p:graphicFrame>
        <p:nvGraphicFramePr>
          <p:cNvPr id="4" name="Chart 3"/>
          <p:cNvGraphicFramePr>
            <a:graphicFrameLocks/>
          </p:cNvGraphicFramePr>
          <p:nvPr>
            <p:extLst/>
          </p:nvPr>
        </p:nvGraphicFramePr>
        <p:xfrm>
          <a:off x="787569" y="1541389"/>
          <a:ext cx="7374897" cy="4455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58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5943599"/>
          </a:xfrm>
        </p:spPr>
        <p:txBody>
          <a:bodyPr>
            <a:noAutofit/>
          </a:bodyPr>
          <a:lstStyle/>
          <a:p>
            <a:r>
              <a:rPr lang="en-US" sz="6400" b="1" dirty="0">
                <a:solidFill>
                  <a:schemeClr val="bg1"/>
                </a:solidFill>
              </a:rPr>
              <a:t>College Completion</a:t>
            </a:r>
          </a:p>
        </p:txBody>
      </p:sp>
    </p:spTree>
    <p:extLst>
      <p:ext uri="{BB962C8B-B14F-4D97-AF65-F5344CB8AC3E}">
        <p14:creationId xmlns:p14="http://schemas.microsoft.com/office/powerpoint/2010/main" val="395414313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707886"/>
          </a:xfrm>
          <a:prstGeom prst="rect">
            <a:avLst/>
          </a:prstGeom>
          <a:noFill/>
        </p:spPr>
        <p:txBody>
          <a:bodyPr wrap="square" rtlCol="0">
            <a:spAutoFit/>
          </a:bodyPr>
          <a:lstStyle/>
          <a:p>
            <a:pPr algn="ctr"/>
            <a:r>
              <a:rPr lang="en-US" sz="4000" b="1" dirty="0">
                <a:solidFill>
                  <a:schemeClr val="bg1"/>
                </a:solidFill>
                <a:cs typeface="Calibri"/>
              </a:rPr>
              <a:t>College Completion for Scholars</a:t>
            </a:r>
            <a:endParaRPr lang="en-US" sz="4000" dirty="0">
              <a:solidFill>
                <a:schemeClr val="bg1"/>
              </a:solidFill>
              <a:cs typeface="Calibri"/>
            </a:endParaRPr>
          </a:p>
        </p:txBody>
      </p:sp>
      <p:sp>
        <p:nvSpPr>
          <p:cNvPr id="2" name="TextBox 1"/>
          <p:cNvSpPr txBox="1"/>
          <p:nvPr/>
        </p:nvSpPr>
        <p:spPr>
          <a:xfrm>
            <a:off x="609600" y="1875433"/>
            <a:ext cx="8397240" cy="3600986"/>
          </a:xfrm>
          <a:prstGeom prst="rect">
            <a:avLst/>
          </a:prstGeom>
          <a:noFill/>
        </p:spPr>
        <p:txBody>
          <a:bodyPr wrap="square" rtlCol="0">
            <a:spAutoFit/>
          </a:bodyPr>
          <a:lstStyle/>
          <a:p>
            <a:pPr>
              <a:spcAft>
                <a:spcPts val="1800"/>
              </a:spcAft>
            </a:pPr>
            <a:r>
              <a:rPr lang="en-US" sz="2800" b="1" dirty="0"/>
              <a:t>Scholars are improving at a greater rate than all other student populations:</a:t>
            </a:r>
          </a:p>
          <a:p>
            <a:pPr marL="914400" lvl="1" indent="-457200">
              <a:spcAft>
                <a:spcPts val="1800"/>
              </a:spcAft>
              <a:buFont typeface="Arial" panose="020B0604020202020204" pitchFamily="34" charset="0"/>
              <a:buChar char="•"/>
            </a:pPr>
            <a:r>
              <a:rPr lang="en-US" sz="2800" dirty="0"/>
              <a:t>Scholars:	</a:t>
            </a:r>
            <a:r>
              <a:rPr lang="en-US" sz="2800" b="1" dirty="0"/>
              <a:t>		+7 point </a:t>
            </a:r>
            <a:r>
              <a:rPr lang="en-US" sz="2800" dirty="0"/>
              <a:t>increase in one year  </a:t>
            </a:r>
          </a:p>
          <a:p>
            <a:pPr marL="914400" lvl="1" indent="-457200">
              <a:spcAft>
                <a:spcPts val="1800"/>
              </a:spcAft>
              <a:buFont typeface="Arial" panose="020B0604020202020204" pitchFamily="34" charset="0"/>
              <a:buChar char="•"/>
            </a:pPr>
            <a:r>
              <a:rPr lang="en-US" sz="2800" dirty="0"/>
              <a:t>All Students:</a:t>
            </a:r>
            <a:r>
              <a:rPr lang="en-US" sz="2800" b="1" dirty="0"/>
              <a:t>		+4 point </a:t>
            </a:r>
            <a:r>
              <a:rPr lang="en-US" sz="2800" dirty="0"/>
              <a:t>increase in one year</a:t>
            </a:r>
          </a:p>
          <a:p>
            <a:pPr marL="457200" indent="-457200">
              <a:spcAft>
                <a:spcPts val="1800"/>
              </a:spcAft>
              <a:buFont typeface="Arial" panose="020B0604020202020204" pitchFamily="34" charset="0"/>
              <a:buChar char="•"/>
            </a:pPr>
            <a:endParaRPr lang="en-US" sz="2800" b="1" dirty="0"/>
          </a:p>
          <a:p>
            <a:pPr>
              <a:spcAft>
                <a:spcPts val="1800"/>
              </a:spcAft>
            </a:pPr>
            <a:endParaRPr lang="en-US" sz="2800" dirty="0"/>
          </a:p>
        </p:txBody>
      </p:sp>
      <p:sp>
        <p:nvSpPr>
          <p:cNvPr id="7" name="Slide Number Placeholder 6"/>
          <p:cNvSpPr>
            <a:spLocks noGrp="1"/>
          </p:cNvSpPr>
          <p:nvPr>
            <p:ph type="sldNum" sz="quarter" idx="12"/>
          </p:nvPr>
        </p:nvSpPr>
        <p:spPr>
          <a:prstGeom prst="rect">
            <a:avLst/>
          </a:prstGeom>
        </p:spPr>
        <p:txBody>
          <a:bodyPr/>
          <a:lstStyle/>
          <a:p>
            <a:fld id="{4E1227A4-B3CD-45F6-B6CB-90E90533841E}" type="slidenum">
              <a:rPr lang="en-US" smtClean="0"/>
              <a:pPr/>
              <a:t>12</a:t>
            </a:fld>
            <a:endParaRPr lang="en-US" dirty="0"/>
          </a:p>
        </p:txBody>
      </p:sp>
    </p:spTree>
    <p:extLst>
      <p:ext uri="{BB962C8B-B14F-4D97-AF65-F5344CB8AC3E}">
        <p14:creationId xmlns:p14="http://schemas.microsoft.com/office/powerpoint/2010/main" val="116504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707886"/>
          </a:xfrm>
          <a:prstGeom prst="rect">
            <a:avLst/>
          </a:prstGeom>
          <a:noFill/>
        </p:spPr>
        <p:txBody>
          <a:bodyPr wrap="square" rtlCol="0">
            <a:spAutoFit/>
          </a:bodyPr>
          <a:lstStyle/>
          <a:p>
            <a:pPr algn="ctr"/>
            <a:r>
              <a:rPr lang="en-US" sz="4000" b="1" dirty="0">
                <a:solidFill>
                  <a:schemeClr val="bg1"/>
                </a:solidFill>
                <a:cs typeface="Calibri"/>
              </a:rPr>
              <a:t>College Completion for Scholars</a:t>
            </a:r>
            <a:endParaRPr lang="en-US" sz="4000" dirty="0">
              <a:solidFill>
                <a:schemeClr val="bg1"/>
              </a:solidFill>
              <a:cs typeface="Calibri"/>
            </a:endParaRPr>
          </a:p>
        </p:txBody>
      </p:sp>
      <p:sp>
        <p:nvSpPr>
          <p:cNvPr id="2" name="TextBox 1"/>
          <p:cNvSpPr txBox="1"/>
          <p:nvPr/>
        </p:nvSpPr>
        <p:spPr>
          <a:xfrm>
            <a:off x="609600" y="1875433"/>
            <a:ext cx="8397240" cy="4262705"/>
          </a:xfrm>
          <a:prstGeom prst="rect">
            <a:avLst/>
          </a:prstGeom>
          <a:noFill/>
        </p:spPr>
        <p:txBody>
          <a:bodyPr wrap="square" rtlCol="0">
            <a:spAutoFit/>
          </a:bodyPr>
          <a:lstStyle/>
          <a:p>
            <a:pPr>
              <a:spcAft>
                <a:spcPts val="1800"/>
              </a:spcAft>
            </a:pPr>
            <a:r>
              <a:rPr lang="en-US" sz="2800" b="1" dirty="0"/>
              <a:t>Scholars are more likely to graduate on time than their low-income peers </a:t>
            </a:r>
          </a:p>
          <a:p>
            <a:pPr marL="914400" lvl="1" indent="-457200">
              <a:spcAft>
                <a:spcPts val="1800"/>
              </a:spcAft>
              <a:buFont typeface="Arial" panose="020B0604020202020204" pitchFamily="34" charset="0"/>
              <a:buChar char="•"/>
            </a:pPr>
            <a:r>
              <a:rPr lang="en-US" sz="2800" dirty="0"/>
              <a:t>Scholars:</a:t>
            </a:r>
            <a:r>
              <a:rPr lang="en-US" sz="2800" b="1" dirty="0"/>
              <a:t>	</a:t>
            </a:r>
            <a:r>
              <a:rPr lang="en-US" sz="2800" dirty="0"/>
              <a:t>				</a:t>
            </a:r>
            <a:r>
              <a:rPr lang="en-US" sz="2800" b="1" dirty="0"/>
              <a:t>30% </a:t>
            </a:r>
            <a:r>
              <a:rPr lang="en-US" sz="2800" dirty="0"/>
              <a:t>on-time grad rate</a:t>
            </a:r>
          </a:p>
          <a:p>
            <a:pPr marL="914400" lvl="1" indent="-457200">
              <a:spcAft>
                <a:spcPts val="1800"/>
              </a:spcAft>
              <a:buFont typeface="Arial" panose="020B0604020202020204" pitchFamily="34" charset="0"/>
              <a:buChar char="•"/>
            </a:pPr>
            <a:r>
              <a:rPr lang="en-US" sz="2800" dirty="0"/>
              <a:t>Other Low-income:  </a:t>
            </a:r>
            <a:r>
              <a:rPr lang="en-US" sz="2800" b="1" dirty="0"/>
              <a:t>	24% </a:t>
            </a:r>
            <a:r>
              <a:rPr lang="en-US" sz="2800" dirty="0"/>
              <a:t>on-time grad rate</a:t>
            </a:r>
          </a:p>
          <a:p>
            <a:pPr marL="914400" lvl="1" indent="-457200">
              <a:spcAft>
                <a:spcPts val="1800"/>
              </a:spcAft>
              <a:buFont typeface="Arial" panose="020B0604020202020204" pitchFamily="34" charset="0"/>
              <a:buChar char="•"/>
            </a:pPr>
            <a:endParaRPr lang="en-US" sz="2800" b="1" dirty="0"/>
          </a:p>
          <a:p>
            <a:pPr marL="457200" indent="-457200">
              <a:spcAft>
                <a:spcPts val="1800"/>
              </a:spcAft>
              <a:buFont typeface="Arial" panose="020B0604020202020204" pitchFamily="34" charset="0"/>
              <a:buChar char="•"/>
            </a:pPr>
            <a:endParaRPr lang="en-US" sz="2800" b="1" dirty="0"/>
          </a:p>
          <a:p>
            <a:pPr>
              <a:spcAft>
                <a:spcPts val="1800"/>
              </a:spcAft>
            </a:pPr>
            <a:endParaRPr lang="en-US" sz="2800" dirty="0"/>
          </a:p>
        </p:txBody>
      </p:sp>
      <p:sp>
        <p:nvSpPr>
          <p:cNvPr id="7" name="Slide Number Placeholder 6"/>
          <p:cNvSpPr>
            <a:spLocks noGrp="1"/>
          </p:cNvSpPr>
          <p:nvPr>
            <p:ph type="sldNum" sz="quarter" idx="12"/>
          </p:nvPr>
        </p:nvSpPr>
        <p:spPr>
          <a:prstGeom prst="rect">
            <a:avLst/>
          </a:prstGeom>
        </p:spPr>
        <p:txBody>
          <a:bodyPr/>
          <a:lstStyle/>
          <a:p>
            <a:fld id="{4E1227A4-B3CD-45F6-B6CB-90E90533841E}" type="slidenum">
              <a:rPr lang="en-US" smtClean="0"/>
              <a:pPr/>
              <a:t>13</a:t>
            </a:fld>
            <a:endParaRPr lang="en-US" dirty="0"/>
          </a:p>
        </p:txBody>
      </p:sp>
    </p:spTree>
    <p:extLst>
      <p:ext uri="{BB962C8B-B14F-4D97-AF65-F5344CB8AC3E}">
        <p14:creationId xmlns:p14="http://schemas.microsoft.com/office/powerpoint/2010/main" val="185942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707886"/>
          </a:xfrm>
          <a:prstGeom prst="rect">
            <a:avLst/>
          </a:prstGeom>
          <a:noFill/>
        </p:spPr>
        <p:txBody>
          <a:bodyPr wrap="square" rtlCol="0">
            <a:spAutoFit/>
          </a:bodyPr>
          <a:lstStyle/>
          <a:p>
            <a:pPr algn="ctr"/>
            <a:r>
              <a:rPr lang="en-US" sz="4000" b="1" dirty="0">
                <a:solidFill>
                  <a:schemeClr val="bg1"/>
                </a:solidFill>
                <a:cs typeface="Calibri"/>
              </a:rPr>
              <a:t>College Completion for Scholars</a:t>
            </a:r>
            <a:endParaRPr lang="en-US" sz="4000" dirty="0">
              <a:solidFill>
                <a:schemeClr val="bg1"/>
              </a:solidFill>
              <a:cs typeface="Calibri"/>
            </a:endParaRPr>
          </a:p>
        </p:txBody>
      </p:sp>
      <p:sp>
        <p:nvSpPr>
          <p:cNvPr id="2" name="TextBox 1"/>
          <p:cNvSpPr txBox="1"/>
          <p:nvPr/>
        </p:nvSpPr>
        <p:spPr>
          <a:xfrm>
            <a:off x="609600" y="1875433"/>
            <a:ext cx="8397240" cy="4693593"/>
          </a:xfrm>
          <a:prstGeom prst="rect">
            <a:avLst/>
          </a:prstGeom>
          <a:noFill/>
        </p:spPr>
        <p:txBody>
          <a:bodyPr wrap="square" rtlCol="0">
            <a:spAutoFit/>
          </a:bodyPr>
          <a:lstStyle/>
          <a:p>
            <a:pPr>
              <a:spcAft>
                <a:spcPts val="1800"/>
              </a:spcAft>
            </a:pPr>
            <a:r>
              <a:rPr lang="en-US" sz="2800" b="1" dirty="0"/>
              <a:t>Scholars are now more likely to graduate on time at two-year campuses than the overall student population</a:t>
            </a:r>
          </a:p>
          <a:p>
            <a:pPr marL="914400" lvl="1" indent="-457200">
              <a:spcAft>
                <a:spcPts val="1800"/>
              </a:spcAft>
              <a:buFont typeface="Arial" panose="020B0604020202020204" pitchFamily="34" charset="0"/>
              <a:buChar char="•"/>
            </a:pPr>
            <a:r>
              <a:rPr lang="en-US" sz="2800" dirty="0"/>
              <a:t>Scholars:</a:t>
            </a:r>
            <a:r>
              <a:rPr lang="en-US" sz="2800" b="1" dirty="0"/>
              <a:t>	</a:t>
            </a:r>
            <a:r>
              <a:rPr lang="en-US" sz="2800" dirty="0"/>
              <a:t>				</a:t>
            </a:r>
            <a:r>
              <a:rPr lang="en-US" sz="2800" b="1" dirty="0"/>
              <a:t>17% </a:t>
            </a:r>
            <a:r>
              <a:rPr lang="en-US" sz="2800" dirty="0"/>
              <a:t>on-time grad rate</a:t>
            </a:r>
          </a:p>
          <a:p>
            <a:pPr marL="914400" lvl="1" indent="-457200">
              <a:spcAft>
                <a:spcPts val="1800"/>
              </a:spcAft>
              <a:buFont typeface="Arial" panose="020B0604020202020204" pitchFamily="34" charset="0"/>
              <a:buChar char="•"/>
            </a:pPr>
            <a:r>
              <a:rPr lang="en-US" sz="2800" dirty="0"/>
              <a:t>Students Overall: 		</a:t>
            </a:r>
            <a:r>
              <a:rPr lang="en-US" sz="2800" b="1" dirty="0"/>
              <a:t>13% </a:t>
            </a:r>
            <a:r>
              <a:rPr lang="en-US" sz="2800" dirty="0"/>
              <a:t>on-time grad rate</a:t>
            </a:r>
            <a:endParaRPr lang="en-US" sz="2800" b="1" dirty="0"/>
          </a:p>
          <a:p>
            <a:pPr marL="457200" indent="-457200">
              <a:spcAft>
                <a:spcPts val="1800"/>
              </a:spcAft>
              <a:buFont typeface="Arial" panose="020B0604020202020204" pitchFamily="34" charset="0"/>
              <a:buChar char="•"/>
            </a:pPr>
            <a:endParaRPr lang="en-US" sz="2800" b="1" dirty="0"/>
          </a:p>
          <a:p>
            <a:pPr>
              <a:spcAft>
                <a:spcPts val="1800"/>
              </a:spcAft>
            </a:pPr>
            <a:r>
              <a:rPr lang="en-US" sz="2800" b="1" dirty="0"/>
              <a:t>Scholars are on track to close achievement gap at four-year campuses by/before 2025 (CHE Goal)</a:t>
            </a:r>
          </a:p>
          <a:p>
            <a:pPr>
              <a:spcAft>
                <a:spcPts val="1800"/>
              </a:spcAft>
            </a:pPr>
            <a:endParaRPr lang="en-US" sz="2800" dirty="0"/>
          </a:p>
        </p:txBody>
      </p:sp>
      <p:sp>
        <p:nvSpPr>
          <p:cNvPr id="7" name="Slide Number Placeholder 6"/>
          <p:cNvSpPr>
            <a:spLocks noGrp="1"/>
          </p:cNvSpPr>
          <p:nvPr>
            <p:ph type="sldNum" sz="quarter" idx="12"/>
          </p:nvPr>
        </p:nvSpPr>
        <p:spPr>
          <a:prstGeom prst="rect">
            <a:avLst/>
          </a:prstGeom>
        </p:spPr>
        <p:txBody>
          <a:bodyPr/>
          <a:lstStyle/>
          <a:p>
            <a:fld id="{4E1227A4-B3CD-45F6-B6CB-90E90533841E}" type="slidenum">
              <a:rPr lang="en-US" smtClean="0"/>
              <a:pPr/>
              <a:t>14</a:t>
            </a:fld>
            <a:endParaRPr lang="en-US" dirty="0"/>
          </a:p>
        </p:txBody>
      </p:sp>
    </p:spTree>
    <p:extLst>
      <p:ext uri="{BB962C8B-B14F-4D97-AF65-F5344CB8AC3E}">
        <p14:creationId xmlns:p14="http://schemas.microsoft.com/office/powerpoint/2010/main" val="154189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819400"/>
            <a:ext cx="9144000" cy="1754326"/>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Calibri"/>
                <a:cs typeface="Calibri"/>
              </a:rPr>
              <a:t>Scholar Success Program</a:t>
            </a:r>
          </a:p>
          <a:p>
            <a:pPr algn="ctr"/>
            <a:r>
              <a:rPr lang="en-US" sz="5400" b="1" dirty="0">
                <a:solidFill>
                  <a:schemeClr val="bg1"/>
                </a:solidFill>
                <a:effectLst>
                  <a:outerShdw blurRad="38100" dist="38100" dir="2700000" algn="tl">
                    <a:srgbClr val="000000">
                      <a:alpha val="43137"/>
                    </a:srgbClr>
                  </a:outerShdw>
                </a:effectLst>
                <a:latin typeface="Calibri"/>
                <a:cs typeface="Calibri"/>
              </a:rPr>
              <a:t>(College Level)</a:t>
            </a:r>
            <a:endParaRPr lang="en-US" sz="5400" b="1" dirty="0">
              <a:effectLst>
                <a:outerShdw blurRad="38100" dist="38100" dir="2700000" algn="tl">
                  <a:srgbClr val="000000">
                    <a:alpha val="43137"/>
                  </a:srgbClr>
                </a:outerShdw>
              </a:effectLst>
              <a:latin typeface="Calibri"/>
              <a:cs typeface="Calibri"/>
            </a:endParaRPr>
          </a:p>
        </p:txBody>
      </p:sp>
    </p:spTree>
    <p:extLst>
      <p:ext uri="{BB962C8B-B14F-4D97-AF65-F5344CB8AC3E}">
        <p14:creationId xmlns:p14="http://schemas.microsoft.com/office/powerpoint/2010/main" val="97645350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Charge</a:t>
            </a:r>
          </a:p>
        </p:txBody>
      </p:sp>
      <p:pic>
        <p:nvPicPr>
          <p:cNvPr id="8" name="Picture 7" descr="Screen Shot 2017-10-29 at 8.55.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67" y="1531960"/>
            <a:ext cx="3268528" cy="4126112"/>
          </a:xfrm>
          <a:prstGeom prst="rect">
            <a:avLst/>
          </a:prstGeom>
        </p:spPr>
      </p:pic>
      <p:sp>
        <p:nvSpPr>
          <p:cNvPr id="3" name="TextBox 2"/>
          <p:cNvSpPr txBox="1"/>
          <p:nvPr/>
        </p:nvSpPr>
        <p:spPr>
          <a:xfrm>
            <a:off x="4506753" y="1659575"/>
            <a:ext cx="4031605" cy="2092881"/>
          </a:xfrm>
          <a:prstGeom prst="rect">
            <a:avLst/>
          </a:prstGeom>
          <a:solidFill>
            <a:srgbClr val="B30838"/>
          </a:solidFill>
        </p:spPr>
        <p:txBody>
          <a:bodyPr wrap="square" rtlCol="0">
            <a:spAutoFit/>
          </a:bodyPr>
          <a:lstStyle/>
          <a:p>
            <a:r>
              <a:rPr lang="en-US" sz="2600" b="1" dirty="0">
                <a:solidFill>
                  <a:schemeClr val="bg1"/>
                </a:solidFill>
              </a:rPr>
              <a:t>CHE: </a:t>
            </a:r>
            <a:r>
              <a:rPr lang="en-US" sz="2600" dirty="0">
                <a:solidFill>
                  <a:schemeClr val="bg1"/>
                </a:solidFill>
              </a:rPr>
              <a:t>Extend 21</a:t>
            </a:r>
            <a:r>
              <a:rPr lang="en-US" sz="2600" baseline="30000" dirty="0">
                <a:solidFill>
                  <a:schemeClr val="bg1"/>
                </a:solidFill>
              </a:rPr>
              <a:t>st</a:t>
            </a:r>
            <a:r>
              <a:rPr lang="en-US" sz="2600" dirty="0">
                <a:solidFill>
                  <a:schemeClr val="bg1"/>
                </a:solidFill>
              </a:rPr>
              <a:t> Century Scholar Success Program expectations beyond high school graduation through college completion.</a:t>
            </a:r>
          </a:p>
        </p:txBody>
      </p:sp>
      <p:sp>
        <p:nvSpPr>
          <p:cNvPr id="6" name="TextBox 5">
            <a:extLst>
              <a:ext uri="{FF2B5EF4-FFF2-40B4-BE49-F238E27FC236}">
                <a16:creationId xmlns="" xmlns:a16="http://schemas.microsoft.com/office/drawing/2014/main" id="{3677F184-D2DB-F64F-83CC-31EE78C7B4A7}"/>
              </a:ext>
            </a:extLst>
          </p:cNvPr>
          <p:cNvSpPr txBox="1"/>
          <p:nvPr/>
        </p:nvSpPr>
        <p:spPr>
          <a:xfrm>
            <a:off x="4506752" y="3977176"/>
            <a:ext cx="4031605" cy="1692771"/>
          </a:xfrm>
          <a:prstGeom prst="rect">
            <a:avLst/>
          </a:prstGeom>
          <a:solidFill>
            <a:srgbClr val="00568B"/>
          </a:solidFill>
        </p:spPr>
        <p:txBody>
          <a:bodyPr wrap="square" rtlCol="0">
            <a:spAutoFit/>
          </a:bodyPr>
          <a:lstStyle/>
          <a:p>
            <a:r>
              <a:rPr lang="en-US" sz="2600" b="1" dirty="0">
                <a:solidFill>
                  <a:schemeClr val="bg1"/>
                </a:solidFill>
              </a:rPr>
              <a:t>IGA: </a:t>
            </a:r>
            <a:r>
              <a:rPr lang="en-US" sz="2600" dirty="0">
                <a:solidFill>
                  <a:schemeClr val="bg1"/>
                </a:solidFill>
              </a:rPr>
              <a:t>Begins with Scholars matriculating to an eligible higher education institution after August 31, 2019.</a:t>
            </a:r>
          </a:p>
        </p:txBody>
      </p:sp>
    </p:spTree>
    <p:extLst>
      <p:ext uri="{BB962C8B-B14F-4D97-AF65-F5344CB8AC3E}">
        <p14:creationId xmlns:p14="http://schemas.microsoft.com/office/powerpoint/2010/main" val="51095183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339725" lvl="1" indent="0">
              <a:buNone/>
            </a:pPr>
            <a:endParaRPr lang="en-US" sz="2400" dirty="0">
              <a:latin typeface="+mj-lt"/>
            </a:endParaRPr>
          </a:p>
          <a:p>
            <a:pPr lvl="1">
              <a:buFont typeface="Arial" panose="020B0604020202020204" pitchFamily="34" charset="0"/>
              <a:buChar char="•"/>
            </a:pPr>
            <a:endParaRPr lang="en-US" sz="2400" b="1" dirty="0">
              <a:latin typeface="+mj-lt"/>
            </a:endParaRPr>
          </a:p>
          <a:p>
            <a:pPr marL="0" indent="0">
              <a:buNone/>
            </a:pPr>
            <a:endParaRPr lang="en-US" sz="2400" dirty="0">
              <a:latin typeface="+mj-lt"/>
            </a:endParaRPr>
          </a:p>
        </p:txBody>
      </p:sp>
      <p:sp>
        <p:nvSpPr>
          <p:cNvPr id="4" name="Slide Number Placeholder 3"/>
          <p:cNvSpPr>
            <a:spLocks noGrp="1"/>
          </p:cNvSpPr>
          <p:nvPr>
            <p:ph type="sldNum" sz="quarter" idx="12"/>
          </p:nvPr>
        </p:nvSpPr>
        <p:spPr/>
        <p:txBody>
          <a:bodyPr/>
          <a:lstStyle/>
          <a:p>
            <a:fld id="{4E1227A4-B3CD-45F6-B6CB-90E90533841E}" type="slidenum">
              <a:rPr lang="en-US" smtClean="0"/>
              <a:pPr/>
              <a:t>17</a:t>
            </a:fld>
            <a:endParaRPr lang="en-US" dirty="0"/>
          </a:p>
        </p:txBody>
      </p:sp>
      <p:sp>
        <p:nvSpPr>
          <p:cNvPr id="8" name="Content Placeholder 5"/>
          <p:cNvSpPr>
            <a:spLocks noGrp="1"/>
          </p:cNvSpPr>
          <p:nvPr>
            <p:ph idx="4294967295"/>
          </p:nvPr>
        </p:nvSpPr>
        <p:spPr>
          <a:xfrm>
            <a:off x="460800" y="1600200"/>
            <a:ext cx="8378400" cy="3352800"/>
          </a:xfrm>
        </p:spPr>
        <p:txBody>
          <a:bodyPr>
            <a:noAutofit/>
          </a:bodyPr>
          <a:lstStyle/>
          <a:p>
            <a:r>
              <a:rPr lang="en-US" sz="2800" b="1" dirty="0"/>
              <a:t>Are these still the right guiding questions? </a:t>
            </a:r>
          </a:p>
          <a:p>
            <a:pPr lvl="1">
              <a:spcBef>
                <a:spcPts val="0"/>
              </a:spcBef>
            </a:pPr>
            <a:r>
              <a:rPr lang="en-US" sz="2400" dirty="0"/>
              <a:t>Is it </a:t>
            </a:r>
            <a:r>
              <a:rPr lang="en-US" sz="2400" b="1" dirty="0"/>
              <a:t>meaningful?</a:t>
            </a:r>
          </a:p>
          <a:p>
            <a:pPr lvl="1">
              <a:spcBef>
                <a:spcPts val="0"/>
              </a:spcBef>
            </a:pPr>
            <a:r>
              <a:rPr lang="en-US" sz="2400" dirty="0"/>
              <a:t>Is it </a:t>
            </a:r>
            <a:r>
              <a:rPr lang="en-US" sz="2400" b="1" dirty="0"/>
              <a:t>measurable?</a:t>
            </a:r>
          </a:p>
          <a:p>
            <a:pPr lvl="1">
              <a:spcBef>
                <a:spcPts val="0"/>
              </a:spcBef>
            </a:pPr>
            <a:r>
              <a:rPr lang="en-US" sz="2400" dirty="0"/>
              <a:t>Is it </a:t>
            </a:r>
            <a:r>
              <a:rPr lang="en-US" sz="2400" b="1" dirty="0"/>
              <a:t>accessible?</a:t>
            </a:r>
          </a:p>
          <a:p>
            <a:pPr marL="457200" lvl="1" indent="0">
              <a:spcBef>
                <a:spcPts val="0"/>
              </a:spcBef>
              <a:buNone/>
            </a:pPr>
            <a:endParaRPr lang="en-US" sz="2800" b="1" dirty="0">
              <a:latin typeface="+mn-lt"/>
            </a:endParaRPr>
          </a:p>
          <a:p>
            <a:r>
              <a:rPr lang="en-US" sz="2800" b="1" dirty="0"/>
              <a:t>What changes would be most impactful at the postsecondary level (and what should it look like)? </a:t>
            </a:r>
            <a:endParaRPr lang="en-US" sz="2800" b="1" dirty="0">
              <a:latin typeface="+mn-lt"/>
            </a:endParaRPr>
          </a:p>
          <a:p>
            <a:pPr lvl="1">
              <a:spcBef>
                <a:spcPts val="0"/>
              </a:spcBef>
            </a:pPr>
            <a:r>
              <a:rPr lang="en-US" sz="2400" dirty="0"/>
              <a:t>Current: </a:t>
            </a:r>
            <a:r>
              <a:rPr lang="en-US" sz="2400" b="1" dirty="0"/>
              <a:t>Credit Completion, FAFSA, SAP</a:t>
            </a:r>
            <a:endParaRPr lang="en-US" sz="2400" dirty="0"/>
          </a:p>
          <a:p>
            <a:pPr lvl="1">
              <a:spcBef>
                <a:spcPts val="0"/>
              </a:spcBef>
            </a:pPr>
            <a:r>
              <a:rPr lang="en-US" sz="2400" dirty="0"/>
              <a:t>Format: </a:t>
            </a:r>
            <a:r>
              <a:rPr lang="en-US" sz="2400" b="1" dirty="0"/>
              <a:t>Annual</a:t>
            </a:r>
            <a:r>
              <a:rPr lang="en-US" sz="2400" dirty="0"/>
              <a:t> or </a:t>
            </a:r>
            <a:r>
              <a:rPr lang="en-US" sz="2400" b="1" dirty="0"/>
              <a:t>cumulative</a:t>
            </a:r>
            <a:r>
              <a:rPr lang="en-US" sz="2400" dirty="0"/>
              <a:t>? </a:t>
            </a:r>
          </a:p>
          <a:p>
            <a:pPr lvl="1">
              <a:spcBef>
                <a:spcPts val="0"/>
              </a:spcBef>
            </a:pPr>
            <a:r>
              <a:rPr lang="en-US" sz="2400" dirty="0"/>
              <a:t>Focus: </a:t>
            </a:r>
            <a:r>
              <a:rPr lang="en-US" sz="2400" b="1" dirty="0"/>
              <a:t>Career Preparation</a:t>
            </a:r>
            <a:r>
              <a:rPr lang="en-US" sz="2400" dirty="0"/>
              <a:t>?</a:t>
            </a:r>
          </a:p>
          <a:p>
            <a:pPr lvl="1">
              <a:spcBef>
                <a:spcPts val="0"/>
              </a:spcBef>
            </a:pPr>
            <a:endParaRPr lang="en-US" sz="2400" b="1" dirty="0"/>
          </a:p>
        </p:txBody>
      </p:sp>
      <p:sp>
        <p:nvSpPr>
          <p:cNvPr id="7" name="TextBox 6"/>
          <p:cNvSpPr txBox="1"/>
          <p:nvPr/>
        </p:nvSpPr>
        <p:spPr>
          <a:xfrm>
            <a:off x="304800" y="304800"/>
            <a:ext cx="8534400" cy="707886"/>
          </a:xfrm>
          <a:prstGeom prst="rect">
            <a:avLst/>
          </a:prstGeom>
          <a:noFill/>
        </p:spPr>
        <p:txBody>
          <a:bodyPr wrap="square" rtlCol="0">
            <a:spAutoFit/>
          </a:bodyPr>
          <a:lstStyle/>
          <a:p>
            <a:pPr algn="ctr"/>
            <a:r>
              <a:rPr lang="en-US" sz="4000" b="1" dirty="0">
                <a:solidFill>
                  <a:schemeClr val="bg1"/>
                </a:solidFill>
                <a:latin typeface="Calibri"/>
                <a:cs typeface="Calibri"/>
              </a:rPr>
              <a:t>Key Questions</a:t>
            </a:r>
            <a:endParaRPr lang="en-US" sz="4000" b="1" dirty="0">
              <a:latin typeface="Calibri"/>
              <a:cs typeface="Calibri"/>
            </a:endParaRPr>
          </a:p>
        </p:txBody>
      </p:sp>
    </p:spTree>
    <p:extLst>
      <p:ext uri="{BB962C8B-B14F-4D97-AF65-F5344CB8AC3E}">
        <p14:creationId xmlns:p14="http://schemas.microsoft.com/office/powerpoint/2010/main" val="36088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707886"/>
          </a:xfrm>
          <a:prstGeom prst="rect">
            <a:avLst/>
          </a:prstGeom>
          <a:noFill/>
        </p:spPr>
        <p:txBody>
          <a:bodyPr wrap="square" rtlCol="0">
            <a:spAutoFit/>
          </a:bodyPr>
          <a:lstStyle/>
          <a:p>
            <a:pPr algn="ctr"/>
            <a:r>
              <a:rPr lang="en-US" sz="4000" b="1" dirty="0">
                <a:solidFill>
                  <a:schemeClr val="bg1"/>
                </a:solidFill>
              </a:rPr>
              <a:t>Development Process</a:t>
            </a:r>
            <a:endParaRPr lang="en-US" sz="4000" dirty="0">
              <a:solidFill>
                <a:schemeClr val="bg1"/>
              </a:solidFill>
              <a:cs typeface="Calibri"/>
            </a:endParaRPr>
          </a:p>
        </p:txBody>
      </p:sp>
      <p:sp>
        <p:nvSpPr>
          <p:cNvPr id="2" name="TextBox 1"/>
          <p:cNvSpPr txBox="1"/>
          <p:nvPr/>
        </p:nvSpPr>
        <p:spPr>
          <a:xfrm>
            <a:off x="609600" y="1875433"/>
            <a:ext cx="8397240" cy="1846659"/>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800" dirty="0"/>
              <a:t>Analyzing </a:t>
            </a:r>
            <a:r>
              <a:rPr lang="en-US" sz="2800" b="1" dirty="0"/>
              <a:t>Scholar Data</a:t>
            </a:r>
          </a:p>
          <a:p>
            <a:pPr marL="285750" indent="-285750">
              <a:spcAft>
                <a:spcPts val="1800"/>
              </a:spcAft>
              <a:buFont typeface="Arial" panose="020B0604020202020204" pitchFamily="34" charset="0"/>
              <a:buChar char="•"/>
            </a:pPr>
            <a:r>
              <a:rPr lang="en-US" sz="2800" dirty="0"/>
              <a:t>Reviewing </a:t>
            </a:r>
            <a:r>
              <a:rPr lang="en-US" sz="2800" b="1" dirty="0"/>
              <a:t>Best-Practice Research</a:t>
            </a:r>
          </a:p>
          <a:p>
            <a:pPr marL="285750" indent="-285750">
              <a:spcAft>
                <a:spcPts val="1800"/>
              </a:spcAft>
              <a:buFont typeface="Arial" panose="020B0604020202020204" pitchFamily="34" charset="0"/>
              <a:buChar char="•"/>
            </a:pPr>
            <a:r>
              <a:rPr lang="en-US" sz="2800" dirty="0"/>
              <a:t>Soliciting </a:t>
            </a:r>
            <a:r>
              <a:rPr lang="en-US" sz="2800" b="1" dirty="0"/>
              <a:t>Feedback</a:t>
            </a:r>
          </a:p>
        </p:txBody>
      </p:sp>
      <p:sp>
        <p:nvSpPr>
          <p:cNvPr id="7" name="Slide Number Placeholder 6"/>
          <p:cNvSpPr>
            <a:spLocks noGrp="1"/>
          </p:cNvSpPr>
          <p:nvPr>
            <p:ph type="sldNum" sz="quarter" idx="12"/>
          </p:nvPr>
        </p:nvSpPr>
        <p:spPr>
          <a:prstGeom prst="rect">
            <a:avLst/>
          </a:prstGeom>
        </p:spPr>
        <p:txBody>
          <a:bodyPr/>
          <a:lstStyle/>
          <a:p>
            <a:fld id="{4E1227A4-B3CD-45F6-B6CB-90E90533841E}" type="slidenum">
              <a:rPr lang="en-US" smtClean="0"/>
              <a:pPr/>
              <a:t>18</a:t>
            </a:fld>
            <a:endParaRPr lang="en-US" dirty="0"/>
          </a:p>
        </p:txBody>
      </p:sp>
    </p:spTree>
    <p:extLst>
      <p:ext uri="{BB962C8B-B14F-4D97-AF65-F5344CB8AC3E}">
        <p14:creationId xmlns:p14="http://schemas.microsoft.com/office/powerpoint/2010/main" val="384592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8194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Calibri"/>
                <a:cs typeface="Calibri"/>
              </a:rPr>
              <a:t>Best-Practice Research</a:t>
            </a:r>
            <a:endParaRPr lang="en-US" sz="5400" b="1" dirty="0">
              <a:effectLst>
                <a:outerShdw blurRad="38100" dist="38100" dir="2700000" algn="tl">
                  <a:srgbClr val="000000">
                    <a:alpha val="43137"/>
                  </a:srgbClr>
                </a:outerShdw>
              </a:effectLst>
              <a:latin typeface="Calibri"/>
              <a:cs typeface="Calibri"/>
            </a:endParaRPr>
          </a:p>
        </p:txBody>
      </p:sp>
    </p:spTree>
    <p:extLst>
      <p:ext uri="{BB962C8B-B14F-4D97-AF65-F5344CB8AC3E}">
        <p14:creationId xmlns:p14="http://schemas.microsoft.com/office/powerpoint/2010/main" val="143347113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9372" y="5842000"/>
            <a:ext cx="3425371" cy="1016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218841" y="140677"/>
            <a:ext cx="8666328" cy="10128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4000" b="1" dirty="0">
                <a:solidFill>
                  <a:prstClr val="white"/>
                </a:solidFill>
                <a:effectLst>
                  <a:outerShdw blurRad="38100" dist="38100" dir="2700000" algn="tl">
                    <a:srgbClr val="000000">
                      <a:alpha val="43137"/>
                    </a:srgbClr>
                  </a:outerShdw>
                </a:effectLst>
              </a:rPr>
              <a:t>Program Milestones</a:t>
            </a:r>
          </a:p>
        </p:txBody>
      </p:sp>
      <p:graphicFrame>
        <p:nvGraphicFramePr>
          <p:cNvPr id="4" name="Diagram 3"/>
          <p:cNvGraphicFramePr/>
          <p:nvPr>
            <p:extLst>
              <p:ext uri="{D42A27DB-BD31-4B8C-83A1-F6EECF244321}">
                <p14:modId xmlns:p14="http://schemas.microsoft.com/office/powerpoint/2010/main" val="3786865684"/>
              </p:ext>
            </p:extLst>
          </p:nvPr>
        </p:nvGraphicFramePr>
        <p:xfrm>
          <a:off x="506191" y="1562686"/>
          <a:ext cx="8091628" cy="5192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831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American Association of </a:t>
            </a:r>
            <a:br>
              <a:rPr lang="en-US" b="1" dirty="0"/>
            </a:br>
            <a:r>
              <a:rPr lang="en-US" b="1" dirty="0"/>
              <a:t>Colleges &amp; Universities (AAC&amp;U)</a:t>
            </a:r>
          </a:p>
        </p:txBody>
      </p:sp>
      <p:pic>
        <p:nvPicPr>
          <p:cNvPr id="4" name="Content Placeholder 3"/>
          <p:cNvPicPr>
            <a:picLocks noGrp="1" noChangeAspect="1"/>
          </p:cNvPicPr>
          <p:nvPr>
            <p:ph idx="1"/>
          </p:nvPr>
        </p:nvPicPr>
        <p:blipFill>
          <a:blip r:embed="rId2"/>
          <a:stretch>
            <a:fillRect/>
          </a:stretch>
        </p:blipFill>
        <p:spPr>
          <a:xfrm>
            <a:off x="847106" y="1671976"/>
            <a:ext cx="7449787" cy="3939792"/>
          </a:xfrm>
          <a:prstGeom prst="rect">
            <a:avLst/>
          </a:prstGeom>
        </p:spPr>
      </p:pic>
    </p:spTree>
    <p:extLst>
      <p:ext uri="{BB962C8B-B14F-4D97-AF65-F5344CB8AC3E}">
        <p14:creationId xmlns:p14="http://schemas.microsoft.com/office/powerpoint/2010/main" val="36116114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339725" lvl="1" indent="0">
              <a:buNone/>
            </a:pPr>
            <a:endParaRPr lang="en-US" sz="2400" dirty="0">
              <a:latin typeface="+mj-lt"/>
            </a:endParaRPr>
          </a:p>
          <a:p>
            <a:pPr lvl="1">
              <a:buFont typeface="Arial" panose="020B0604020202020204" pitchFamily="34" charset="0"/>
              <a:buChar char="•"/>
            </a:pPr>
            <a:endParaRPr lang="en-US" sz="2400" b="1" dirty="0">
              <a:latin typeface="+mj-lt"/>
            </a:endParaRPr>
          </a:p>
          <a:p>
            <a:pPr marL="0" indent="0">
              <a:buNone/>
            </a:pPr>
            <a:endParaRPr lang="en-US" sz="2400" dirty="0">
              <a:latin typeface="+mj-lt"/>
            </a:endParaRPr>
          </a:p>
        </p:txBody>
      </p:sp>
      <p:sp>
        <p:nvSpPr>
          <p:cNvPr id="4" name="Slide Number Placeholder 3"/>
          <p:cNvSpPr>
            <a:spLocks noGrp="1"/>
          </p:cNvSpPr>
          <p:nvPr>
            <p:ph type="sldNum" sz="quarter" idx="12"/>
          </p:nvPr>
        </p:nvSpPr>
        <p:spPr/>
        <p:txBody>
          <a:bodyPr/>
          <a:lstStyle/>
          <a:p>
            <a:fld id="{4E1227A4-B3CD-45F6-B6CB-90E90533841E}" type="slidenum">
              <a:rPr lang="en-US" smtClean="0"/>
              <a:pPr/>
              <a:t>21</a:t>
            </a:fld>
            <a:endParaRPr lang="en-US" dirty="0"/>
          </a:p>
        </p:txBody>
      </p:sp>
      <p:sp>
        <p:nvSpPr>
          <p:cNvPr id="8" name="Content Placeholder 5"/>
          <p:cNvSpPr>
            <a:spLocks noGrp="1"/>
          </p:cNvSpPr>
          <p:nvPr>
            <p:ph idx="4294967295"/>
          </p:nvPr>
        </p:nvSpPr>
        <p:spPr>
          <a:xfrm>
            <a:off x="457201" y="1600199"/>
            <a:ext cx="8603672" cy="4329545"/>
          </a:xfrm>
        </p:spPr>
        <p:txBody>
          <a:bodyPr>
            <a:noAutofit/>
          </a:bodyPr>
          <a:lstStyle/>
          <a:p>
            <a:pPr marL="57150" indent="0">
              <a:spcBef>
                <a:spcPts val="0"/>
              </a:spcBef>
              <a:spcAft>
                <a:spcPts val="1200"/>
              </a:spcAft>
              <a:buNone/>
            </a:pPr>
            <a:r>
              <a:rPr lang="en-US" sz="2800" dirty="0"/>
              <a:t>Three strongest contributing factors to alumni well-being: </a:t>
            </a:r>
          </a:p>
          <a:p>
            <a:pPr marL="971550" lvl="1" indent="-514350">
              <a:spcBef>
                <a:spcPts val="0"/>
              </a:spcBef>
              <a:spcAft>
                <a:spcPts val="1200"/>
              </a:spcAft>
              <a:buFont typeface="+mj-lt"/>
              <a:buAutoNum type="arabicParenR"/>
            </a:pPr>
            <a:r>
              <a:rPr lang="en-US" b="1" dirty="0"/>
              <a:t>Graduated from college on time</a:t>
            </a:r>
          </a:p>
          <a:p>
            <a:pPr marL="971550" lvl="1" indent="-514350">
              <a:spcBef>
                <a:spcPts val="0"/>
              </a:spcBef>
              <a:spcAft>
                <a:spcPts val="1200"/>
              </a:spcAft>
              <a:buFont typeface="+mj-lt"/>
              <a:buAutoNum type="arabicParenR"/>
            </a:pPr>
            <a:r>
              <a:rPr lang="en-US" b="1" dirty="0"/>
              <a:t>Had a mentor </a:t>
            </a:r>
            <a:r>
              <a:rPr lang="en-US" dirty="0"/>
              <a:t>or professor who made them excited about learning, cared about them as a person</a:t>
            </a:r>
          </a:p>
          <a:p>
            <a:pPr marL="914400" lvl="1" indent="-457200">
              <a:spcBef>
                <a:spcPts val="0"/>
              </a:spcBef>
              <a:spcAft>
                <a:spcPts val="600"/>
              </a:spcAft>
              <a:buFont typeface="+mj-lt"/>
              <a:buAutoNum type="arabicParenR"/>
            </a:pPr>
            <a:r>
              <a:rPr lang="en-US" b="1" dirty="0"/>
              <a:t>Engaged in deep, experiential learning: </a:t>
            </a:r>
            <a:r>
              <a:rPr lang="en-US" dirty="0"/>
              <a:t> </a:t>
            </a:r>
          </a:p>
          <a:p>
            <a:pPr lvl="2">
              <a:spcBef>
                <a:spcPts val="0"/>
              </a:spcBef>
              <a:spcAft>
                <a:spcPts val="600"/>
              </a:spcAft>
              <a:buFont typeface="Arial" panose="020B0604020202020204" pitchFamily="34" charset="0"/>
              <a:buChar char="•"/>
            </a:pPr>
            <a:r>
              <a:rPr lang="en-US" sz="2800" dirty="0"/>
              <a:t>Internship or job,</a:t>
            </a:r>
          </a:p>
          <a:p>
            <a:pPr lvl="2">
              <a:spcBef>
                <a:spcPts val="0"/>
              </a:spcBef>
              <a:spcAft>
                <a:spcPts val="600"/>
              </a:spcAft>
              <a:buFont typeface="Arial" panose="020B0604020202020204" pitchFamily="34" charset="0"/>
              <a:buChar char="•"/>
            </a:pPr>
            <a:r>
              <a:rPr lang="en-US" sz="2800" dirty="0"/>
              <a:t>Long-term school project, or </a:t>
            </a:r>
          </a:p>
          <a:p>
            <a:pPr lvl="2">
              <a:spcBef>
                <a:spcPts val="0"/>
              </a:spcBef>
              <a:spcAft>
                <a:spcPts val="600"/>
              </a:spcAft>
              <a:buFont typeface="Arial" panose="020B0604020202020204" pitchFamily="34" charset="0"/>
              <a:buChar char="•"/>
            </a:pPr>
            <a:r>
              <a:rPr lang="en-US" sz="2800" dirty="0"/>
              <a:t>Extracurricular/service activities</a:t>
            </a:r>
          </a:p>
        </p:txBody>
      </p:sp>
      <p:sp>
        <p:nvSpPr>
          <p:cNvPr id="7" name="TextBox 6"/>
          <p:cNvSpPr txBox="1"/>
          <p:nvPr/>
        </p:nvSpPr>
        <p:spPr>
          <a:xfrm>
            <a:off x="304800" y="304800"/>
            <a:ext cx="8534400" cy="707886"/>
          </a:xfrm>
          <a:prstGeom prst="rect">
            <a:avLst/>
          </a:prstGeom>
          <a:noFill/>
        </p:spPr>
        <p:txBody>
          <a:bodyPr wrap="square" rtlCol="0">
            <a:spAutoFit/>
          </a:bodyPr>
          <a:lstStyle/>
          <a:p>
            <a:pPr algn="ctr"/>
            <a:r>
              <a:rPr lang="en-US" sz="4000" b="1" dirty="0">
                <a:solidFill>
                  <a:schemeClr val="bg1"/>
                </a:solidFill>
                <a:latin typeface="Calibri"/>
                <a:cs typeface="Calibri"/>
              </a:rPr>
              <a:t>Gallup-Purdue Index</a:t>
            </a:r>
            <a:endParaRPr lang="en-US" sz="4000" b="1" dirty="0">
              <a:latin typeface="Calibri"/>
              <a:cs typeface="Calibri"/>
            </a:endParaRPr>
          </a:p>
        </p:txBody>
      </p:sp>
    </p:spTree>
    <p:extLst>
      <p:ext uri="{BB962C8B-B14F-4D97-AF65-F5344CB8AC3E}">
        <p14:creationId xmlns:p14="http://schemas.microsoft.com/office/powerpoint/2010/main" val="218700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8194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Calibri"/>
                <a:cs typeface="Calibri"/>
              </a:rPr>
              <a:t>College Feedback</a:t>
            </a:r>
            <a:endParaRPr lang="en-US" sz="5400" b="1" dirty="0">
              <a:effectLst>
                <a:outerShdw blurRad="38100" dist="38100" dir="2700000" algn="tl">
                  <a:srgbClr val="000000">
                    <a:alpha val="43137"/>
                  </a:srgbClr>
                </a:outerShdw>
              </a:effectLst>
              <a:latin typeface="Calibri"/>
              <a:cs typeface="Calibri"/>
            </a:endParaRPr>
          </a:p>
        </p:txBody>
      </p:sp>
    </p:spTree>
    <p:extLst>
      <p:ext uri="{BB962C8B-B14F-4D97-AF65-F5344CB8AC3E}">
        <p14:creationId xmlns:p14="http://schemas.microsoft.com/office/powerpoint/2010/main" val="143058512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College Feedback</a:t>
            </a:r>
          </a:p>
        </p:txBody>
      </p:sp>
      <p:sp>
        <p:nvSpPr>
          <p:cNvPr id="3" name="Content Placeholder 2"/>
          <p:cNvSpPr>
            <a:spLocks noGrp="1"/>
          </p:cNvSpPr>
          <p:nvPr>
            <p:ph idx="1"/>
          </p:nvPr>
        </p:nvSpPr>
        <p:spPr/>
        <p:txBody>
          <a:bodyPr>
            <a:normAutofit/>
          </a:bodyPr>
          <a:lstStyle/>
          <a:p>
            <a:r>
              <a:rPr lang="en-US" b="1" dirty="0"/>
              <a:t>College Advisory Group: </a:t>
            </a:r>
            <a:r>
              <a:rPr lang="en-US" dirty="0"/>
              <a:t>Engages representatives from state’s public and private colleges (Student Success &amp; Career Services)</a:t>
            </a:r>
          </a:p>
          <a:p>
            <a:endParaRPr lang="en-US" dirty="0"/>
          </a:p>
          <a:p>
            <a:r>
              <a:rPr lang="en-US" b="1" dirty="0"/>
              <a:t>Statewide Campus Survey:</a:t>
            </a:r>
          </a:p>
          <a:p>
            <a:pPr lvl="1"/>
            <a:r>
              <a:rPr lang="en-US" b="1" dirty="0"/>
              <a:t>28</a:t>
            </a:r>
            <a:r>
              <a:rPr lang="en-US" dirty="0"/>
              <a:t> Institutions Participated</a:t>
            </a:r>
          </a:p>
          <a:p>
            <a:pPr lvl="1"/>
            <a:r>
              <a:rPr lang="en-US" b="1" dirty="0"/>
              <a:t>45 </a:t>
            </a:r>
            <a:r>
              <a:rPr lang="en-US" dirty="0"/>
              <a:t>Campus Responses</a:t>
            </a:r>
          </a:p>
        </p:txBody>
      </p:sp>
    </p:spTree>
    <p:extLst>
      <p:ext uri="{BB962C8B-B14F-4D97-AF65-F5344CB8AC3E}">
        <p14:creationId xmlns:p14="http://schemas.microsoft.com/office/powerpoint/2010/main" val="29216118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Key Questions</a:t>
            </a:r>
          </a:p>
        </p:txBody>
      </p:sp>
      <p:sp>
        <p:nvSpPr>
          <p:cNvPr id="3" name="Content Placeholder 2"/>
          <p:cNvSpPr>
            <a:spLocks noGrp="1"/>
          </p:cNvSpPr>
          <p:nvPr>
            <p:ph idx="1"/>
          </p:nvPr>
        </p:nvSpPr>
        <p:spPr/>
        <p:txBody>
          <a:bodyPr>
            <a:noAutofit/>
          </a:bodyPr>
          <a:lstStyle/>
          <a:p>
            <a:pPr marL="514350" indent="-514350">
              <a:spcAft>
                <a:spcPts val="1800"/>
              </a:spcAft>
              <a:buFont typeface="+mj-lt"/>
              <a:buAutoNum type="arabicParenR"/>
            </a:pPr>
            <a:r>
              <a:rPr lang="en-US" sz="2800" b="1" dirty="0"/>
              <a:t>Where do we need to focus?</a:t>
            </a:r>
          </a:p>
          <a:p>
            <a:pPr marL="514350" indent="-514350">
              <a:spcAft>
                <a:spcPts val="1800"/>
              </a:spcAft>
              <a:buFont typeface="+mj-lt"/>
              <a:buAutoNum type="arabicParenR"/>
            </a:pPr>
            <a:r>
              <a:rPr lang="en-US" sz="2800" b="1" dirty="0"/>
              <a:t>What should be included (required)?</a:t>
            </a:r>
            <a:endParaRPr lang="en-US" sz="2800" dirty="0"/>
          </a:p>
          <a:p>
            <a:pPr marL="514350" indent="-514350">
              <a:spcAft>
                <a:spcPts val="1800"/>
              </a:spcAft>
              <a:buFont typeface="+mj-lt"/>
              <a:buAutoNum type="arabicParenR"/>
            </a:pPr>
            <a:r>
              <a:rPr lang="en-US" sz="2800" b="1" dirty="0"/>
              <a:t>Which do campuses currently offer?</a:t>
            </a:r>
          </a:p>
          <a:p>
            <a:pPr marL="514350" indent="-514350">
              <a:spcAft>
                <a:spcPts val="1800"/>
              </a:spcAft>
              <a:buFont typeface="+mj-lt"/>
              <a:buAutoNum type="arabicParenR"/>
            </a:pPr>
            <a:r>
              <a:rPr lang="en-US" sz="2800" b="1" dirty="0"/>
              <a:t>How will we track completion and ensure quality? </a:t>
            </a:r>
            <a:endParaRPr lang="en-US" sz="2800" dirty="0"/>
          </a:p>
          <a:p>
            <a:pPr marL="514350" indent="-514350">
              <a:spcAft>
                <a:spcPts val="1800"/>
              </a:spcAft>
              <a:buFont typeface="+mj-lt"/>
              <a:buAutoNum type="arabicParenR"/>
            </a:pPr>
            <a:r>
              <a:rPr lang="en-US" sz="2800" b="1" dirty="0"/>
              <a:t>Are there other considerations?</a:t>
            </a:r>
            <a:endParaRPr lang="en-US" sz="2800" dirty="0"/>
          </a:p>
          <a:p>
            <a:pPr marL="0" indent="0">
              <a:spcAft>
                <a:spcPts val="1800"/>
              </a:spcAft>
              <a:buNone/>
            </a:pPr>
            <a:endParaRPr lang="en-US" sz="2800" dirty="0"/>
          </a:p>
        </p:txBody>
      </p:sp>
    </p:spTree>
    <p:extLst>
      <p:ext uri="{BB962C8B-B14F-4D97-AF65-F5344CB8AC3E}">
        <p14:creationId xmlns:p14="http://schemas.microsoft.com/office/powerpoint/2010/main" val="2184251442"/>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Proposed Goals / Focus Areas</a:t>
            </a:r>
          </a:p>
        </p:txBody>
      </p:sp>
      <p:sp>
        <p:nvSpPr>
          <p:cNvPr id="3" name="Content Placeholder 2"/>
          <p:cNvSpPr>
            <a:spLocks noGrp="1"/>
          </p:cNvSpPr>
          <p:nvPr>
            <p:ph idx="1"/>
          </p:nvPr>
        </p:nvSpPr>
        <p:spPr/>
        <p:txBody>
          <a:bodyPr>
            <a:noAutofit/>
          </a:bodyPr>
          <a:lstStyle/>
          <a:p>
            <a:pPr lvl="0">
              <a:spcAft>
                <a:spcPts val="1800"/>
              </a:spcAft>
            </a:pPr>
            <a:r>
              <a:rPr lang="en-US" sz="2800" b="1" dirty="0"/>
              <a:t>College Readiness:</a:t>
            </a:r>
            <a:r>
              <a:rPr lang="en-US" sz="2800" dirty="0"/>
              <a:t> Smooth transition from high school to college, build self-efficacy skills and strengthen connections to campus resources.</a:t>
            </a:r>
          </a:p>
          <a:p>
            <a:pPr lvl="0">
              <a:spcAft>
                <a:spcPts val="1800"/>
              </a:spcAft>
            </a:pPr>
            <a:r>
              <a:rPr lang="en-US" sz="2800" b="1" dirty="0"/>
              <a:t>College Performance: </a:t>
            </a:r>
            <a:r>
              <a:rPr lang="en-US" sz="2800" dirty="0"/>
              <a:t>Ensure students perform academically and stay on track to complete college.</a:t>
            </a:r>
          </a:p>
          <a:p>
            <a:pPr lvl="0">
              <a:spcAft>
                <a:spcPts val="1800"/>
              </a:spcAft>
            </a:pPr>
            <a:r>
              <a:rPr lang="en-US" sz="2800" b="1" dirty="0"/>
              <a:t>Career Readiness:</a:t>
            </a:r>
            <a:r>
              <a:rPr lang="en-US" sz="2800" dirty="0"/>
              <a:t> Build employability skills and smooth transition from education to employment.</a:t>
            </a:r>
          </a:p>
        </p:txBody>
      </p:sp>
    </p:spTree>
    <p:extLst>
      <p:ext uri="{BB962C8B-B14F-4D97-AF65-F5344CB8AC3E}">
        <p14:creationId xmlns:p14="http://schemas.microsoft.com/office/powerpoint/2010/main" val="160049742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Survey Findings</a:t>
            </a:r>
          </a:p>
        </p:txBody>
      </p:sp>
      <p:sp>
        <p:nvSpPr>
          <p:cNvPr id="3" name="Content Placeholder 2"/>
          <p:cNvSpPr>
            <a:spLocks noGrp="1"/>
          </p:cNvSpPr>
          <p:nvPr>
            <p:ph idx="1"/>
          </p:nvPr>
        </p:nvSpPr>
        <p:spPr/>
        <p:txBody>
          <a:bodyPr>
            <a:noAutofit/>
          </a:bodyPr>
          <a:lstStyle/>
          <a:p>
            <a:pPr>
              <a:spcAft>
                <a:spcPts val="1800"/>
              </a:spcAft>
            </a:pPr>
            <a:r>
              <a:rPr lang="en-US" sz="2800" b="1" dirty="0"/>
              <a:t>Consensus: </a:t>
            </a:r>
            <a:r>
              <a:rPr lang="en-US" sz="2800" dirty="0"/>
              <a:t>Majority (89%) of respondents agreed that proposed categories were the right focus areas </a:t>
            </a:r>
          </a:p>
          <a:p>
            <a:pPr>
              <a:spcAft>
                <a:spcPts val="1800"/>
              </a:spcAft>
            </a:pPr>
            <a:r>
              <a:rPr lang="en-US" sz="2800" b="1" dirty="0"/>
              <a:t>Capacity: </a:t>
            </a:r>
            <a:r>
              <a:rPr lang="en-US" sz="2800" dirty="0"/>
              <a:t>Every campus offers multiple activities in each category for students to satisfy potential requirements (</a:t>
            </a:r>
            <a:r>
              <a:rPr lang="en-US" sz="2800" b="1" dirty="0"/>
              <a:t>Intentionality is key</a:t>
            </a:r>
            <a:r>
              <a:rPr lang="en-US" sz="2800" dirty="0"/>
              <a:t>.)</a:t>
            </a:r>
          </a:p>
          <a:p>
            <a:pPr>
              <a:spcAft>
                <a:spcPts val="1800"/>
              </a:spcAft>
            </a:pPr>
            <a:r>
              <a:rPr lang="en-US" sz="2800" b="1" dirty="0"/>
              <a:t>Clarity: </a:t>
            </a:r>
            <a:r>
              <a:rPr lang="en-US" sz="2800" dirty="0"/>
              <a:t>Respondents expressed a need to clarify campus expectations and participant outcomes.</a:t>
            </a:r>
          </a:p>
          <a:p>
            <a:pPr marL="0" indent="0">
              <a:spcAft>
                <a:spcPts val="1800"/>
              </a:spcAft>
              <a:buNone/>
            </a:pPr>
            <a:endParaRPr lang="en-US" sz="2800" dirty="0"/>
          </a:p>
        </p:txBody>
      </p:sp>
    </p:spTree>
    <p:extLst>
      <p:ext uri="{BB962C8B-B14F-4D97-AF65-F5344CB8AC3E}">
        <p14:creationId xmlns:p14="http://schemas.microsoft.com/office/powerpoint/2010/main" val="4041283875"/>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Survey Findings </a:t>
            </a:r>
            <a:r>
              <a:rPr lang="en-US" dirty="0"/>
              <a:t>(continued)</a:t>
            </a:r>
          </a:p>
        </p:txBody>
      </p:sp>
      <p:sp>
        <p:nvSpPr>
          <p:cNvPr id="3" name="Content Placeholder 2"/>
          <p:cNvSpPr>
            <a:spLocks noGrp="1"/>
          </p:cNvSpPr>
          <p:nvPr>
            <p:ph idx="1"/>
          </p:nvPr>
        </p:nvSpPr>
        <p:spPr/>
        <p:txBody>
          <a:bodyPr>
            <a:normAutofit/>
          </a:bodyPr>
          <a:lstStyle/>
          <a:p>
            <a:r>
              <a:rPr lang="en-US" sz="2800" b="1" dirty="0"/>
              <a:t>Related Competencies: </a:t>
            </a:r>
            <a:r>
              <a:rPr lang="en-US" sz="2800" dirty="0"/>
              <a:t>Survey respondents offered other suggestions for inclusion:</a:t>
            </a:r>
          </a:p>
          <a:p>
            <a:pPr lvl="1"/>
            <a:r>
              <a:rPr lang="en-US" dirty="0"/>
              <a:t>Cultural Competency</a:t>
            </a:r>
          </a:p>
          <a:p>
            <a:pPr lvl="1"/>
            <a:r>
              <a:rPr lang="en-US" dirty="0"/>
              <a:t>Dealing with Mental Health</a:t>
            </a:r>
          </a:p>
          <a:p>
            <a:pPr lvl="1"/>
            <a:r>
              <a:rPr lang="en-US" dirty="0"/>
              <a:t>Financial Literacy</a:t>
            </a:r>
          </a:p>
          <a:p>
            <a:pPr lvl="1"/>
            <a:r>
              <a:rPr lang="en-US" dirty="0"/>
              <a:t>Relationship Health</a:t>
            </a:r>
          </a:p>
          <a:p>
            <a:pPr lvl="1"/>
            <a:r>
              <a:rPr lang="en-US" dirty="0"/>
              <a:t>Study Skills</a:t>
            </a:r>
          </a:p>
          <a:p>
            <a:pPr lvl="1"/>
            <a:r>
              <a:rPr lang="en-US" dirty="0"/>
              <a:t>Time Management</a:t>
            </a:r>
          </a:p>
          <a:p>
            <a:endParaRPr lang="en-US" sz="2800" dirty="0"/>
          </a:p>
        </p:txBody>
      </p:sp>
    </p:spTree>
    <p:extLst>
      <p:ext uri="{BB962C8B-B14F-4D97-AF65-F5344CB8AC3E}">
        <p14:creationId xmlns:p14="http://schemas.microsoft.com/office/powerpoint/2010/main" val="238761496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819400"/>
            <a:ext cx="9144000" cy="1754327"/>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Calibri"/>
                <a:cs typeface="Calibri"/>
              </a:rPr>
              <a:t>Potential Requirements</a:t>
            </a:r>
          </a:p>
          <a:p>
            <a:pPr algn="ctr"/>
            <a:r>
              <a:rPr lang="en-US" sz="5400" b="1" dirty="0">
                <a:solidFill>
                  <a:schemeClr val="bg1"/>
                </a:solidFill>
                <a:effectLst>
                  <a:outerShdw blurRad="38100" dist="38100" dir="2700000" algn="tl">
                    <a:srgbClr val="000000">
                      <a:alpha val="43137"/>
                    </a:srgbClr>
                  </a:outerShdw>
                </a:effectLst>
                <a:latin typeface="Calibri"/>
                <a:cs typeface="Calibri"/>
              </a:rPr>
              <a:t>(Draft 1)</a:t>
            </a:r>
            <a:endParaRPr lang="en-US" sz="5400" b="1" dirty="0">
              <a:effectLst>
                <a:outerShdw blurRad="38100" dist="38100" dir="2700000" algn="tl">
                  <a:srgbClr val="000000">
                    <a:alpha val="43137"/>
                  </a:srgbClr>
                </a:outerShdw>
              </a:effectLst>
              <a:latin typeface="Calibri"/>
              <a:cs typeface="Calibri"/>
            </a:endParaRPr>
          </a:p>
        </p:txBody>
      </p:sp>
    </p:spTree>
    <p:extLst>
      <p:ext uri="{BB962C8B-B14F-4D97-AF65-F5344CB8AC3E}">
        <p14:creationId xmlns:p14="http://schemas.microsoft.com/office/powerpoint/2010/main" val="48947182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Proposed Requirements Summary</a:t>
            </a:r>
          </a:p>
        </p:txBody>
      </p:sp>
      <p:graphicFrame>
        <p:nvGraphicFramePr>
          <p:cNvPr id="8" name="Table 7">
            <a:extLst>
              <a:ext uri="{FF2B5EF4-FFF2-40B4-BE49-F238E27FC236}">
                <a16:creationId xmlns="" xmlns:a16="http://schemas.microsoft.com/office/drawing/2014/main" id="{D7CB7CB0-6A34-4749-89B5-6A17033912CD}"/>
              </a:ext>
            </a:extLst>
          </p:cNvPr>
          <p:cNvGraphicFramePr>
            <a:graphicFrameLocks noGrp="1"/>
          </p:cNvGraphicFramePr>
          <p:nvPr>
            <p:extLst>
              <p:ext uri="{D42A27DB-BD31-4B8C-83A1-F6EECF244321}">
                <p14:modId xmlns:p14="http://schemas.microsoft.com/office/powerpoint/2010/main" val="1425010462"/>
              </p:ext>
            </p:extLst>
          </p:nvPr>
        </p:nvGraphicFramePr>
        <p:xfrm>
          <a:off x="239899" y="1781299"/>
          <a:ext cx="8664203" cy="3738352"/>
        </p:xfrm>
        <a:graphic>
          <a:graphicData uri="http://schemas.openxmlformats.org/drawingml/2006/table">
            <a:tbl>
              <a:tblPr firstRow="1" bandRow="1">
                <a:tableStyleId>{5C22544A-7EE6-4342-B048-85BDC9FD1C3A}</a:tableStyleId>
              </a:tblPr>
              <a:tblGrid>
                <a:gridCol w="3211894">
                  <a:extLst>
                    <a:ext uri="{9D8B030D-6E8A-4147-A177-3AD203B41FA5}">
                      <a16:colId xmlns="" xmlns:a16="http://schemas.microsoft.com/office/drawing/2014/main" val="279522877"/>
                    </a:ext>
                  </a:extLst>
                </a:gridCol>
                <a:gridCol w="2715093">
                  <a:extLst>
                    <a:ext uri="{9D8B030D-6E8A-4147-A177-3AD203B41FA5}">
                      <a16:colId xmlns="" xmlns:a16="http://schemas.microsoft.com/office/drawing/2014/main" val="738182519"/>
                    </a:ext>
                  </a:extLst>
                </a:gridCol>
                <a:gridCol w="2737216">
                  <a:extLst>
                    <a:ext uri="{9D8B030D-6E8A-4147-A177-3AD203B41FA5}">
                      <a16:colId xmlns="" xmlns:a16="http://schemas.microsoft.com/office/drawing/2014/main" val="2285457782"/>
                    </a:ext>
                  </a:extLst>
                </a:gridCol>
              </a:tblGrid>
              <a:tr h="486888">
                <a:tc>
                  <a:txBody>
                    <a:bodyPr/>
                    <a:lstStyle/>
                    <a:p>
                      <a:pPr algn="ctr"/>
                      <a:r>
                        <a:rPr lang="en-US" dirty="0"/>
                        <a:t>COLLEGE READINESS</a:t>
                      </a:r>
                    </a:p>
                  </a:txBody>
                  <a:tcPr/>
                </a:tc>
                <a:tc>
                  <a:txBody>
                    <a:bodyPr/>
                    <a:lstStyle/>
                    <a:p>
                      <a:pPr algn="ctr"/>
                      <a:r>
                        <a:rPr lang="en-US" dirty="0"/>
                        <a:t>COLLEGE PERFORMANCE</a:t>
                      </a:r>
                    </a:p>
                  </a:txBody>
                  <a:tcPr/>
                </a:tc>
                <a:tc>
                  <a:txBody>
                    <a:bodyPr/>
                    <a:lstStyle/>
                    <a:p>
                      <a:pPr algn="ctr"/>
                      <a:r>
                        <a:rPr lang="en-US" dirty="0"/>
                        <a:t>CAREER READINESS</a:t>
                      </a:r>
                    </a:p>
                  </a:txBody>
                  <a:tcPr/>
                </a:tc>
                <a:extLst>
                  <a:ext uri="{0D108BD9-81ED-4DB2-BD59-A6C34878D82A}">
                    <a16:rowId xmlns="" xmlns:a16="http://schemas.microsoft.com/office/drawing/2014/main" val="3051611901"/>
                  </a:ext>
                </a:extLst>
              </a:tr>
              <a:tr h="332509">
                <a:tc gridSpan="3">
                  <a:txBody>
                    <a:bodyPr/>
                    <a:lstStyle/>
                    <a:p>
                      <a:pPr algn="ctr"/>
                      <a:r>
                        <a:rPr lang="en-US" b="1" dirty="0"/>
                        <a:t>REQUIRED</a:t>
                      </a:r>
                    </a:p>
                  </a:txBody>
                  <a:tcP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671453390"/>
                  </a:ext>
                </a:extLst>
              </a:tr>
              <a:tr h="1054529">
                <a:tc>
                  <a:txBody>
                    <a:bodyPr/>
                    <a:lstStyle/>
                    <a:p>
                      <a:pPr marL="285750" indent="-285750">
                        <a:buFont typeface="Arial" panose="020B0604020202020204" pitchFamily="34" charset="0"/>
                        <a:buChar char="•"/>
                      </a:pPr>
                      <a:r>
                        <a:rPr lang="en-US" sz="1800" dirty="0"/>
                        <a:t>Summer Bridge Program, </a:t>
                      </a:r>
                    </a:p>
                    <a:p>
                      <a:pPr marL="285750" indent="-285750">
                        <a:buFont typeface="Arial" panose="020B0604020202020204" pitchFamily="34" charset="0"/>
                        <a:buChar char="•"/>
                      </a:pPr>
                      <a:r>
                        <a:rPr lang="en-US" sz="1800" dirty="0"/>
                        <a:t>First-Year Experience, </a:t>
                      </a:r>
                      <a:r>
                        <a:rPr lang="en-US" sz="1400" b="1" u="sng" dirty="0"/>
                        <a:t>AND/OR</a:t>
                      </a:r>
                      <a:r>
                        <a:rPr lang="en-US" sz="1400" dirty="0"/>
                        <a:t> </a:t>
                      </a:r>
                    </a:p>
                    <a:p>
                      <a:pPr marL="285750" indent="-285750">
                        <a:buFont typeface="Arial" panose="020B0604020202020204" pitchFamily="34" charset="0"/>
                        <a:buChar char="•"/>
                      </a:pPr>
                      <a:r>
                        <a:rPr lang="en-US" sz="1800" dirty="0"/>
                        <a:t>Living-Learning Community</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dirty="0"/>
                        <a:t>Credit Completion </a:t>
                      </a:r>
                      <a:r>
                        <a:rPr lang="en-US" sz="1400" b="1" u="sng" kern="1200" dirty="0">
                          <a:solidFill>
                            <a:schemeClr val="dk1"/>
                          </a:solidFill>
                          <a:latin typeface="+mn-lt"/>
                          <a:ea typeface="+mn-ea"/>
                          <a:cs typeface="+mn-cs"/>
                        </a:rPr>
                        <a:t>AND</a:t>
                      </a:r>
                      <a:r>
                        <a:rPr lang="en-US" b="1" u="sng" dirty="0"/>
                        <a:t> </a:t>
                      </a:r>
                      <a:endParaRPr lang="en-US" dirty="0"/>
                    </a:p>
                    <a:p>
                      <a:pPr marL="285750" indent="-285750">
                        <a:buFont typeface="Arial" panose="020B0604020202020204" pitchFamily="34" charset="0"/>
                        <a:buChar char="•"/>
                      </a:pPr>
                      <a:r>
                        <a:rPr lang="en-US" dirty="0"/>
                        <a:t>Satisfactory Academic Progress (SAP)</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800" dirty="0"/>
                        <a:t>Work-Based,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Research-Based, </a:t>
                      </a:r>
                      <a:r>
                        <a:rPr lang="en-US" sz="1400" b="1" u="sng" kern="1200" dirty="0">
                          <a:solidFill>
                            <a:schemeClr val="dk1"/>
                          </a:solidFill>
                          <a:latin typeface="+mn-lt"/>
                          <a:ea typeface="+mn-ea"/>
                          <a:cs typeface="+mn-cs"/>
                        </a:rPr>
                        <a:t>AND/OR </a:t>
                      </a:r>
                    </a:p>
                    <a:p>
                      <a:pPr marL="285750" indent="-285750">
                        <a:buFont typeface="Arial" panose="020B0604020202020204" pitchFamily="34" charset="0"/>
                        <a:buChar char="•"/>
                      </a:pPr>
                      <a:r>
                        <a:rPr lang="en-US" sz="1800" dirty="0"/>
                        <a:t>Service-Based </a:t>
                      </a:r>
                      <a:br>
                        <a:rPr lang="en-US" sz="1800" dirty="0"/>
                      </a:br>
                      <a:r>
                        <a:rPr lang="en-US" sz="1800" dirty="0"/>
                        <a:t>Learning Experience</a:t>
                      </a:r>
                    </a:p>
                  </a:txBody>
                  <a:tcPr>
                    <a:solidFill>
                      <a:schemeClr val="accent1">
                        <a:lumMod val="20000"/>
                        <a:lumOff val="80000"/>
                      </a:schemeClr>
                    </a:solidFill>
                  </a:tcPr>
                </a:tc>
                <a:extLst>
                  <a:ext uri="{0D108BD9-81ED-4DB2-BD59-A6C34878D82A}">
                    <a16:rowId xmlns="" xmlns:a16="http://schemas.microsoft.com/office/drawing/2014/main" val="2315462588"/>
                  </a:ext>
                </a:extLst>
              </a:tr>
              <a:tr h="378823">
                <a:tc gridSpan="3">
                  <a:txBody>
                    <a:bodyPr/>
                    <a:lstStyle/>
                    <a:p>
                      <a:pPr algn="ctr"/>
                      <a:r>
                        <a:rPr lang="en-US" b="1" dirty="0"/>
                        <a:t>RECOMMENDED</a:t>
                      </a:r>
                    </a:p>
                  </a:txBody>
                  <a:tcP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609990357"/>
                  </a:ext>
                </a:extLst>
              </a:tr>
              <a:tr h="1318161">
                <a:tc>
                  <a:txBody>
                    <a:bodyPr/>
                    <a:lstStyle/>
                    <a:p>
                      <a:pPr marL="285750" indent="-285750">
                        <a:buFont typeface="Arial" panose="020B0604020202020204" pitchFamily="34" charset="0"/>
                        <a:buChar char="•"/>
                      </a:pPr>
                      <a:r>
                        <a:rPr lang="en-US" dirty="0"/>
                        <a:t>Campus/Faculty </a:t>
                      </a:r>
                      <a:br>
                        <a:rPr lang="en-US" dirty="0"/>
                      </a:br>
                      <a:r>
                        <a:rPr lang="en-US" dirty="0"/>
                        <a:t>Mentor</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dirty="0"/>
                        <a:t>Academic Advising/ Tutoring</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dirty="0"/>
                        <a:t>Career Advising/ Capstone Experience</a:t>
                      </a:r>
                    </a:p>
                  </a:txBody>
                  <a:tcPr>
                    <a:solidFill>
                      <a:schemeClr val="accent1">
                        <a:lumMod val="20000"/>
                        <a:lumOff val="80000"/>
                      </a:schemeClr>
                    </a:solidFill>
                  </a:tcPr>
                </a:tc>
                <a:extLst>
                  <a:ext uri="{0D108BD9-81ED-4DB2-BD59-A6C34878D82A}">
                    <a16:rowId xmlns="" xmlns:a16="http://schemas.microsoft.com/office/drawing/2014/main" val="337054254"/>
                  </a:ext>
                </a:extLst>
              </a:tr>
            </a:tbl>
          </a:graphicData>
        </a:graphic>
      </p:graphicFrame>
    </p:spTree>
    <p:extLst>
      <p:ext uri="{BB962C8B-B14F-4D97-AF65-F5344CB8AC3E}">
        <p14:creationId xmlns:p14="http://schemas.microsoft.com/office/powerpoint/2010/main" val="187862556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5943599"/>
          </a:xfrm>
        </p:spPr>
        <p:txBody>
          <a:bodyPr>
            <a:noAutofit/>
          </a:bodyPr>
          <a:lstStyle/>
          <a:p>
            <a:r>
              <a:rPr lang="en-US" sz="6400" b="1" dirty="0">
                <a:solidFill>
                  <a:schemeClr val="bg1"/>
                </a:solidFill>
              </a:rPr>
              <a:t>Scholar Success Program</a:t>
            </a:r>
            <a:br>
              <a:rPr lang="en-US" sz="6400" b="1" dirty="0">
                <a:solidFill>
                  <a:schemeClr val="bg1"/>
                </a:solidFill>
              </a:rPr>
            </a:br>
            <a:r>
              <a:rPr lang="en-US" sz="6400" b="1" dirty="0">
                <a:solidFill>
                  <a:schemeClr val="bg1"/>
                </a:solidFill>
              </a:rPr>
              <a:t>(High School)</a:t>
            </a:r>
          </a:p>
        </p:txBody>
      </p:sp>
    </p:spTree>
    <p:extLst>
      <p:ext uri="{BB962C8B-B14F-4D97-AF65-F5344CB8AC3E}">
        <p14:creationId xmlns:p14="http://schemas.microsoft.com/office/powerpoint/2010/main" val="4266749099"/>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819400"/>
            <a:ext cx="9144000" cy="1754327"/>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Calibri"/>
                <a:cs typeface="Calibri"/>
              </a:rPr>
              <a:t>Potential Requirements</a:t>
            </a:r>
          </a:p>
          <a:p>
            <a:pPr algn="ctr"/>
            <a:r>
              <a:rPr lang="en-US" sz="5400" b="1" dirty="0">
                <a:solidFill>
                  <a:schemeClr val="bg1"/>
                </a:solidFill>
                <a:effectLst>
                  <a:outerShdw blurRad="38100" dist="38100" dir="2700000" algn="tl">
                    <a:srgbClr val="000000">
                      <a:alpha val="43137"/>
                    </a:srgbClr>
                  </a:outerShdw>
                </a:effectLst>
                <a:latin typeface="Calibri"/>
                <a:cs typeface="Calibri"/>
              </a:rPr>
              <a:t>(Draft 2)</a:t>
            </a:r>
            <a:endParaRPr lang="en-US" sz="5400" b="1" dirty="0">
              <a:effectLst>
                <a:outerShdw blurRad="38100" dist="38100" dir="2700000" algn="tl">
                  <a:srgbClr val="000000">
                    <a:alpha val="43137"/>
                  </a:srgbClr>
                </a:outerShdw>
              </a:effectLst>
              <a:latin typeface="Calibri"/>
              <a:cs typeface="Calibri"/>
            </a:endParaRPr>
          </a:p>
        </p:txBody>
      </p:sp>
    </p:spTree>
    <p:extLst>
      <p:ext uri="{BB962C8B-B14F-4D97-AF65-F5344CB8AC3E}">
        <p14:creationId xmlns:p14="http://schemas.microsoft.com/office/powerpoint/2010/main" val="1749254870"/>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Proposed Requirements Summary</a:t>
            </a:r>
          </a:p>
        </p:txBody>
      </p:sp>
      <p:graphicFrame>
        <p:nvGraphicFramePr>
          <p:cNvPr id="8" name="Table 7">
            <a:extLst>
              <a:ext uri="{FF2B5EF4-FFF2-40B4-BE49-F238E27FC236}">
                <a16:creationId xmlns="" xmlns:a16="http://schemas.microsoft.com/office/drawing/2014/main" id="{D7CB7CB0-6A34-4749-89B5-6A17033912CD}"/>
              </a:ext>
            </a:extLst>
          </p:cNvPr>
          <p:cNvGraphicFramePr>
            <a:graphicFrameLocks noGrp="1"/>
          </p:cNvGraphicFramePr>
          <p:nvPr>
            <p:extLst>
              <p:ext uri="{D42A27DB-BD31-4B8C-83A1-F6EECF244321}">
                <p14:modId xmlns:p14="http://schemas.microsoft.com/office/powerpoint/2010/main" val="2413943218"/>
              </p:ext>
            </p:extLst>
          </p:nvPr>
        </p:nvGraphicFramePr>
        <p:xfrm>
          <a:off x="239899" y="1781299"/>
          <a:ext cx="8664203" cy="4750130"/>
        </p:xfrm>
        <a:graphic>
          <a:graphicData uri="http://schemas.openxmlformats.org/drawingml/2006/table">
            <a:tbl>
              <a:tblPr firstRow="1" bandRow="1">
                <a:tableStyleId>{5C22544A-7EE6-4342-B048-85BDC9FD1C3A}</a:tableStyleId>
              </a:tblPr>
              <a:tblGrid>
                <a:gridCol w="3085192">
                  <a:extLst>
                    <a:ext uri="{9D8B030D-6E8A-4147-A177-3AD203B41FA5}">
                      <a16:colId xmlns="" xmlns:a16="http://schemas.microsoft.com/office/drawing/2014/main" val="279522877"/>
                    </a:ext>
                  </a:extLst>
                </a:gridCol>
                <a:gridCol w="3182587">
                  <a:extLst>
                    <a:ext uri="{9D8B030D-6E8A-4147-A177-3AD203B41FA5}">
                      <a16:colId xmlns="" xmlns:a16="http://schemas.microsoft.com/office/drawing/2014/main" val="738182519"/>
                    </a:ext>
                  </a:extLst>
                </a:gridCol>
                <a:gridCol w="2396424">
                  <a:extLst>
                    <a:ext uri="{9D8B030D-6E8A-4147-A177-3AD203B41FA5}">
                      <a16:colId xmlns="" xmlns:a16="http://schemas.microsoft.com/office/drawing/2014/main" val="2285457782"/>
                    </a:ext>
                  </a:extLst>
                </a:gridCol>
              </a:tblGrid>
              <a:tr h="486888">
                <a:tc>
                  <a:txBody>
                    <a:bodyPr/>
                    <a:lstStyle/>
                    <a:p>
                      <a:pPr algn="ctr"/>
                      <a:r>
                        <a:rPr lang="en-US" dirty="0"/>
                        <a:t>COLLEGE</a:t>
                      </a:r>
                      <a:r>
                        <a:rPr lang="en-US" baseline="0" dirty="0"/>
                        <a:t> PERFORMANCE</a:t>
                      </a:r>
                      <a:endParaRPr lang="en-US" dirty="0"/>
                    </a:p>
                  </a:txBody>
                  <a:tcPr/>
                </a:tc>
                <a:tc>
                  <a:txBody>
                    <a:bodyPr/>
                    <a:lstStyle/>
                    <a:p>
                      <a:pPr algn="ctr"/>
                      <a:r>
                        <a:rPr lang="en-US" dirty="0"/>
                        <a:t>COLLEGE ENGAGEMENT</a:t>
                      </a:r>
                    </a:p>
                  </a:txBody>
                  <a:tcPr/>
                </a:tc>
                <a:tc>
                  <a:txBody>
                    <a:bodyPr/>
                    <a:lstStyle/>
                    <a:p>
                      <a:pPr algn="ctr"/>
                      <a:r>
                        <a:rPr lang="en-US" dirty="0"/>
                        <a:t>CAREER PREPARATION</a:t>
                      </a:r>
                    </a:p>
                  </a:txBody>
                  <a:tcPr/>
                </a:tc>
                <a:extLst>
                  <a:ext uri="{0D108BD9-81ED-4DB2-BD59-A6C34878D82A}">
                    <a16:rowId xmlns="" xmlns:a16="http://schemas.microsoft.com/office/drawing/2014/main" val="3051611901"/>
                  </a:ext>
                </a:extLst>
              </a:tr>
              <a:tr h="122316">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ALL</a:t>
                      </a:r>
                      <a:r>
                        <a:rPr lang="en-US" sz="1800" b="1" baseline="0" dirty="0"/>
                        <a:t> 3 ANNUALLY</a:t>
                      </a:r>
                      <a:endParaRPr lang="en-US" sz="1800" b="1"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1+ PER YEAR</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1+ PER YEAR</a:t>
                      </a:r>
                    </a:p>
                  </a:txBody>
                  <a:tcPr>
                    <a:noFill/>
                  </a:tcPr>
                </a:tc>
                <a:extLst>
                  <a:ext uri="{0D108BD9-81ED-4DB2-BD59-A6C34878D82A}">
                    <a16:rowId xmlns="" xmlns:a16="http://schemas.microsoft.com/office/drawing/2014/main" val="2563715650"/>
                  </a:ext>
                </a:extLst>
              </a:tr>
              <a:tr h="1054529">
                <a:tc>
                  <a:txBody>
                    <a:bodyPr/>
                    <a:lstStyle/>
                    <a:p>
                      <a:pPr marL="285750" indent="-285750">
                        <a:buFont typeface="Arial" panose="020B0604020202020204" pitchFamily="34" charset="0"/>
                        <a:buChar char="•"/>
                      </a:pPr>
                      <a:r>
                        <a:rPr lang="en-US" sz="1800" b="1" dirty="0"/>
                        <a:t>Complete</a:t>
                      </a:r>
                      <a:r>
                        <a:rPr lang="en-US" sz="1800" b="1" baseline="0" dirty="0"/>
                        <a:t> 30 Credits Per Year</a:t>
                      </a:r>
                      <a:br>
                        <a:rPr lang="en-US" sz="1800" b="1" baseline="0" dirty="0"/>
                      </a:br>
                      <a:endParaRPr lang="en-US" sz="1800" b="1" baseline="0" dirty="0"/>
                    </a:p>
                    <a:p>
                      <a:pPr marL="285750" indent="-285750">
                        <a:buFont typeface="Arial" panose="020B0604020202020204" pitchFamily="34" charset="0"/>
                        <a:buChar char="•"/>
                      </a:pPr>
                      <a:r>
                        <a:rPr lang="en-US" sz="1800" b="1" baseline="0" dirty="0"/>
                        <a:t>Maintain SAP</a:t>
                      </a:r>
                      <a:br>
                        <a:rPr lang="en-US" sz="1800" b="1" baseline="0" dirty="0"/>
                      </a:br>
                      <a:endParaRPr lang="en-US" sz="1800" b="1" baseline="0" dirty="0"/>
                    </a:p>
                    <a:p>
                      <a:pPr marL="285750" indent="-285750">
                        <a:buFont typeface="Arial" panose="020B0604020202020204" pitchFamily="34" charset="0"/>
                        <a:buChar char="•"/>
                      </a:pPr>
                      <a:r>
                        <a:rPr lang="en-US" sz="1800" b="1" dirty="0"/>
                        <a:t>File FAFSA</a:t>
                      </a:r>
                    </a:p>
                  </a:txBody>
                  <a:tcPr>
                    <a:solidFill>
                      <a:schemeClr val="accent6">
                        <a:lumMod val="20000"/>
                        <a:lumOff val="80000"/>
                      </a:schemeClr>
                    </a:solidFill>
                  </a:tcPr>
                </a:tc>
                <a:tc>
                  <a:txBody>
                    <a:bodyPr/>
                    <a:lstStyle/>
                    <a:p>
                      <a:pPr marL="285750" indent="-285750">
                        <a:buFont typeface="Arial" panose="020B0604020202020204" pitchFamily="34" charset="0"/>
                        <a:buChar char="•"/>
                      </a:pPr>
                      <a:r>
                        <a:rPr lang="en-US" b="1" dirty="0"/>
                        <a:t>Summer Bridge Program </a:t>
                      </a:r>
                      <a:r>
                        <a:rPr lang="en-US" sz="1400" b="0" dirty="0"/>
                        <a:t>AND/OR</a:t>
                      </a:r>
                      <a:r>
                        <a:rPr lang="en-US" sz="1400" b="0" baseline="0" dirty="0"/>
                        <a:t> </a:t>
                      </a:r>
                      <a:br>
                        <a:rPr lang="en-US" sz="1400" b="0" baseline="0" dirty="0"/>
                      </a:br>
                      <a:r>
                        <a:rPr lang="en-US" b="1" dirty="0"/>
                        <a:t>New Student</a:t>
                      </a:r>
                      <a:r>
                        <a:rPr lang="en-US" b="1" baseline="0" dirty="0"/>
                        <a:t> Orientation</a:t>
                      </a:r>
                      <a:r>
                        <a:rPr lang="en-US" b="0" baseline="0" dirty="0"/>
                        <a:t/>
                      </a:r>
                      <a:br>
                        <a:rPr lang="en-US" b="0" baseline="0" dirty="0"/>
                      </a:br>
                      <a:endParaRPr lang="en-US" b="0" baseline="0" dirty="0"/>
                    </a:p>
                    <a:p>
                      <a:pPr marL="285750" indent="-285750">
                        <a:buFont typeface="Arial" panose="020B0604020202020204" pitchFamily="34" charset="0"/>
                        <a:buChar char="•"/>
                      </a:pPr>
                      <a:r>
                        <a:rPr lang="en-US" b="1" baseline="0" dirty="0"/>
                        <a:t>First Year Experience </a:t>
                      </a:r>
                      <a:r>
                        <a:rPr lang="en-US" sz="1400" b="0" dirty="0"/>
                        <a:t>AND/OR</a:t>
                      </a:r>
                      <a:r>
                        <a:rPr lang="en-US" sz="1400" b="0" baseline="0" dirty="0"/>
                        <a:t> </a:t>
                      </a:r>
                      <a:r>
                        <a:rPr lang="en-US" b="1" baseline="0" dirty="0"/>
                        <a:t>Living-Learning Community</a:t>
                      </a:r>
                      <a:r>
                        <a:rPr lang="en-US" b="0" baseline="0" dirty="0"/>
                        <a:t/>
                      </a:r>
                      <a:br>
                        <a:rPr lang="en-US" b="0" baseline="0" dirty="0"/>
                      </a:br>
                      <a:endParaRPr lang="en-US" b="0" baseline="0" dirty="0"/>
                    </a:p>
                    <a:p>
                      <a:pPr marL="285750" indent="-285750">
                        <a:buFont typeface="Arial" panose="020B0604020202020204" pitchFamily="34" charset="0"/>
                        <a:buChar char="•"/>
                      </a:pPr>
                      <a:r>
                        <a:rPr lang="en-US" b="1" baseline="0" dirty="0"/>
                        <a:t>Campus Involvement </a:t>
                      </a:r>
                      <a:r>
                        <a:rPr lang="en-US" sz="1400" b="0" baseline="0" dirty="0"/>
                        <a:t>AND/OR </a:t>
                      </a:r>
                      <a:r>
                        <a:rPr lang="en-US" b="1" baseline="0" dirty="0"/>
                        <a:t>Student-Faculty Research</a:t>
                      </a:r>
                      <a:endParaRPr lang="en-US" b="1" dirty="0"/>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800" b="1" dirty="0"/>
                        <a:t>Informational Interview </a:t>
                      </a:r>
                      <a:r>
                        <a:rPr lang="en-US" sz="1400" b="0" dirty="0"/>
                        <a:t>AND/OR</a:t>
                      </a:r>
                      <a:r>
                        <a:rPr lang="en-US" sz="1400" b="0" baseline="0" dirty="0"/>
                        <a:t> </a:t>
                      </a:r>
                      <a:br>
                        <a:rPr lang="en-US" sz="1400" b="0" baseline="0" dirty="0"/>
                      </a:br>
                      <a:r>
                        <a:rPr lang="en-US" sz="1800" b="1" baseline="0" dirty="0"/>
                        <a:t>Job Shadow</a:t>
                      </a:r>
                      <a:r>
                        <a:rPr lang="en-US" sz="1800" b="0" baseline="0" dirty="0"/>
                        <a:t/>
                      </a:r>
                      <a:br>
                        <a:rPr lang="en-US" sz="1800" b="0" baseline="0" dirty="0"/>
                      </a:br>
                      <a:endParaRPr lang="en-US" sz="1800" b="0" baseline="0" dirty="0"/>
                    </a:p>
                    <a:p>
                      <a:pPr marL="285750" indent="-285750">
                        <a:buFont typeface="Arial" panose="020B0604020202020204" pitchFamily="34" charset="0"/>
                        <a:buChar char="•"/>
                      </a:pPr>
                      <a:r>
                        <a:rPr lang="en-US" sz="1800" b="1" baseline="0" dirty="0"/>
                        <a:t>Internship</a:t>
                      </a:r>
                      <a:r>
                        <a:rPr lang="en-US" sz="1800" b="0" baseline="0" dirty="0"/>
                        <a:t> </a:t>
                      </a:r>
                      <a:br>
                        <a:rPr lang="en-US" sz="1800" b="0" baseline="0" dirty="0"/>
                      </a:br>
                      <a:r>
                        <a:rPr lang="en-US" sz="1600" b="0" baseline="0" dirty="0"/>
                        <a:t>(Work-Based and/or Service-Based Learning Experience)</a:t>
                      </a:r>
                      <a:r>
                        <a:rPr lang="en-US" sz="1800" b="0" baseline="0" dirty="0"/>
                        <a:t/>
                      </a:r>
                      <a:br>
                        <a:rPr lang="en-US" sz="1800" b="0" baseline="0" dirty="0"/>
                      </a:br>
                      <a:endParaRPr lang="en-US" sz="1800" b="0" baseline="0" dirty="0"/>
                    </a:p>
                    <a:p>
                      <a:pPr marL="285750" indent="-285750">
                        <a:buFont typeface="Arial" panose="020B0604020202020204" pitchFamily="34" charset="0"/>
                        <a:buChar char="•"/>
                      </a:pPr>
                      <a:r>
                        <a:rPr lang="en-US" sz="1800" b="1" baseline="0" dirty="0"/>
                        <a:t>Professional Résumé </a:t>
                      </a:r>
                      <a:r>
                        <a:rPr lang="en-US" sz="1800" b="0" baseline="0" dirty="0"/>
                        <a:t>(posted on LinkedIn)</a:t>
                      </a:r>
                      <a:endParaRPr lang="en-US" sz="1800" dirty="0"/>
                    </a:p>
                  </a:txBody>
                  <a:tcPr>
                    <a:solidFill>
                      <a:schemeClr val="accent3">
                        <a:lumMod val="20000"/>
                        <a:lumOff val="80000"/>
                      </a:schemeClr>
                    </a:solidFill>
                  </a:tcPr>
                </a:tc>
                <a:extLst>
                  <a:ext uri="{0D108BD9-81ED-4DB2-BD59-A6C34878D82A}">
                    <a16:rowId xmlns="" xmlns:a16="http://schemas.microsoft.com/office/drawing/2014/main" val="2315462588"/>
                  </a:ext>
                </a:extLst>
              </a:tr>
              <a:tr h="605642">
                <a:tc gridSpan="3">
                  <a:txBody>
                    <a:bodyPr/>
                    <a:lstStyle/>
                    <a:p>
                      <a:pPr algn="ctr"/>
                      <a:r>
                        <a:rPr lang="en-US" b="1" dirty="0"/>
                        <a:t>Scholar</a:t>
                      </a:r>
                      <a:r>
                        <a:rPr lang="en-US" b="1" baseline="0" dirty="0"/>
                        <a:t> Success Mentor/Advisor</a:t>
                      </a:r>
                      <a:endParaRPr lang="en-US" b="1" dirty="0"/>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609990357"/>
                  </a:ext>
                </a:extLst>
              </a:tr>
            </a:tbl>
          </a:graphicData>
        </a:graphic>
      </p:graphicFrame>
    </p:spTree>
    <p:extLst>
      <p:ext uri="{BB962C8B-B14F-4D97-AF65-F5344CB8AC3E}">
        <p14:creationId xmlns:p14="http://schemas.microsoft.com/office/powerpoint/2010/main" val="1140547440"/>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Version	</a:t>
            </a:r>
            <a:endParaRPr lang="en-US" dirty="0"/>
          </a:p>
        </p:txBody>
      </p:sp>
      <p:pic>
        <p:nvPicPr>
          <p:cNvPr id="6" name="Picture 5"/>
          <p:cNvPicPr>
            <a:picLocks noChangeAspect="1"/>
          </p:cNvPicPr>
          <p:nvPr/>
        </p:nvPicPr>
        <p:blipFill>
          <a:blip r:embed="rId2"/>
          <a:stretch>
            <a:fillRect/>
          </a:stretch>
        </p:blipFill>
        <p:spPr>
          <a:xfrm>
            <a:off x="1804601" y="1458747"/>
            <a:ext cx="5534797" cy="4439270"/>
          </a:xfrm>
          <a:prstGeom prst="rect">
            <a:avLst/>
          </a:prstGeom>
        </p:spPr>
      </p:pic>
    </p:spTree>
    <p:extLst>
      <p:ext uri="{BB962C8B-B14F-4D97-AF65-F5344CB8AC3E}">
        <p14:creationId xmlns:p14="http://schemas.microsoft.com/office/powerpoint/2010/main" val="57294812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Scholar Success Mentor/Advisor</a:t>
            </a:r>
          </a:p>
        </p:txBody>
      </p:sp>
      <p:sp>
        <p:nvSpPr>
          <p:cNvPr id="3" name="Content Placeholder 2"/>
          <p:cNvSpPr>
            <a:spLocks noGrp="1"/>
          </p:cNvSpPr>
          <p:nvPr>
            <p:ph idx="1"/>
          </p:nvPr>
        </p:nvSpPr>
        <p:spPr/>
        <p:txBody>
          <a:bodyPr>
            <a:noAutofit/>
          </a:bodyPr>
          <a:lstStyle/>
          <a:p>
            <a:pPr marL="0" indent="0">
              <a:buNone/>
            </a:pPr>
            <a:r>
              <a:rPr lang="en-US" sz="2800" dirty="0"/>
              <a:t>All 21st Century Scholars—with support from Indiana colleges and the state—will identify at least one campus- and/or community-based mentor/advisor who will help guide them through college completion and into the workforce.</a:t>
            </a:r>
          </a:p>
        </p:txBody>
      </p:sp>
    </p:spTree>
    <p:extLst>
      <p:ext uri="{BB962C8B-B14F-4D97-AF65-F5344CB8AC3E}">
        <p14:creationId xmlns:p14="http://schemas.microsoft.com/office/powerpoint/2010/main" val="350569380"/>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College Engagement</a:t>
            </a:r>
            <a:endParaRPr lang="en-US" b="1" dirty="0"/>
          </a:p>
        </p:txBody>
      </p:sp>
      <p:sp>
        <p:nvSpPr>
          <p:cNvPr id="3" name="Content Placeholder 2"/>
          <p:cNvSpPr>
            <a:spLocks noGrp="1"/>
          </p:cNvSpPr>
          <p:nvPr>
            <p:ph idx="1"/>
          </p:nvPr>
        </p:nvSpPr>
        <p:spPr/>
        <p:txBody>
          <a:bodyPr>
            <a:noAutofit/>
          </a:bodyPr>
          <a:lstStyle/>
          <a:p>
            <a:r>
              <a:rPr lang="en-US" sz="2400" b="1" dirty="0" smtClean="0"/>
              <a:t>Summer Bridge Program </a:t>
            </a:r>
            <a:r>
              <a:rPr lang="en-US" sz="2400" dirty="0" smtClean="0"/>
              <a:t>- </a:t>
            </a:r>
            <a:r>
              <a:rPr lang="en-US" sz="2400" dirty="0"/>
              <a:t>Summer bridge programs provide students with academic and social experiences over the summer between high school and college</a:t>
            </a:r>
            <a:r>
              <a:rPr lang="en-US" sz="2400" dirty="0" smtClean="0"/>
              <a:t>.</a:t>
            </a:r>
          </a:p>
          <a:p>
            <a:r>
              <a:rPr lang="en-US" sz="2400" b="1" dirty="0" smtClean="0"/>
              <a:t>New/Transfer Student Orientation* </a:t>
            </a:r>
            <a:r>
              <a:rPr lang="en-US" sz="2400" dirty="0" smtClean="0"/>
              <a:t>- </a:t>
            </a:r>
            <a:r>
              <a:rPr lang="en-US" sz="2400" dirty="0"/>
              <a:t>Orientation is usually a day or weekend program where new students are able to learn their way around campus, create their first semester schedule and connect with other students</a:t>
            </a:r>
            <a:r>
              <a:rPr lang="en-US" sz="2400" dirty="0" smtClean="0"/>
              <a:t>.</a:t>
            </a:r>
          </a:p>
          <a:p>
            <a:r>
              <a:rPr lang="en-US" sz="2400" b="1" dirty="0" smtClean="0"/>
              <a:t>First Year Experience/Seminar</a:t>
            </a:r>
            <a:r>
              <a:rPr lang="en-US" sz="2400" dirty="0" smtClean="0"/>
              <a:t> - </a:t>
            </a:r>
            <a:r>
              <a:rPr lang="en-US" sz="2400" dirty="0"/>
              <a:t>A first-year experience or seminar is designed to help ease the transition from high school to college by providing social and academic experience—generally during the first semester of school.</a:t>
            </a:r>
            <a:endParaRPr lang="en-US" sz="2400" b="1" dirty="0"/>
          </a:p>
        </p:txBody>
      </p:sp>
    </p:spTree>
    <p:extLst>
      <p:ext uri="{BB962C8B-B14F-4D97-AF65-F5344CB8AC3E}">
        <p14:creationId xmlns:p14="http://schemas.microsoft.com/office/powerpoint/2010/main" val="3693594358"/>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College Engagement</a:t>
            </a:r>
            <a:endParaRPr lang="en-US" b="1" dirty="0"/>
          </a:p>
        </p:txBody>
      </p:sp>
      <p:sp>
        <p:nvSpPr>
          <p:cNvPr id="3" name="Content Placeholder 2"/>
          <p:cNvSpPr>
            <a:spLocks noGrp="1"/>
          </p:cNvSpPr>
          <p:nvPr>
            <p:ph idx="1"/>
          </p:nvPr>
        </p:nvSpPr>
        <p:spPr/>
        <p:txBody>
          <a:bodyPr>
            <a:noAutofit/>
          </a:bodyPr>
          <a:lstStyle/>
          <a:p>
            <a:r>
              <a:rPr lang="en-US" sz="2400" b="1" dirty="0" smtClean="0"/>
              <a:t>Learning Community </a:t>
            </a:r>
            <a:r>
              <a:rPr lang="en-US" sz="2400" dirty="0" smtClean="0"/>
              <a:t>- </a:t>
            </a:r>
            <a:r>
              <a:rPr lang="en-US" sz="2400" dirty="0"/>
              <a:t>Learning communities are specialized living environments that help students connect inside and outside the classroom</a:t>
            </a:r>
            <a:r>
              <a:rPr lang="en-US" sz="2400" dirty="0" smtClean="0"/>
              <a:t>.</a:t>
            </a:r>
          </a:p>
          <a:p>
            <a:r>
              <a:rPr lang="en-US" sz="2400" b="1" dirty="0" smtClean="0"/>
              <a:t>Campus Involvement* </a:t>
            </a:r>
            <a:r>
              <a:rPr lang="en-US" sz="2400" dirty="0" smtClean="0"/>
              <a:t>- </a:t>
            </a:r>
            <a:r>
              <a:rPr lang="en-US" sz="2400" dirty="0"/>
              <a:t>Campus involvement encompasses many different ways that you have interacted with and have become engaged on campus—such as intramural sports, clubs, or service events</a:t>
            </a:r>
            <a:r>
              <a:rPr lang="en-US" sz="2400" dirty="0" smtClean="0"/>
              <a:t>.</a:t>
            </a:r>
          </a:p>
          <a:p>
            <a:r>
              <a:rPr lang="en-US" sz="2400" b="1" dirty="0" smtClean="0"/>
              <a:t>Study Abroad* </a:t>
            </a:r>
            <a:r>
              <a:rPr lang="en-US" sz="2400" dirty="0" smtClean="0"/>
              <a:t>- </a:t>
            </a:r>
            <a:r>
              <a:rPr lang="en-US" sz="2400" dirty="0"/>
              <a:t>Study abroad is a program that allows you to complete part of your degree away from your campus – on another campus in the United States or in another country.</a:t>
            </a:r>
            <a:endParaRPr lang="en-US" sz="2400" b="1" dirty="0"/>
          </a:p>
        </p:txBody>
      </p:sp>
    </p:spTree>
    <p:extLst>
      <p:ext uri="{BB962C8B-B14F-4D97-AF65-F5344CB8AC3E}">
        <p14:creationId xmlns:p14="http://schemas.microsoft.com/office/powerpoint/2010/main" val="417739997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Career Preparation</a:t>
            </a:r>
            <a:endParaRPr lang="en-US" b="1" dirty="0"/>
          </a:p>
        </p:txBody>
      </p:sp>
      <p:sp>
        <p:nvSpPr>
          <p:cNvPr id="3" name="Content Placeholder 2"/>
          <p:cNvSpPr>
            <a:spLocks noGrp="1"/>
          </p:cNvSpPr>
          <p:nvPr>
            <p:ph idx="1"/>
          </p:nvPr>
        </p:nvSpPr>
        <p:spPr/>
        <p:txBody>
          <a:bodyPr>
            <a:noAutofit/>
          </a:bodyPr>
          <a:lstStyle/>
          <a:p>
            <a:r>
              <a:rPr lang="en-US" sz="2400" b="1" dirty="0" smtClean="0"/>
              <a:t>Informational Interview </a:t>
            </a:r>
            <a:r>
              <a:rPr lang="en-US" sz="2400" dirty="0" smtClean="0"/>
              <a:t>- </a:t>
            </a:r>
            <a:r>
              <a:rPr lang="en-US" sz="2400" dirty="0"/>
              <a:t>An informational interview is a way to learn more about a career you’re interested in by talking with and asking questions from someone who is working in that field.</a:t>
            </a:r>
          </a:p>
          <a:p>
            <a:r>
              <a:rPr lang="en-US" sz="2400" b="1" dirty="0" smtClean="0"/>
              <a:t>Job Shadow</a:t>
            </a:r>
            <a:r>
              <a:rPr lang="en-US" sz="2400" b="1" dirty="0" smtClean="0"/>
              <a:t> </a:t>
            </a:r>
            <a:r>
              <a:rPr lang="en-US" sz="2400" dirty="0" smtClean="0"/>
              <a:t>- </a:t>
            </a:r>
            <a:r>
              <a:rPr lang="en-US" sz="2400" dirty="0"/>
              <a:t>A job shadow is a time where you to follow around an individual in a position or profession you’re interested in to learn more about what that entails</a:t>
            </a:r>
            <a:r>
              <a:rPr lang="en-US" sz="2400" dirty="0" smtClean="0"/>
              <a:t>.</a:t>
            </a:r>
          </a:p>
          <a:p>
            <a:r>
              <a:rPr lang="en-US" sz="2400" b="1" dirty="0" smtClean="0"/>
              <a:t>Professional Resume </a:t>
            </a:r>
            <a:r>
              <a:rPr lang="en-US" sz="2400" dirty="0" smtClean="0"/>
              <a:t>- </a:t>
            </a:r>
            <a:r>
              <a:rPr lang="en-US" sz="2400" dirty="0"/>
              <a:t>A professional resume is a document used to share your education and experience with a potential employer.</a:t>
            </a:r>
            <a:endParaRPr lang="en-US" sz="2400" b="1" dirty="0"/>
          </a:p>
        </p:txBody>
      </p:sp>
    </p:spTree>
    <p:extLst>
      <p:ext uri="{BB962C8B-B14F-4D97-AF65-F5344CB8AC3E}">
        <p14:creationId xmlns:p14="http://schemas.microsoft.com/office/powerpoint/2010/main" val="166856258"/>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Career Preparation</a:t>
            </a:r>
            <a:endParaRPr lang="en-US" b="1" dirty="0"/>
          </a:p>
        </p:txBody>
      </p:sp>
      <p:sp>
        <p:nvSpPr>
          <p:cNvPr id="3" name="Content Placeholder 2"/>
          <p:cNvSpPr>
            <a:spLocks noGrp="1"/>
          </p:cNvSpPr>
          <p:nvPr>
            <p:ph idx="1"/>
          </p:nvPr>
        </p:nvSpPr>
        <p:spPr/>
        <p:txBody>
          <a:bodyPr>
            <a:noAutofit/>
          </a:bodyPr>
          <a:lstStyle/>
          <a:p>
            <a:r>
              <a:rPr lang="en-US" sz="2400" b="1" dirty="0" smtClean="0"/>
              <a:t>Portfolio </a:t>
            </a:r>
            <a:r>
              <a:rPr lang="en-US" sz="2400" dirty="0" smtClean="0"/>
              <a:t>- </a:t>
            </a:r>
            <a:r>
              <a:rPr lang="en-US" sz="2400" dirty="0" smtClean="0"/>
              <a:t>A </a:t>
            </a:r>
            <a:r>
              <a:rPr lang="en-US" sz="2400" dirty="0"/>
              <a:t>portfolio is a compilation of documents that gives you an opportunity to highlight examples of your academic work that’s relevant to your major and career </a:t>
            </a:r>
            <a:r>
              <a:rPr lang="en-US" sz="2400" dirty="0" smtClean="0"/>
              <a:t>path.</a:t>
            </a:r>
          </a:p>
          <a:p>
            <a:r>
              <a:rPr lang="en-US" sz="2400" b="1" dirty="0" smtClean="0"/>
              <a:t>Internship* </a:t>
            </a:r>
            <a:r>
              <a:rPr lang="en-US" sz="2400" dirty="0" smtClean="0"/>
              <a:t>- </a:t>
            </a:r>
            <a:r>
              <a:rPr lang="en-US" sz="2400" dirty="0"/>
              <a:t>An internship is a structured and supervised opportunity that provides you with practical experiences in a career field.</a:t>
            </a:r>
          </a:p>
          <a:p>
            <a:r>
              <a:rPr lang="en-US" sz="2400" b="1" dirty="0" smtClean="0"/>
              <a:t>Student-Faculty Research* </a:t>
            </a:r>
            <a:r>
              <a:rPr lang="en-US" sz="2400" dirty="0" smtClean="0"/>
              <a:t>- </a:t>
            </a:r>
            <a:r>
              <a:rPr lang="en-US" sz="2400" dirty="0"/>
              <a:t>Student-faculty research is an activity where a student and faculty connect to research a topic of interest. It is generally for credit, but can be extracurricular as well.</a:t>
            </a:r>
          </a:p>
        </p:txBody>
      </p:sp>
    </p:spTree>
    <p:extLst>
      <p:ext uri="{BB962C8B-B14F-4D97-AF65-F5344CB8AC3E}">
        <p14:creationId xmlns:p14="http://schemas.microsoft.com/office/powerpoint/2010/main" val="1342722742"/>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ScholarTrack</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95542"/>
            <a:ext cx="8229600" cy="3735279"/>
          </a:xfrm>
        </p:spPr>
      </p:pic>
    </p:spTree>
    <p:extLst>
      <p:ext uri="{BB962C8B-B14F-4D97-AF65-F5344CB8AC3E}">
        <p14:creationId xmlns:p14="http://schemas.microsoft.com/office/powerpoint/2010/main" val="2278880654"/>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ScholarTrack</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6056" y="1600200"/>
            <a:ext cx="4351887" cy="4525963"/>
          </a:xfrm>
        </p:spPr>
      </p:pic>
    </p:spTree>
    <p:extLst>
      <p:ext uri="{BB962C8B-B14F-4D97-AF65-F5344CB8AC3E}">
        <p14:creationId xmlns:p14="http://schemas.microsoft.com/office/powerpoint/2010/main" val="120976156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339725" lvl="1" indent="0">
              <a:buNone/>
            </a:pPr>
            <a:endParaRPr lang="en-US" sz="2400" dirty="0">
              <a:latin typeface="+mj-lt"/>
            </a:endParaRPr>
          </a:p>
          <a:p>
            <a:pPr lvl="1">
              <a:buFont typeface="Arial" panose="020B0604020202020204" pitchFamily="34" charset="0"/>
              <a:buChar char="•"/>
            </a:pPr>
            <a:endParaRPr lang="en-US" sz="2400" b="1" dirty="0">
              <a:latin typeface="+mj-lt"/>
            </a:endParaRPr>
          </a:p>
          <a:p>
            <a:pPr marL="0" indent="0">
              <a:buNone/>
            </a:pPr>
            <a:endParaRPr lang="en-US" sz="2400" dirty="0">
              <a:latin typeface="+mj-lt"/>
            </a:endParaRPr>
          </a:p>
        </p:txBody>
      </p:sp>
      <p:sp>
        <p:nvSpPr>
          <p:cNvPr id="4" name="Slide Number Placeholder 3"/>
          <p:cNvSpPr>
            <a:spLocks noGrp="1"/>
          </p:cNvSpPr>
          <p:nvPr>
            <p:ph type="sldNum" sz="quarter" idx="12"/>
          </p:nvPr>
        </p:nvSpPr>
        <p:spPr/>
        <p:txBody>
          <a:bodyPr/>
          <a:lstStyle/>
          <a:p>
            <a:fld id="{4E1227A4-B3CD-45F6-B6CB-90E90533841E}" type="slidenum">
              <a:rPr lang="en-US" smtClean="0"/>
              <a:pPr/>
              <a:t>4</a:t>
            </a:fld>
            <a:endParaRPr lang="en-US" dirty="0"/>
          </a:p>
        </p:txBody>
      </p:sp>
      <p:sp>
        <p:nvSpPr>
          <p:cNvPr id="7" name="TextBox 6"/>
          <p:cNvSpPr txBox="1"/>
          <p:nvPr/>
        </p:nvSpPr>
        <p:spPr>
          <a:xfrm>
            <a:off x="304800" y="228600"/>
            <a:ext cx="8534400" cy="707886"/>
          </a:xfrm>
          <a:prstGeom prst="rect">
            <a:avLst/>
          </a:prstGeom>
          <a:noFill/>
        </p:spPr>
        <p:txBody>
          <a:bodyPr wrap="square" rtlCol="0">
            <a:spAutoFit/>
          </a:bodyPr>
          <a:lstStyle/>
          <a:p>
            <a:pPr algn="ctr"/>
            <a:r>
              <a:rPr lang="en-US" sz="4000" b="1" dirty="0">
                <a:solidFill>
                  <a:schemeClr val="bg1"/>
                </a:solidFill>
                <a:latin typeface="Calibri"/>
                <a:cs typeface="Calibri"/>
              </a:rPr>
              <a:t>Scholar Success Program</a:t>
            </a:r>
            <a:endParaRPr lang="en-US" sz="4000" b="1" dirty="0">
              <a:latin typeface="Calibri"/>
              <a:cs typeface="Calibri"/>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70" y="102870"/>
            <a:ext cx="7442459" cy="7294307"/>
          </a:xfrm>
          <a:prstGeom prst="rect">
            <a:avLst/>
          </a:prstGeom>
        </p:spPr>
      </p:pic>
    </p:spTree>
    <p:extLst>
      <p:ext uri="{BB962C8B-B14F-4D97-AF65-F5344CB8AC3E}">
        <p14:creationId xmlns:p14="http://schemas.microsoft.com/office/powerpoint/2010/main" val="81626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ScholarTrack</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2463" y="1600200"/>
            <a:ext cx="4339074" cy="4525963"/>
          </a:xfrm>
        </p:spPr>
      </p:pic>
    </p:spTree>
    <p:extLst>
      <p:ext uri="{BB962C8B-B14F-4D97-AF65-F5344CB8AC3E}">
        <p14:creationId xmlns:p14="http://schemas.microsoft.com/office/powerpoint/2010/main" val="3158322556"/>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ScholarTrack</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4680" y="2948654"/>
            <a:ext cx="4934639" cy="1829055"/>
          </a:xfrm>
        </p:spPr>
      </p:pic>
    </p:spTree>
    <p:extLst>
      <p:ext uri="{BB962C8B-B14F-4D97-AF65-F5344CB8AC3E}">
        <p14:creationId xmlns:p14="http://schemas.microsoft.com/office/powerpoint/2010/main" val="469276454"/>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ScholarTrack</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6575" y="1686415"/>
            <a:ext cx="5010849" cy="4353533"/>
          </a:xfrm>
        </p:spPr>
      </p:pic>
    </p:spTree>
    <p:extLst>
      <p:ext uri="{BB962C8B-B14F-4D97-AF65-F5344CB8AC3E}">
        <p14:creationId xmlns:p14="http://schemas.microsoft.com/office/powerpoint/2010/main" val="36695883"/>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ScholarTrack</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2892" y="3134417"/>
            <a:ext cx="4058216" cy="1457528"/>
          </a:xfrm>
        </p:spPr>
      </p:pic>
    </p:spTree>
    <p:extLst>
      <p:ext uri="{BB962C8B-B14F-4D97-AF65-F5344CB8AC3E}">
        <p14:creationId xmlns:p14="http://schemas.microsoft.com/office/powerpoint/2010/main" val="4074881677"/>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Proposed Implementation Timeline</a:t>
            </a:r>
          </a:p>
        </p:txBody>
      </p:sp>
      <p:sp>
        <p:nvSpPr>
          <p:cNvPr id="3" name="Content Placeholder 2"/>
          <p:cNvSpPr>
            <a:spLocks noGrp="1"/>
          </p:cNvSpPr>
          <p:nvPr>
            <p:ph idx="1"/>
          </p:nvPr>
        </p:nvSpPr>
        <p:spPr>
          <a:xfrm>
            <a:off x="296883" y="1600200"/>
            <a:ext cx="8389917" cy="4525963"/>
          </a:xfrm>
        </p:spPr>
        <p:txBody>
          <a:bodyPr>
            <a:normAutofit/>
          </a:bodyPr>
          <a:lstStyle/>
          <a:p>
            <a:pPr lvl="0">
              <a:spcBef>
                <a:spcPts val="0"/>
              </a:spcBef>
              <a:spcAft>
                <a:spcPts val="1200"/>
              </a:spcAft>
            </a:pPr>
            <a:r>
              <a:rPr lang="en-US" sz="2800" b="1" dirty="0"/>
              <a:t>Spring/Summer 2018: 	</a:t>
            </a:r>
            <a:r>
              <a:rPr lang="en-US" sz="2800" dirty="0"/>
              <a:t>Develop/Vet Requirements </a:t>
            </a:r>
          </a:p>
          <a:p>
            <a:pPr lvl="0">
              <a:spcBef>
                <a:spcPts val="0"/>
              </a:spcBef>
              <a:spcAft>
                <a:spcPts val="1200"/>
              </a:spcAft>
            </a:pPr>
            <a:r>
              <a:rPr lang="en-US" sz="2800" b="1" dirty="0"/>
              <a:t>Fall 2018 (August): 		</a:t>
            </a:r>
            <a:r>
              <a:rPr lang="en-US" sz="2800" dirty="0"/>
              <a:t>	Requirements Finalized</a:t>
            </a:r>
          </a:p>
          <a:p>
            <a:pPr lvl="0">
              <a:spcBef>
                <a:spcPts val="0"/>
              </a:spcBef>
            </a:pPr>
            <a:r>
              <a:rPr lang="en-US" sz="2800" b="1" dirty="0"/>
              <a:t>Fall 2018/Spring 2019: </a:t>
            </a:r>
            <a:r>
              <a:rPr lang="en-US" sz="2800" dirty="0"/>
              <a:t>	System Development</a:t>
            </a:r>
          </a:p>
          <a:p>
            <a:pPr marL="0" lvl="0" indent="0">
              <a:spcBef>
                <a:spcPts val="0"/>
              </a:spcBef>
              <a:spcAft>
                <a:spcPts val="600"/>
              </a:spcAft>
              <a:buNone/>
            </a:pPr>
            <a:r>
              <a:rPr lang="en-US" sz="2800" dirty="0"/>
              <a:t>									</a:t>
            </a:r>
            <a:r>
              <a:rPr lang="en-US" sz="2800" i="1" dirty="0"/>
              <a:t>(</a:t>
            </a:r>
            <a:r>
              <a:rPr lang="en-US" sz="2800" i="1" dirty="0" err="1"/>
              <a:t>ScholarTrack</a:t>
            </a:r>
            <a:r>
              <a:rPr lang="en-US" sz="2800" i="1" dirty="0"/>
              <a:t>)</a:t>
            </a:r>
          </a:p>
          <a:p>
            <a:pPr lvl="0">
              <a:spcAft>
                <a:spcPts val="600"/>
              </a:spcAft>
            </a:pPr>
            <a:r>
              <a:rPr lang="en-US" sz="2800" b="1" dirty="0"/>
              <a:t>Fall 2019/Spring 2020: </a:t>
            </a:r>
            <a:r>
              <a:rPr lang="en-US" sz="2800" dirty="0"/>
              <a:t>	Campus Pilot</a:t>
            </a:r>
          </a:p>
          <a:p>
            <a:pPr lvl="0">
              <a:spcAft>
                <a:spcPts val="600"/>
              </a:spcAft>
            </a:pPr>
            <a:r>
              <a:rPr lang="en-US" sz="2800" b="1" dirty="0"/>
              <a:t>Fall 2020/Spring 2021: </a:t>
            </a:r>
            <a:r>
              <a:rPr lang="en-US" sz="2800" dirty="0"/>
              <a:t> 	Statewide Implementation</a:t>
            </a:r>
          </a:p>
        </p:txBody>
      </p:sp>
    </p:spTree>
    <p:extLst>
      <p:ext uri="{BB962C8B-B14F-4D97-AF65-F5344CB8AC3E}">
        <p14:creationId xmlns:p14="http://schemas.microsoft.com/office/powerpoint/2010/main" val="3864060883"/>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819400"/>
            <a:ext cx="9144000"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Calibri"/>
                <a:cs typeface="Calibri"/>
              </a:rPr>
              <a:t>Questions</a:t>
            </a:r>
            <a:endParaRPr lang="en-US" sz="5400" b="1" dirty="0">
              <a:effectLst>
                <a:outerShdw blurRad="38100" dist="38100" dir="2700000" algn="tl">
                  <a:srgbClr val="000000">
                    <a:alpha val="43137"/>
                  </a:srgbClr>
                </a:outerShdw>
              </a:effectLst>
              <a:latin typeface="Calibri"/>
              <a:cs typeface="Calibri"/>
            </a:endParaRPr>
          </a:p>
        </p:txBody>
      </p:sp>
    </p:spTree>
    <p:extLst>
      <p:ext uri="{BB962C8B-B14F-4D97-AF65-F5344CB8AC3E}">
        <p14:creationId xmlns:p14="http://schemas.microsoft.com/office/powerpoint/2010/main" val="3184098193"/>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819400"/>
            <a:ext cx="9144000" cy="2769989"/>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Calibri"/>
                <a:cs typeface="Calibri"/>
              </a:rPr>
              <a:t>Jarod Wilson</a:t>
            </a:r>
          </a:p>
          <a:p>
            <a:pPr algn="ctr"/>
            <a:r>
              <a:rPr lang="en-US" sz="4000" b="1" dirty="0" smtClean="0">
                <a:solidFill>
                  <a:schemeClr val="bg1"/>
                </a:solidFill>
                <a:effectLst>
                  <a:outerShdw blurRad="38100" dist="38100" dir="2700000" algn="tl">
                    <a:srgbClr val="000000">
                      <a:alpha val="43137"/>
                    </a:srgbClr>
                  </a:outerShdw>
                </a:effectLst>
                <a:latin typeface="Calibri"/>
                <a:cs typeface="Calibri"/>
              </a:rPr>
              <a:t>Director, Postsecondary Outreach and Career Transitions</a:t>
            </a:r>
          </a:p>
          <a:p>
            <a:pPr algn="ctr"/>
            <a:r>
              <a:rPr lang="en-US" sz="4000" b="1" dirty="0" smtClean="0">
                <a:solidFill>
                  <a:schemeClr val="bg1"/>
                </a:solidFill>
                <a:latin typeface="Calibri"/>
                <a:cs typeface="Calibri"/>
              </a:rPr>
              <a:t>jwilson@che.in.gov </a:t>
            </a:r>
            <a:endParaRPr lang="en-US" sz="4000" b="1" dirty="0">
              <a:latin typeface="Calibri"/>
              <a:cs typeface="Calibri"/>
            </a:endParaRPr>
          </a:p>
        </p:txBody>
      </p:sp>
    </p:spTree>
    <p:extLst>
      <p:ext uri="{BB962C8B-B14F-4D97-AF65-F5344CB8AC3E}">
        <p14:creationId xmlns:p14="http://schemas.microsoft.com/office/powerpoint/2010/main" val="284117265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ScholarTrack</a:t>
            </a:r>
            <a:r>
              <a:rPr lang="en-US" dirty="0"/>
              <a:t>: </a:t>
            </a:r>
            <a:r>
              <a:rPr lang="en-US" b="1" u="sng" dirty="0"/>
              <a:t>June 2017 </a:t>
            </a:r>
          </a:p>
        </p:txBody>
      </p:sp>
      <p:sp>
        <p:nvSpPr>
          <p:cNvPr id="7" name="TextBox 6"/>
          <p:cNvSpPr txBox="1"/>
          <p:nvPr/>
        </p:nvSpPr>
        <p:spPr>
          <a:xfrm>
            <a:off x="574933" y="1469571"/>
            <a:ext cx="8253549" cy="461665"/>
          </a:xfrm>
          <a:prstGeom prst="rect">
            <a:avLst/>
          </a:prstGeom>
          <a:noFill/>
        </p:spPr>
        <p:txBody>
          <a:bodyPr wrap="square" rtlCol="0">
            <a:spAutoFit/>
          </a:bodyPr>
          <a:lstStyle/>
          <a:p>
            <a:pPr algn="ctr"/>
            <a:r>
              <a:rPr lang="en-US" sz="2400" b="1" dirty="0">
                <a:solidFill>
                  <a:srgbClr val="B30838"/>
                </a:solidFill>
              </a:rPr>
              <a:t>63% </a:t>
            </a:r>
            <a:r>
              <a:rPr lang="en-US" sz="2400" b="1" dirty="0"/>
              <a:t>of graduating 2017 Scholars have </a:t>
            </a:r>
            <a:r>
              <a:rPr lang="en-US" sz="2400" b="1" u="sng" dirty="0"/>
              <a:t>completed requirements</a:t>
            </a:r>
            <a:r>
              <a:rPr lang="en-US" sz="2400" b="1" dirty="0"/>
              <a:t> </a:t>
            </a:r>
            <a:endParaRPr lang="en-US" sz="2400" b="1" dirty="0">
              <a:solidFill>
                <a:srgbClr val="B30838"/>
              </a:solidFill>
            </a:endParaRPr>
          </a:p>
        </p:txBody>
      </p:sp>
      <p:pic>
        <p:nvPicPr>
          <p:cNvPr id="4" name="Picture 3"/>
          <p:cNvPicPr>
            <a:picLocks noChangeAspect="1"/>
          </p:cNvPicPr>
          <p:nvPr/>
        </p:nvPicPr>
        <p:blipFill>
          <a:blip r:embed="rId3"/>
          <a:stretch>
            <a:fillRect/>
          </a:stretch>
        </p:blipFill>
        <p:spPr>
          <a:xfrm>
            <a:off x="1175657" y="1931236"/>
            <a:ext cx="7052103" cy="4851759"/>
          </a:xfrm>
          <a:prstGeom prst="rect">
            <a:avLst/>
          </a:prstGeom>
        </p:spPr>
      </p:pic>
    </p:spTree>
    <p:extLst>
      <p:ext uri="{BB962C8B-B14F-4D97-AF65-F5344CB8AC3E}">
        <p14:creationId xmlns:p14="http://schemas.microsoft.com/office/powerpoint/2010/main" val="1428915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ScholarTrack</a:t>
            </a:r>
            <a:r>
              <a:rPr lang="en-US" dirty="0"/>
              <a:t>: </a:t>
            </a:r>
            <a:r>
              <a:rPr lang="en-US" b="1" u="sng" dirty="0"/>
              <a:t>June 2018 </a:t>
            </a:r>
          </a:p>
        </p:txBody>
      </p:sp>
      <p:sp>
        <p:nvSpPr>
          <p:cNvPr id="7" name="TextBox 6"/>
          <p:cNvSpPr txBox="1"/>
          <p:nvPr/>
        </p:nvSpPr>
        <p:spPr>
          <a:xfrm>
            <a:off x="574933" y="1469571"/>
            <a:ext cx="8253549" cy="461665"/>
          </a:xfrm>
          <a:prstGeom prst="rect">
            <a:avLst/>
          </a:prstGeom>
          <a:noFill/>
        </p:spPr>
        <p:txBody>
          <a:bodyPr wrap="square" rtlCol="0">
            <a:spAutoFit/>
          </a:bodyPr>
          <a:lstStyle/>
          <a:p>
            <a:pPr algn="ctr"/>
            <a:r>
              <a:rPr lang="en-US" sz="2400" b="1" dirty="0">
                <a:solidFill>
                  <a:srgbClr val="B30838"/>
                </a:solidFill>
              </a:rPr>
              <a:t>68% </a:t>
            </a:r>
            <a:r>
              <a:rPr lang="en-US" sz="2400" b="1" dirty="0"/>
              <a:t>of graduating 2018 Scholars have </a:t>
            </a:r>
            <a:r>
              <a:rPr lang="en-US" sz="2400" b="1" u="sng" dirty="0"/>
              <a:t>completed requirements</a:t>
            </a:r>
            <a:r>
              <a:rPr lang="en-US" sz="2400" b="1" dirty="0"/>
              <a:t> </a:t>
            </a:r>
            <a:endParaRPr lang="en-US" sz="2400" b="1" dirty="0">
              <a:solidFill>
                <a:srgbClr val="B30838"/>
              </a:solidFill>
            </a:endParaRPr>
          </a:p>
        </p:txBody>
      </p:sp>
      <p:pic>
        <p:nvPicPr>
          <p:cNvPr id="5" name="Picture 4"/>
          <p:cNvPicPr>
            <a:picLocks noChangeAspect="1"/>
          </p:cNvPicPr>
          <p:nvPr/>
        </p:nvPicPr>
        <p:blipFill>
          <a:blip r:embed="rId3"/>
          <a:stretch>
            <a:fillRect/>
          </a:stretch>
        </p:blipFill>
        <p:spPr>
          <a:xfrm>
            <a:off x="1419225" y="1931236"/>
            <a:ext cx="6305550" cy="4219575"/>
          </a:xfrm>
          <a:prstGeom prst="rect">
            <a:avLst/>
          </a:prstGeom>
        </p:spPr>
      </p:pic>
    </p:spTree>
    <p:extLst>
      <p:ext uri="{BB962C8B-B14F-4D97-AF65-F5344CB8AC3E}">
        <p14:creationId xmlns:p14="http://schemas.microsoft.com/office/powerpoint/2010/main" val="3082043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ScholarTrack</a:t>
            </a:r>
            <a:r>
              <a:rPr lang="en-US" dirty="0"/>
              <a:t>: </a:t>
            </a:r>
            <a:r>
              <a:rPr lang="en-US" b="1" u="sng" dirty="0" smtClean="0"/>
              <a:t>April 2019</a:t>
            </a:r>
            <a:endParaRPr lang="en-US" b="1" u="sng" dirty="0"/>
          </a:p>
        </p:txBody>
      </p:sp>
      <p:sp>
        <p:nvSpPr>
          <p:cNvPr id="7" name="TextBox 6"/>
          <p:cNvSpPr txBox="1"/>
          <p:nvPr/>
        </p:nvSpPr>
        <p:spPr>
          <a:xfrm>
            <a:off x="574933" y="1469571"/>
            <a:ext cx="8253549" cy="461665"/>
          </a:xfrm>
          <a:prstGeom prst="rect">
            <a:avLst/>
          </a:prstGeom>
          <a:noFill/>
        </p:spPr>
        <p:txBody>
          <a:bodyPr wrap="square" rtlCol="0">
            <a:spAutoFit/>
          </a:bodyPr>
          <a:lstStyle/>
          <a:p>
            <a:pPr algn="ctr"/>
            <a:r>
              <a:rPr lang="en-US" sz="2400" b="1" dirty="0">
                <a:solidFill>
                  <a:srgbClr val="B30838"/>
                </a:solidFill>
              </a:rPr>
              <a:t>5</a:t>
            </a:r>
            <a:r>
              <a:rPr lang="en-US" sz="2400" b="1" dirty="0" smtClean="0">
                <a:solidFill>
                  <a:srgbClr val="B30838"/>
                </a:solidFill>
              </a:rPr>
              <a:t>8</a:t>
            </a:r>
            <a:r>
              <a:rPr lang="en-US" sz="2400" b="1" dirty="0">
                <a:solidFill>
                  <a:srgbClr val="B30838"/>
                </a:solidFill>
              </a:rPr>
              <a:t>% </a:t>
            </a:r>
            <a:r>
              <a:rPr lang="en-US" sz="2400" b="1" dirty="0"/>
              <a:t>of graduating </a:t>
            </a:r>
            <a:r>
              <a:rPr lang="en-US" sz="2400" b="1" dirty="0" smtClean="0"/>
              <a:t>2019 </a:t>
            </a:r>
            <a:r>
              <a:rPr lang="en-US" sz="2400" b="1" dirty="0"/>
              <a:t>Scholars have </a:t>
            </a:r>
            <a:r>
              <a:rPr lang="en-US" sz="2400" b="1" u="sng" dirty="0"/>
              <a:t>completed requirements</a:t>
            </a:r>
            <a:r>
              <a:rPr lang="en-US" sz="2400" b="1" dirty="0"/>
              <a:t> </a:t>
            </a:r>
            <a:endParaRPr lang="en-US" sz="2400" b="1" dirty="0">
              <a:solidFill>
                <a:srgbClr val="B30838"/>
              </a:solidFill>
            </a:endParaRPr>
          </a:p>
        </p:txBody>
      </p:sp>
      <p:pic>
        <p:nvPicPr>
          <p:cNvPr id="3" name="Picture 2"/>
          <p:cNvPicPr>
            <a:picLocks noChangeAspect="1"/>
          </p:cNvPicPr>
          <p:nvPr/>
        </p:nvPicPr>
        <p:blipFill>
          <a:blip r:embed="rId3"/>
          <a:stretch>
            <a:fillRect/>
          </a:stretch>
        </p:blipFill>
        <p:spPr>
          <a:xfrm>
            <a:off x="1485900" y="1931236"/>
            <a:ext cx="6172200" cy="4095750"/>
          </a:xfrm>
          <a:prstGeom prst="rect">
            <a:avLst/>
          </a:prstGeom>
        </p:spPr>
      </p:pic>
    </p:spTree>
    <p:extLst>
      <p:ext uri="{BB962C8B-B14F-4D97-AF65-F5344CB8AC3E}">
        <p14:creationId xmlns:p14="http://schemas.microsoft.com/office/powerpoint/2010/main" val="2911793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fld id="{4E1227A4-B3CD-45F6-B6CB-90E90533841E}" type="slidenum">
              <a:rPr lang="en-US" smtClean="0"/>
              <a:pPr/>
              <a:t>8</a:t>
            </a:fld>
            <a:endParaRPr lang="en-US" dirty="0"/>
          </a:p>
        </p:txBody>
      </p:sp>
      <p:sp>
        <p:nvSpPr>
          <p:cNvPr id="7" name="TextBox 6"/>
          <p:cNvSpPr txBox="1"/>
          <p:nvPr/>
        </p:nvSpPr>
        <p:spPr>
          <a:xfrm>
            <a:off x="304800" y="0"/>
            <a:ext cx="8534400" cy="1323439"/>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Historical Context:</a:t>
            </a:r>
            <a:endParaRPr lang="en-US" sz="4000" dirty="0">
              <a:solidFill>
                <a:schemeClr val="bg1"/>
              </a:solidFill>
              <a:effectLst>
                <a:outerShdw blurRad="38100" dist="38100" dir="2700000" algn="tl">
                  <a:srgbClr val="000000">
                    <a:alpha val="43137"/>
                  </a:srgbClr>
                </a:outerShdw>
              </a:effectLst>
              <a:cs typeface="Calibri"/>
            </a:endParaRPr>
          </a:p>
          <a:p>
            <a:pPr algn="ctr"/>
            <a:r>
              <a:rPr lang="en-US" sz="4000" b="1" dirty="0">
                <a:solidFill>
                  <a:schemeClr val="bg1"/>
                </a:solidFill>
                <a:effectLst>
                  <a:outerShdw blurRad="38100" dist="38100" dir="2700000" algn="tl">
                    <a:srgbClr val="000000">
                      <a:alpha val="43137"/>
                    </a:srgbClr>
                  </a:outerShdw>
                </a:effectLst>
              </a:rPr>
              <a:t>Scholars Maintaining Eligibility </a:t>
            </a:r>
          </a:p>
        </p:txBody>
      </p:sp>
      <p:graphicFrame>
        <p:nvGraphicFramePr>
          <p:cNvPr id="8" name="Chart 7"/>
          <p:cNvGraphicFramePr>
            <a:graphicFrameLocks/>
          </p:cNvGraphicFramePr>
          <p:nvPr>
            <p:extLst/>
          </p:nvPr>
        </p:nvGraphicFramePr>
        <p:xfrm>
          <a:off x="304799" y="1579265"/>
          <a:ext cx="8534399" cy="41450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5681416"/>
            <a:ext cx="9144000" cy="369332"/>
          </a:xfrm>
          <a:prstGeom prst="rect">
            <a:avLst/>
          </a:prstGeom>
          <a:noFill/>
        </p:spPr>
        <p:txBody>
          <a:bodyPr wrap="square" rtlCol="0">
            <a:spAutoFit/>
          </a:bodyPr>
          <a:lstStyle/>
          <a:p>
            <a:pPr algn="ctr"/>
            <a:r>
              <a:rPr lang="en-US" b="1" dirty="0">
                <a:solidFill>
                  <a:schemeClr val="tx2"/>
                </a:solidFill>
              </a:rPr>
              <a:t>% of Scholars Maintaining Eligibility</a:t>
            </a:r>
          </a:p>
        </p:txBody>
      </p:sp>
      <p:sp>
        <p:nvSpPr>
          <p:cNvPr id="9" name="TextBox 8"/>
          <p:cNvSpPr txBox="1"/>
          <p:nvPr/>
        </p:nvSpPr>
        <p:spPr>
          <a:xfrm rot="18017557">
            <a:off x="5913550" y="2330739"/>
            <a:ext cx="948744" cy="369332"/>
          </a:xfrm>
          <a:prstGeom prst="rect">
            <a:avLst/>
          </a:prstGeom>
          <a:noFill/>
        </p:spPr>
        <p:txBody>
          <a:bodyPr wrap="square" rtlCol="0">
            <a:spAutoFit/>
          </a:bodyPr>
          <a:lstStyle/>
          <a:p>
            <a:r>
              <a:rPr lang="en-US" dirty="0">
                <a:solidFill>
                  <a:schemeClr val="bg1"/>
                </a:solidFill>
              </a:rPr>
              <a:t>2.5 GPA</a:t>
            </a:r>
          </a:p>
        </p:txBody>
      </p:sp>
      <p:sp>
        <p:nvSpPr>
          <p:cNvPr id="10" name="TextBox 9"/>
          <p:cNvSpPr txBox="1"/>
          <p:nvPr/>
        </p:nvSpPr>
        <p:spPr>
          <a:xfrm rot="18017557">
            <a:off x="7813696" y="1897350"/>
            <a:ext cx="948744" cy="369332"/>
          </a:xfrm>
          <a:prstGeom prst="rect">
            <a:avLst/>
          </a:prstGeom>
          <a:noFill/>
        </p:spPr>
        <p:txBody>
          <a:bodyPr wrap="square" rtlCol="0">
            <a:spAutoFit/>
          </a:bodyPr>
          <a:lstStyle/>
          <a:p>
            <a:r>
              <a:rPr lang="en-US" dirty="0">
                <a:solidFill>
                  <a:schemeClr val="bg1"/>
                </a:solidFill>
              </a:rPr>
              <a:t>SSP</a:t>
            </a:r>
          </a:p>
        </p:txBody>
      </p:sp>
      <p:sp>
        <p:nvSpPr>
          <p:cNvPr id="6" name="Up Arrow 5"/>
          <p:cNvSpPr/>
          <p:nvPr/>
        </p:nvSpPr>
        <p:spPr>
          <a:xfrm>
            <a:off x="3621024" y="3401568"/>
            <a:ext cx="237744" cy="74072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11790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5943599"/>
          </a:xfrm>
        </p:spPr>
        <p:txBody>
          <a:bodyPr>
            <a:noAutofit/>
          </a:bodyPr>
          <a:lstStyle/>
          <a:p>
            <a:r>
              <a:rPr lang="en-US" sz="6400" b="1" dirty="0">
                <a:solidFill>
                  <a:schemeClr val="bg1"/>
                </a:solidFill>
              </a:rPr>
              <a:t>Credit Completion</a:t>
            </a:r>
          </a:p>
        </p:txBody>
      </p:sp>
    </p:spTree>
    <p:extLst>
      <p:ext uri="{BB962C8B-B14F-4D97-AF65-F5344CB8AC3E}">
        <p14:creationId xmlns:p14="http://schemas.microsoft.com/office/powerpoint/2010/main" val="26817520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25286</TotalTime>
  <Words>1406</Words>
  <Application>Microsoft Office PowerPoint</Application>
  <PresentationFormat>On-screen Show (4:3)</PresentationFormat>
  <Paragraphs>234</Paragraphs>
  <Slides>46</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Rockwell</vt:lpstr>
      <vt:lpstr>Office Theme</vt:lpstr>
      <vt:lpstr>21st Century Scholars  College SSP Pilot Campuses </vt:lpstr>
      <vt:lpstr>PowerPoint Presentation</vt:lpstr>
      <vt:lpstr>Scholar Success Program (High School)</vt:lpstr>
      <vt:lpstr>PowerPoint Presentation</vt:lpstr>
      <vt:lpstr>ScholarTrack: June 2017 </vt:lpstr>
      <vt:lpstr>ScholarTrack: June 2018 </vt:lpstr>
      <vt:lpstr>ScholarTrack: April 2019</vt:lpstr>
      <vt:lpstr>PowerPoint Presentation</vt:lpstr>
      <vt:lpstr>Credit Completion</vt:lpstr>
      <vt:lpstr>Scholars Now Outpace Students Overall  in Credit Completion </vt:lpstr>
      <vt:lpstr>College Completion</vt:lpstr>
      <vt:lpstr>PowerPoint Presentation</vt:lpstr>
      <vt:lpstr>PowerPoint Presentation</vt:lpstr>
      <vt:lpstr>PowerPoint Presentation</vt:lpstr>
      <vt:lpstr>PowerPoint Presentation</vt:lpstr>
      <vt:lpstr>Our Charge</vt:lpstr>
      <vt:lpstr>PowerPoint Presentation</vt:lpstr>
      <vt:lpstr>PowerPoint Presentation</vt:lpstr>
      <vt:lpstr>PowerPoint Presentation</vt:lpstr>
      <vt:lpstr>American Association of  Colleges &amp; Universities (AAC&amp;U)</vt:lpstr>
      <vt:lpstr>PowerPoint Presentation</vt:lpstr>
      <vt:lpstr>PowerPoint Presentation</vt:lpstr>
      <vt:lpstr>College Feedback</vt:lpstr>
      <vt:lpstr>Key Questions</vt:lpstr>
      <vt:lpstr>Proposed Goals / Focus Areas</vt:lpstr>
      <vt:lpstr>Survey Findings</vt:lpstr>
      <vt:lpstr>Survey Findings (continued)</vt:lpstr>
      <vt:lpstr>PowerPoint Presentation</vt:lpstr>
      <vt:lpstr>Proposed Requirements Summary</vt:lpstr>
      <vt:lpstr>PowerPoint Presentation</vt:lpstr>
      <vt:lpstr>Proposed Requirements Summary</vt:lpstr>
      <vt:lpstr>Final Version </vt:lpstr>
      <vt:lpstr>Scholar Success Mentor/Advisor</vt:lpstr>
      <vt:lpstr>College Engagement</vt:lpstr>
      <vt:lpstr>College Engagement</vt:lpstr>
      <vt:lpstr>Career Preparation</vt:lpstr>
      <vt:lpstr>Career Preparation</vt:lpstr>
      <vt:lpstr>ScholarTrack</vt:lpstr>
      <vt:lpstr>ScholarTrack</vt:lpstr>
      <vt:lpstr>ScholarTrack</vt:lpstr>
      <vt:lpstr>ScholarTrack</vt:lpstr>
      <vt:lpstr>ScholarTrack</vt:lpstr>
      <vt:lpstr>ScholarTrack</vt:lpstr>
      <vt:lpstr>Proposed Implementation Timeline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Learn More - Office</dc:creator>
  <cp:lastModifiedBy>Wilson, Jarod (CHE)</cp:lastModifiedBy>
  <cp:revision>307</cp:revision>
  <cp:lastPrinted>2017-09-11T19:53:11Z</cp:lastPrinted>
  <dcterms:created xsi:type="dcterms:W3CDTF">2016-01-28T16:32:07Z</dcterms:created>
  <dcterms:modified xsi:type="dcterms:W3CDTF">2020-01-28T20:55:50Z</dcterms:modified>
</cp:coreProperties>
</file>