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9" r:id="rId2"/>
    <p:sldId id="286" r:id="rId3"/>
    <p:sldId id="363" r:id="rId4"/>
    <p:sldId id="356" r:id="rId5"/>
    <p:sldId id="364" r:id="rId6"/>
    <p:sldId id="379" r:id="rId7"/>
    <p:sldId id="372" r:id="rId8"/>
    <p:sldId id="365" r:id="rId9"/>
    <p:sldId id="375" r:id="rId10"/>
    <p:sldId id="376" r:id="rId11"/>
    <p:sldId id="373" r:id="rId12"/>
    <p:sldId id="357" r:id="rId13"/>
    <p:sldId id="378" r:id="rId14"/>
    <p:sldId id="374" r:id="rId15"/>
    <p:sldId id="361" r:id="rId16"/>
    <p:sldId id="340" r:id="rId17"/>
    <p:sldId id="348" r:id="rId18"/>
    <p:sldId id="337" r:id="rId19"/>
    <p:sldId id="377" r:id="rId20"/>
    <p:sldId id="367" r:id="rId21"/>
    <p:sldId id="368" r:id="rId22"/>
    <p:sldId id="369" r:id="rId23"/>
    <p:sldId id="359" r:id="rId24"/>
    <p:sldId id="338" r:id="rId25"/>
    <p:sldId id="342" r:id="rId26"/>
    <p:sldId id="371" r:id="rId27"/>
    <p:sldId id="346" r:id="rId28"/>
    <p:sldId id="349" r:id="rId29"/>
    <p:sldId id="354" r:id="rId30"/>
    <p:sldId id="350" r:id="rId31"/>
    <p:sldId id="352" r:id="rId32"/>
    <p:sldId id="370" r:id="rId33"/>
    <p:sldId id="353" r:id="rId34"/>
    <p:sldId id="347"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ABF71A-0BDD-4C1E-B0EF-DDC2F9F49EEF}">
          <p14:sldIdLst>
            <p14:sldId id="259"/>
            <p14:sldId id="286"/>
            <p14:sldId id="363"/>
            <p14:sldId id="356"/>
            <p14:sldId id="364"/>
            <p14:sldId id="379"/>
            <p14:sldId id="372"/>
            <p14:sldId id="365"/>
            <p14:sldId id="375"/>
            <p14:sldId id="376"/>
            <p14:sldId id="373"/>
            <p14:sldId id="357"/>
            <p14:sldId id="378"/>
            <p14:sldId id="374"/>
            <p14:sldId id="361"/>
            <p14:sldId id="340"/>
            <p14:sldId id="348"/>
            <p14:sldId id="337"/>
            <p14:sldId id="377"/>
            <p14:sldId id="367"/>
            <p14:sldId id="368"/>
            <p14:sldId id="369"/>
            <p14:sldId id="359"/>
            <p14:sldId id="338"/>
            <p14:sldId id="342"/>
            <p14:sldId id="371"/>
            <p14:sldId id="346"/>
            <p14:sldId id="349"/>
            <p14:sldId id="354"/>
            <p14:sldId id="350"/>
            <p14:sldId id="352"/>
            <p14:sldId id="370"/>
            <p14:sldId id="353"/>
            <p14:sldId id="34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8B"/>
    <a:srgbClr val="B30838"/>
    <a:srgbClr val="E97724"/>
    <a:srgbClr val="007638"/>
    <a:srgbClr val="87B1F1"/>
    <a:srgbClr val="5E92DA"/>
    <a:srgbClr val="D4D4D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366" autoAdjust="0"/>
    <p:restoredTop sz="94660"/>
  </p:normalViewPr>
  <p:slideViewPr>
    <p:cSldViewPr snapToGrid="0" snapToObjects="1">
      <p:cViewPr varScale="1">
        <p:scale>
          <a:sx n="104" d="100"/>
          <a:sy n="104" d="100"/>
        </p:scale>
        <p:origin x="272" y="80"/>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E31D29-8A5E-B846-BCF7-CB4790F59D05}"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246A2A-9524-F949-8875-AF8DAB15A41B}" type="slidenum">
              <a:rPr lang="en-US" smtClean="0"/>
              <a:t>‹#›</a:t>
            </a:fld>
            <a:endParaRPr lang="en-US"/>
          </a:p>
        </p:txBody>
      </p:sp>
    </p:spTree>
    <p:extLst>
      <p:ext uri="{BB962C8B-B14F-4D97-AF65-F5344CB8AC3E}">
        <p14:creationId xmlns:p14="http://schemas.microsoft.com/office/powerpoint/2010/main" val="14935955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246A2A-9524-F949-8875-AF8DAB15A41B}" type="slidenum">
              <a:rPr lang="en-US" smtClean="0"/>
              <a:t>24</a:t>
            </a:fld>
            <a:endParaRPr lang="en-US"/>
          </a:p>
        </p:txBody>
      </p:sp>
    </p:spTree>
    <p:extLst>
      <p:ext uri="{BB962C8B-B14F-4D97-AF65-F5344CB8AC3E}">
        <p14:creationId xmlns:p14="http://schemas.microsoft.com/office/powerpoint/2010/main" val="3357092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8" name="Picture 7" descr="2015_CHE_General_PPT523.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D98978-F164-F247-8E58-10F79CAEF73C}"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74923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2_Title and Content">
    <p:spTree>
      <p:nvGrpSpPr>
        <p:cNvPr id="1" name=""/>
        <p:cNvGrpSpPr/>
        <p:nvPr/>
      </p:nvGrpSpPr>
      <p:grpSpPr>
        <a:xfrm>
          <a:off x="0" y="0"/>
          <a:ext cx="0" cy="0"/>
          <a:chOff x="0" y="0"/>
          <a:chExt cx="0" cy="0"/>
        </a:xfrm>
      </p:grpSpPr>
      <p:pic>
        <p:nvPicPr>
          <p:cNvPr id="7" name="Picture 6" descr="2015_CHE_General_PPT5a3.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sp>
        <p:nvSpPr>
          <p:cNvPr id="2" name="Title 1"/>
          <p:cNvSpPr>
            <a:spLocks noGrp="1"/>
          </p:cNvSpPr>
          <p:nvPr>
            <p:ph type="title"/>
          </p:nvPr>
        </p:nvSpPr>
        <p:spPr>
          <a:xfrm>
            <a:off x="457200" y="274638"/>
            <a:ext cx="8229600" cy="785592"/>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D98978-F164-F247-8E58-10F79CAEF73C}"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2778014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2015_CHE_General_PPT528.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sp>
        <p:nvSpPr>
          <p:cNvPr id="2" name="Date Placeholder 1"/>
          <p:cNvSpPr>
            <a:spLocks noGrp="1"/>
          </p:cNvSpPr>
          <p:nvPr>
            <p:ph type="dt" sz="half" idx="10"/>
          </p:nvPr>
        </p:nvSpPr>
        <p:spPr/>
        <p:txBody>
          <a:bodyPr/>
          <a:lstStyle/>
          <a:p>
            <a:fld id="{00D98978-F164-F247-8E58-10F79CAEF73C}" type="datetimeFigureOut">
              <a:rPr lang="en-US" smtClean="0"/>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2756819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6" name="Picture 5" descr="2015_CHE_General_PPT529.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sp>
        <p:nvSpPr>
          <p:cNvPr id="2" name="Date Placeholder 1"/>
          <p:cNvSpPr>
            <a:spLocks noGrp="1"/>
          </p:cNvSpPr>
          <p:nvPr>
            <p:ph type="dt" sz="half" idx="10"/>
          </p:nvPr>
        </p:nvSpPr>
        <p:spPr/>
        <p:txBody>
          <a:bodyPr/>
          <a:lstStyle/>
          <a:p>
            <a:fld id="{00D98978-F164-F247-8E58-10F79CAEF73C}" type="datetimeFigureOut">
              <a:rPr lang="en-US" smtClean="0"/>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971300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6" name="Picture 5" descr="2015_CHE_General_PPT53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142"/>
            <a:ext cx="9144000" cy="6855858"/>
          </a:xfrm>
          <a:prstGeom prst="rect">
            <a:avLst/>
          </a:prstGeom>
        </p:spPr>
      </p:pic>
      <p:sp>
        <p:nvSpPr>
          <p:cNvPr id="2" name="Date Placeholder 1"/>
          <p:cNvSpPr>
            <a:spLocks noGrp="1"/>
          </p:cNvSpPr>
          <p:nvPr>
            <p:ph type="dt" sz="half" idx="10"/>
          </p:nvPr>
        </p:nvSpPr>
        <p:spPr/>
        <p:txBody>
          <a:bodyPr/>
          <a:lstStyle/>
          <a:p>
            <a:fld id="{00D98978-F164-F247-8E58-10F79CAEF73C}" type="datetimeFigureOut">
              <a:rPr lang="en-US" smtClean="0"/>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32548324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568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98978-F164-F247-8E58-10F79CAEF73C}"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346357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p:cNvSpPr/>
          <p:nvPr userDrawn="1"/>
        </p:nvSpPr>
        <p:spPr>
          <a:xfrm>
            <a:off x="0" y="0"/>
            <a:ext cx="9144000" cy="6857999"/>
          </a:xfrm>
          <a:prstGeom prst="rect">
            <a:avLst/>
          </a:prstGeom>
          <a:solidFill>
            <a:srgbClr val="B3083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98978-F164-F247-8E58-10F79CAEF73C}"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1545278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7638"/>
          </a:solidFill>
          <a:ln>
            <a:solidFill>
              <a:srgbClr val="007638"/>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98978-F164-F247-8E58-10F79CAEF73C}"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2268802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Rectangle 6"/>
          <p:cNvSpPr/>
          <p:nvPr userDrawn="1"/>
        </p:nvSpPr>
        <p:spPr>
          <a:xfrm>
            <a:off x="-16329" y="-179613"/>
            <a:ext cx="9160329" cy="7037614"/>
          </a:xfrm>
          <a:prstGeom prst="rect">
            <a:avLst/>
          </a:prstGeom>
          <a:solidFill>
            <a:srgbClr val="E9772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98978-F164-F247-8E58-10F79CAEF73C}"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56378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6_Title Slide">
    <p:spTree>
      <p:nvGrpSpPr>
        <p:cNvPr id="1" name=""/>
        <p:cNvGrpSpPr/>
        <p:nvPr/>
      </p:nvGrpSpPr>
      <p:grpSpPr>
        <a:xfrm>
          <a:off x="0" y="0"/>
          <a:ext cx="0" cy="0"/>
          <a:chOff x="0" y="0"/>
          <a:chExt cx="0" cy="0"/>
        </a:xfrm>
      </p:grpSpPr>
      <p:pic>
        <p:nvPicPr>
          <p:cNvPr id="7" name="Picture 6" descr="2015_CHE_General_PPT52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D98978-F164-F247-8E58-10F79CAEF73C}"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4275766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7_Title Slide">
    <p:spTree>
      <p:nvGrpSpPr>
        <p:cNvPr id="1" name=""/>
        <p:cNvGrpSpPr/>
        <p:nvPr/>
      </p:nvGrpSpPr>
      <p:grpSpPr>
        <a:xfrm>
          <a:off x="0" y="0"/>
          <a:ext cx="0" cy="0"/>
          <a:chOff x="0" y="0"/>
          <a:chExt cx="0" cy="0"/>
        </a:xfrm>
      </p:grpSpPr>
      <p:pic>
        <p:nvPicPr>
          <p:cNvPr id="8" name="Picture 7" descr="2015_CHE_General_PPT52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D98978-F164-F247-8E58-10F79CAEF73C}"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18704366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pic>
        <p:nvPicPr>
          <p:cNvPr id="7" name="Picture 6" descr="2015_CHE_General_PPT59.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sp>
        <p:nvSpPr>
          <p:cNvPr id="8" name="Rectangle 7"/>
          <p:cNvSpPr/>
          <p:nvPr userDrawn="1"/>
        </p:nvSpPr>
        <p:spPr>
          <a:xfrm>
            <a:off x="0" y="0"/>
            <a:ext cx="9144000" cy="1289957"/>
          </a:xfrm>
          <a:prstGeom prst="rect">
            <a:avLst/>
          </a:prstGeom>
          <a:solidFill>
            <a:srgbClr val="00568B"/>
          </a:solidFill>
          <a:ln>
            <a:solidFill>
              <a:srgbClr val="00568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4638"/>
            <a:ext cx="8229600" cy="785592"/>
          </a:xfr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0D98978-F164-F247-8E58-10F79CAEF73C}"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1862502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98978-F164-F247-8E58-10F79CAEF73C}"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E0C37-B7DB-E548-8676-3460185CB011}" type="slidenum">
              <a:rPr lang="en-US" smtClean="0"/>
              <a:t>‹#›</a:t>
            </a:fld>
            <a:endParaRPr lang="en-US"/>
          </a:p>
        </p:txBody>
      </p:sp>
      <p:pic>
        <p:nvPicPr>
          <p:cNvPr id="7" name="Picture 6" descr="2015_CHE_General_PPT5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1"/>
            <a:ext cx="9144000" cy="6855858"/>
          </a:xfrm>
          <a:prstGeom prst="rect">
            <a:avLst/>
          </a:prstGeom>
        </p:spPr>
      </p:pic>
    </p:spTree>
    <p:extLst>
      <p:ext uri="{BB962C8B-B14F-4D97-AF65-F5344CB8AC3E}">
        <p14:creationId xmlns:p14="http://schemas.microsoft.com/office/powerpoint/2010/main" val="42118691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98978-F164-F247-8E58-10F79CAEF73C}"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E0C37-B7DB-E548-8676-3460185CB011}" type="slidenum">
              <a:rPr lang="en-US" smtClean="0"/>
              <a:t>‹#›</a:t>
            </a:fld>
            <a:endParaRPr lang="en-US"/>
          </a:p>
        </p:txBody>
      </p:sp>
      <p:pic>
        <p:nvPicPr>
          <p:cNvPr id="6" name="Picture 5" descr="2015_CHE_General_PPT5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1"/>
            <a:ext cx="9144000" cy="6855858"/>
          </a:xfrm>
          <a:prstGeom prst="rect">
            <a:avLst/>
          </a:prstGeom>
        </p:spPr>
      </p:pic>
    </p:spTree>
    <p:extLst>
      <p:ext uri="{BB962C8B-B14F-4D97-AF65-F5344CB8AC3E}">
        <p14:creationId xmlns:p14="http://schemas.microsoft.com/office/powerpoint/2010/main" val="6824124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98978-F164-F247-8E58-10F79CAEF73C}"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E0C37-B7DB-E548-8676-3460185CB011}" type="slidenum">
              <a:rPr lang="en-US" smtClean="0"/>
              <a:t>‹#›</a:t>
            </a:fld>
            <a:endParaRPr lang="en-US"/>
          </a:p>
        </p:txBody>
      </p:sp>
      <p:pic>
        <p:nvPicPr>
          <p:cNvPr id="7" name="Picture 6" descr="2015_CHE_General_PPT53.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1"/>
            <a:ext cx="9144000" cy="6855858"/>
          </a:xfrm>
          <a:prstGeom prst="rect">
            <a:avLst/>
          </a:prstGeom>
        </p:spPr>
      </p:pic>
    </p:spTree>
    <p:extLst>
      <p:ext uri="{BB962C8B-B14F-4D97-AF65-F5344CB8AC3E}">
        <p14:creationId xmlns:p14="http://schemas.microsoft.com/office/powerpoint/2010/main" val="195661443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4_Title and Content">
    <p:spTree>
      <p:nvGrpSpPr>
        <p:cNvPr id="1" name=""/>
        <p:cNvGrpSpPr/>
        <p:nvPr/>
      </p:nvGrpSpPr>
      <p:grpSpPr>
        <a:xfrm>
          <a:off x="0" y="0"/>
          <a:ext cx="0" cy="0"/>
          <a:chOff x="0" y="0"/>
          <a:chExt cx="0" cy="0"/>
        </a:xfrm>
      </p:grpSpPr>
      <p:pic>
        <p:nvPicPr>
          <p:cNvPr id="8" name="Picture 7" descr="2015_CHE_General_PPT5a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sp>
        <p:nvSpPr>
          <p:cNvPr id="2" name="Title 1"/>
          <p:cNvSpPr>
            <a:spLocks noGrp="1"/>
          </p:cNvSpPr>
          <p:nvPr>
            <p:ph type="title"/>
          </p:nvPr>
        </p:nvSpPr>
        <p:spPr>
          <a:xfrm>
            <a:off x="457200" y="274638"/>
            <a:ext cx="8229600" cy="785592"/>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D98978-F164-F247-8E58-10F79CAEF73C}"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1703759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pic>
        <p:nvPicPr>
          <p:cNvPr id="7" name="Picture 6" descr="2015_CHE_General_PPT59.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sp>
        <p:nvSpPr>
          <p:cNvPr id="2" name="Title 1"/>
          <p:cNvSpPr>
            <a:spLocks noGrp="1"/>
          </p:cNvSpPr>
          <p:nvPr>
            <p:ph type="title"/>
          </p:nvPr>
        </p:nvSpPr>
        <p:spPr>
          <a:xfrm>
            <a:off x="457200" y="274638"/>
            <a:ext cx="8229600" cy="785592"/>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D98978-F164-F247-8E58-10F79CAEF73C}"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E0C37-B7DB-E548-8676-3460185CB011}" type="slidenum">
              <a:rPr lang="en-US" smtClean="0"/>
              <a:t>‹#›</a:t>
            </a:fld>
            <a:endParaRPr lang="en-US"/>
          </a:p>
        </p:txBody>
      </p:sp>
    </p:spTree>
    <p:extLst>
      <p:ext uri="{BB962C8B-B14F-4D97-AF65-F5344CB8AC3E}">
        <p14:creationId xmlns:p14="http://schemas.microsoft.com/office/powerpoint/2010/main" val="1854873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98978-F164-F247-8E58-10F79CAEF73C}" type="datetimeFigureOut">
              <a:rPr lang="en-US" smtClean="0"/>
              <a:t>1/25/2018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E0C37-B7DB-E548-8676-3460185CB011}" type="slidenum">
              <a:rPr lang="en-US" smtClean="0"/>
              <a:t>‹#›</a:t>
            </a:fld>
            <a:endParaRPr lang="en-US"/>
          </a:p>
        </p:txBody>
      </p:sp>
    </p:spTree>
    <p:extLst>
      <p:ext uri="{BB962C8B-B14F-4D97-AF65-F5344CB8AC3E}">
        <p14:creationId xmlns:p14="http://schemas.microsoft.com/office/powerpoint/2010/main" val="3142740781"/>
      </p:ext>
    </p:extLst>
  </p:cSld>
  <p:clrMap bg1="lt1" tx1="dk1" bg2="lt2" tx2="dk2" accent1="accent1" accent2="accent2" accent3="accent3" accent4="accent4" accent5="accent5" accent6="accent6" hlink="hlink" folHlink="folHlink"/>
  <p:sldLayoutIdLst>
    <p:sldLayoutId id="2147483660" r:id="rId1"/>
    <p:sldLayoutId id="2147483686" r:id="rId2"/>
    <p:sldLayoutId id="2147483687" r:id="rId3"/>
    <p:sldLayoutId id="2147483703" r:id="rId4"/>
    <p:sldLayoutId id="2147483705" r:id="rId5"/>
    <p:sldLayoutId id="2147483704" r:id="rId6"/>
    <p:sldLayoutId id="2147483706" r:id="rId7"/>
    <p:sldLayoutId id="2147483696" r:id="rId8"/>
    <p:sldLayoutId id="2147483671" r:id="rId9"/>
    <p:sldLayoutId id="2147483697" r:id="rId10"/>
    <p:sldLayoutId id="2147483655" r:id="rId11"/>
    <p:sldLayoutId id="2147483689" r:id="rId12"/>
    <p:sldLayoutId id="2147483690" r:id="rId13"/>
    <p:sldLayoutId id="2147483700" r:id="rId14"/>
    <p:sldLayoutId id="2147483698" r:id="rId15"/>
    <p:sldLayoutId id="2147483702" r:id="rId16"/>
    <p:sldLayoutId id="2147483701" r:id="rId1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9553"/>
            <a:ext cx="7772400" cy="1922257"/>
          </a:xfrm>
        </p:spPr>
        <p:txBody>
          <a:bodyPr>
            <a:noAutofit/>
          </a:bodyPr>
          <a:lstStyle/>
          <a:p>
            <a:r>
              <a:rPr lang="en-US" sz="7200" b="1" dirty="0" smtClean="0">
                <a:solidFill>
                  <a:schemeClr val="bg1"/>
                </a:solidFill>
              </a:rPr>
              <a:t>ISFAA Winter Conference 2018</a:t>
            </a:r>
            <a:endParaRPr lang="en-US" sz="7200" b="1" dirty="0">
              <a:solidFill>
                <a:schemeClr val="bg1"/>
              </a:solidFill>
            </a:endParaRPr>
          </a:p>
        </p:txBody>
      </p:sp>
      <p:sp>
        <p:nvSpPr>
          <p:cNvPr id="3" name="Subtitle 2"/>
          <p:cNvSpPr>
            <a:spLocks noGrp="1"/>
          </p:cNvSpPr>
          <p:nvPr>
            <p:ph type="subTitle" idx="1"/>
          </p:nvPr>
        </p:nvSpPr>
        <p:spPr>
          <a:xfrm>
            <a:off x="871209" y="4147457"/>
            <a:ext cx="7156686" cy="1150684"/>
          </a:xfrm>
        </p:spPr>
        <p:txBody>
          <a:bodyPr>
            <a:normAutofit/>
          </a:bodyPr>
          <a:lstStyle/>
          <a:p>
            <a:r>
              <a:rPr lang="en-US" sz="2000" dirty="0" smtClean="0">
                <a:solidFill>
                  <a:srgbClr val="FFFFFF"/>
                </a:solidFill>
              </a:rPr>
              <a:t>Colby Shank &amp; Catherine Carver</a:t>
            </a:r>
          </a:p>
          <a:p>
            <a:endParaRPr lang="en-US" sz="2000" dirty="0">
              <a:solidFill>
                <a:srgbClr val="FFFFFF"/>
              </a:solidFill>
            </a:endParaRPr>
          </a:p>
          <a:p>
            <a:r>
              <a:rPr lang="en-US" sz="2000" dirty="0" smtClean="0">
                <a:solidFill>
                  <a:srgbClr val="FFFFFF"/>
                </a:solidFill>
              </a:rPr>
              <a:t>January 25</a:t>
            </a:r>
            <a:r>
              <a:rPr lang="en-US" sz="2000" baseline="30000" dirty="0" smtClean="0">
                <a:solidFill>
                  <a:srgbClr val="FFFFFF"/>
                </a:solidFill>
              </a:rPr>
              <a:t>th,</a:t>
            </a:r>
            <a:r>
              <a:rPr lang="en-US" sz="2000" dirty="0" smtClean="0">
                <a:solidFill>
                  <a:srgbClr val="FFFFFF"/>
                </a:solidFill>
              </a:rPr>
              <a:t> 2018 and January 26</a:t>
            </a:r>
            <a:r>
              <a:rPr lang="en-US" sz="2000" baseline="30000" dirty="0" smtClean="0">
                <a:solidFill>
                  <a:srgbClr val="FFFFFF"/>
                </a:solidFill>
              </a:rPr>
              <a:t>th</a:t>
            </a:r>
            <a:r>
              <a:rPr lang="en-US" sz="2000" dirty="0" smtClean="0">
                <a:solidFill>
                  <a:srgbClr val="FFFFFF"/>
                </a:solidFill>
              </a:rPr>
              <a:t>, 2018</a:t>
            </a:r>
            <a:endParaRPr lang="en-US" sz="2000" dirty="0">
              <a:solidFill>
                <a:srgbClr val="FFFFFF"/>
              </a:solidFill>
            </a:endParaRPr>
          </a:p>
        </p:txBody>
      </p:sp>
    </p:spTree>
    <p:extLst>
      <p:ext uri="{BB962C8B-B14F-4D97-AF65-F5344CB8AC3E}">
        <p14:creationId xmlns:p14="http://schemas.microsoft.com/office/powerpoint/2010/main" val="2498865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a:bodyPr>
          <a:lstStyle/>
          <a:p>
            <a:r>
              <a:rPr lang="en-US" b="1" dirty="0" smtClean="0"/>
              <a:t>ISIR Transaction Logic</a:t>
            </a:r>
            <a:endParaRPr lang="en-US" b="1" dirty="0"/>
          </a:p>
        </p:txBody>
      </p:sp>
      <p:sp>
        <p:nvSpPr>
          <p:cNvPr id="3" name="Content Placeholder 2"/>
          <p:cNvSpPr>
            <a:spLocks noGrp="1"/>
          </p:cNvSpPr>
          <p:nvPr>
            <p:ph idx="1"/>
          </p:nvPr>
        </p:nvSpPr>
        <p:spPr>
          <a:xfrm>
            <a:off x="457200" y="1761564"/>
            <a:ext cx="8080218" cy="4041707"/>
          </a:xfrm>
        </p:spPr>
        <p:txBody>
          <a:bodyPr>
            <a:normAutofit/>
          </a:bodyPr>
          <a:lstStyle/>
          <a:p>
            <a:r>
              <a:rPr lang="en-US" sz="2800" b="1" dirty="0" smtClean="0"/>
              <a:t>How does </a:t>
            </a:r>
            <a:r>
              <a:rPr lang="en-US" sz="2800" b="1" dirty="0" err="1" smtClean="0"/>
              <a:t>ScholarTrack</a:t>
            </a:r>
            <a:r>
              <a:rPr lang="en-US" sz="2800" b="1" dirty="0" smtClean="0"/>
              <a:t> determine which ISIR transaction to use in determining EFC and Dependency Status?</a:t>
            </a:r>
          </a:p>
          <a:p>
            <a:endParaRPr lang="en-US" sz="2800" b="1" dirty="0" smtClean="0"/>
          </a:p>
          <a:p>
            <a:pPr lvl="1"/>
            <a:r>
              <a:rPr lang="en-US" sz="2400" b="1" dirty="0" smtClean="0"/>
              <a:t>We use the latest school or overridden ISIR transaction.</a:t>
            </a:r>
            <a:br>
              <a:rPr lang="en-US" sz="2400" b="1" dirty="0" smtClean="0"/>
            </a:br>
            <a:endParaRPr lang="en-US" sz="2400" b="1" dirty="0" smtClean="0"/>
          </a:p>
          <a:p>
            <a:pPr lvl="1"/>
            <a:r>
              <a:rPr lang="en-US" sz="2400" b="1" dirty="0" smtClean="0"/>
              <a:t>If no school or overridden ISIR transaction exists, we use the latest student or CPS ISIR transaction.</a:t>
            </a:r>
          </a:p>
        </p:txBody>
      </p:sp>
    </p:spTree>
    <p:extLst>
      <p:ext uri="{BB962C8B-B14F-4D97-AF65-F5344CB8AC3E}">
        <p14:creationId xmlns:p14="http://schemas.microsoft.com/office/powerpoint/2010/main" val="4185039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494"/>
            <a:ext cx="8485094" cy="2770094"/>
          </a:xfrm>
        </p:spPr>
        <p:txBody>
          <a:bodyPr>
            <a:normAutofit/>
          </a:bodyPr>
          <a:lstStyle/>
          <a:p>
            <a:r>
              <a:rPr lang="en-US" b="1" dirty="0" smtClean="0">
                <a:solidFill>
                  <a:schemeClr val="bg1"/>
                </a:solidFill>
                <a:cs typeface="Calibri" panose="020F0502020204030204" pitchFamily="34" charset="0"/>
              </a:rPr>
              <a:t>New Features in </a:t>
            </a:r>
            <a:r>
              <a:rPr lang="en-US" b="1" dirty="0" err="1" smtClean="0">
                <a:solidFill>
                  <a:schemeClr val="bg1"/>
                </a:solidFill>
                <a:cs typeface="Calibri" panose="020F0502020204030204" pitchFamily="34" charset="0"/>
              </a:rPr>
              <a:t>ScholarTrack</a:t>
            </a:r>
            <a:endParaRPr lang="en-US" b="1" dirty="0">
              <a:solidFill>
                <a:schemeClr val="bg1"/>
              </a:solidFill>
              <a:cs typeface="Calibri" panose="020F0502020204030204" pitchFamily="34" charset="0"/>
            </a:endParaRPr>
          </a:p>
        </p:txBody>
      </p:sp>
    </p:spTree>
    <p:extLst>
      <p:ext uri="{BB962C8B-B14F-4D97-AF65-F5344CB8AC3E}">
        <p14:creationId xmlns:p14="http://schemas.microsoft.com/office/powerpoint/2010/main" val="633701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a:bodyPr>
          <a:lstStyle/>
          <a:p>
            <a:r>
              <a:rPr lang="en-US" b="1" dirty="0" smtClean="0"/>
              <a:t>Scheduling Files</a:t>
            </a:r>
            <a:endParaRPr lang="en-US" b="1" dirty="0"/>
          </a:p>
        </p:txBody>
      </p:sp>
      <p:sp>
        <p:nvSpPr>
          <p:cNvPr id="3" name="Content Placeholder 2"/>
          <p:cNvSpPr>
            <a:spLocks noGrp="1"/>
          </p:cNvSpPr>
          <p:nvPr>
            <p:ph idx="1"/>
          </p:nvPr>
        </p:nvSpPr>
        <p:spPr>
          <a:xfrm>
            <a:off x="457200" y="1761564"/>
            <a:ext cx="8229600" cy="4525963"/>
          </a:xfrm>
        </p:spPr>
        <p:txBody>
          <a:bodyPr>
            <a:normAutofit/>
          </a:bodyPr>
          <a:lstStyle/>
          <a:p>
            <a:r>
              <a:rPr lang="en-US" sz="2400" b="1" dirty="0" smtClean="0"/>
              <a:t>You can now schedule Information Files, Credit Completion Files, Credit Bank Files, and Claim Files.</a:t>
            </a:r>
            <a:br>
              <a:rPr lang="en-US" sz="2400" b="1" dirty="0" smtClean="0"/>
            </a:br>
            <a:endParaRPr lang="en-US" sz="2400" b="1" dirty="0"/>
          </a:p>
          <a:p>
            <a:r>
              <a:rPr lang="en-US" sz="2400" b="1" dirty="0" smtClean="0"/>
              <a:t>You can schedule a one-time file or you can schedule them on a recurring basis.</a:t>
            </a:r>
          </a:p>
          <a:p>
            <a:endParaRPr lang="en-US" sz="2400" b="1" dirty="0" smtClean="0"/>
          </a:p>
        </p:txBody>
      </p:sp>
    </p:spTree>
    <p:extLst>
      <p:ext uri="{BB962C8B-B14F-4D97-AF65-F5344CB8AC3E}">
        <p14:creationId xmlns:p14="http://schemas.microsoft.com/office/powerpoint/2010/main" val="2351633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a:bodyPr>
          <a:lstStyle/>
          <a:p>
            <a:r>
              <a:rPr lang="en-US" b="1" dirty="0" smtClean="0"/>
              <a:t>Scheduling Files</a:t>
            </a:r>
            <a:endParaRPr lang="en-US" b="1" dirty="0"/>
          </a:p>
        </p:txBody>
      </p:sp>
      <p:pic>
        <p:nvPicPr>
          <p:cNvPr id="7" name="Picture 6"/>
          <p:cNvPicPr>
            <a:picLocks noChangeAspect="1"/>
          </p:cNvPicPr>
          <p:nvPr/>
        </p:nvPicPr>
        <p:blipFill>
          <a:blip r:embed="rId2"/>
          <a:stretch>
            <a:fillRect/>
          </a:stretch>
        </p:blipFill>
        <p:spPr>
          <a:xfrm>
            <a:off x="769545" y="1559962"/>
            <a:ext cx="3277354" cy="4364371"/>
          </a:xfrm>
          <a:prstGeom prst="rect">
            <a:avLst/>
          </a:prstGeom>
        </p:spPr>
      </p:pic>
      <p:pic>
        <p:nvPicPr>
          <p:cNvPr id="9" name="Picture 8"/>
          <p:cNvPicPr>
            <a:picLocks noChangeAspect="1"/>
          </p:cNvPicPr>
          <p:nvPr/>
        </p:nvPicPr>
        <p:blipFill>
          <a:blip r:embed="rId3"/>
          <a:stretch>
            <a:fillRect/>
          </a:stretch>
        </p:blipFill>
        <p:spPr>
          <a:xfrm>
            <a:off x="4838302" y="1559962"/>
            <a:ext cx="3569771" cy="4364371"/>
          </a:xfrm>
          <a:prstGeom prst="rect">
            <a:avLst/>
          </a:prstGeom>
        </p:spPr>
      </p:pic>
    </p:spTree>
    <p:extLst>
      <p:ext uri="{BB962C8B-B14F-4D97-AF65-F5344CB8AC3E}">
        <p14:creationId xmlns:p14="http://schemas.microsoft.com/office/powerpoint/2010/main" val="241725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a:bodyPr>
          <a:lstStyle/>
          <a:p>
            <a:r>
              <a:rPr lang="en-US" b="1" dirty="0" smtClean="0"/>
              <a:t>Impersonating a Student User</a:t>
            </a:r>
            <a:endParaRPr lang="en-US" b="1" dirty="0"/>
          </a:p>
        </p:txBody>
      </p:sp>
      <p:sp>
        <p:nvSpPr>
          <p:cNvPr id="3" name="Content Placeholder 2"/>
          <p:cNvSpPr>
            <a:spLocks noGrp="1"/>
          </p:cNvSpPr>
          <p:nvPr>
            <p:ph idx="1"/>
          </p:nvPr>
        </p:nvSpPr>
        <p:spPr>
          <a:xfrm>
            <a:off x="457200" y="1761564"/>
            <a:ext cx="8229600" cy="4525963"/>
          </a:xfrm>
        </p:spPr>
        <p:txBody>
          <a:bodyPr>
            <a:normAutofit/>
          </a:bodyPr>
          <a:lstStyle/>
          <a:p>
            <a:r>
              <a:rPr lang="en-US" sz="2400" b="1" dirty="0" smtClean="0"/>
              <a:t>College users will soon have the ability to impersonate a student and view a student account to better assist students with navigating state financial aid processes.</a:t>
            </a:r>
          </a:p>
          <a:p>
            <a:r>
              <a:rPr lang="en-US" sz="2400" b="1" dirty="0" smtClean="0"/>
              <a:t>You can impersonate the student by searching for them and clicking on the link symbol under Actions:</a:t>
            </a:r>
          </a:p>
          <a:p>
            <a:endParaRPr lang="en-US" sz="2400" b="1" dirty="0" smtClean="0"/>
          </a:p>
          <a:p>
            <a:endParaRPr lang="en-US" sz="1600" b="1" dirty="0" smtClean="0"/>
          </a:p>
          <a:p>
            <a:endParaRPr lang="en-US" sz="2400" b="1" dirty="0" smtClean="0"/>
          </a:p>
        </p:txBody>
      </p:sp>
      <p:pic>
        <p:nvPicPr>
          <p:cNvPr id="6" name="Picture 5"/>
          <p:cNvPicPr>
            <a:picLocks noChangeAspect="1"/>
          </p:cNvPicPr>
          <p:nvPr/>
        </p:nvPicPr>
        <p:blipFill>
          <a:blip r:embed="rId2"/>
          <a:stretch>
            <a:fillRect/>
          </a:stretch>
        </p:blipFill>
        <p:spPr>
          <a:xfrm>
            <a:off x="2326741" y="3825277"/>
            <a:ext cx="4214297" cy="1820811"/>
          </a:xfrm>
          <a:prstGeom prst="rect">
            <a:avLst/>
          </a:prstGeom>
        </p:spPr>
      </p:pic>
    </p:spTree>
    <p:extLst>
      <p:ext uri="{BB962C8B-B14F-4D97-AF65-F5344CB8AC3E}">
        <p14:creationId xmlns:p14="http://schemas.microsoft.com/office/powerpoint/2010/main" val="621742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494"/>
            <a:ext cx="8485094" cy="2770094"/>
          </a:xfrm>
        </p:spPr>
        <p:txBody>
          <a:bodyPr>
            <a:normAutofit/>
          </a:bodyPr>
          <a:lstStyle/>
          <a:p>
            <a:r>
              <a:rPr lang="en-US" b="1" dirty="0" smtClean="0">
                <a:solidFill>
                  <a:schemeClr val="bg1"/>
                </a:solidFill>
                <a:cs typeface="Calibri" panose="020F0502020204030204" pitchFamily="34" charset="0"/>
              </a:rPr>
              <a:t>Reporting Credit Completion and Credit Bank Data</a:t>
            </a:r>
            <a:endParaRPr lang="en-US" b="1" dirty="0">
              <a:solidFill>
                <a:schemeClr val="bg1"/>
              </a:solidFill>
              <a:cs typeface="Calibri" panose="020F0502020204030204" pitchFamily="34" charset="0"/>
            </a:endParaRPr>
          </a:p>
        </p:txBody>
      </p:sp>
    </p:spTree>
    <p:extLst>
      <p:ext uri="{BB962C8B-B14F-4D97-AF65-F5344CB8AC3E}">
        <p14:creationId xmlns:p14="http://schemas.microsoft.com/office/powerpoint/2010/main" val="26792381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a:bodyPr>
          <a:lstStyle/>
          <a:p>
            <a:r>
              <a:rPr lang="en-US" b="1" dirty="0" smtClean="0"/>
              <a:t>Reporting Credit Completion Data</a:t>
            </a:r>
            <a:endParaRPr lang="en-US" b="1" dirty="0"/>
          </a:p>
        </p:txBody>
      </p:sp>
      <p:sp>
        <p:nvSpPr>
          <p:cNvPr id="3" name="Content Placeholder 2"/>
          <p:cNvSpPr>
            <a:spLocks noGrp="1"/>
          </p:cNvSpPr>
          <p:nvPr>
            <p:ph idx="1"/>
          </p:nvPr>
        </p:nvSpPr>
        <p:spPr/>
        <p:txBody>
          <a:bodyPr>
            <a:normAutofit/>
          </a:bodyPr>
          <a:lstStyle/>
          <a:p>
            <a:r>
              <a:rPr lang="en-US" sz="2800" b="1" dirty="0" smtClean="0"/>
              <a:t>When should Credit Completion Data be reported in </a:t>
            </a:r>
            <a:r>
              <a:rPr lang="en-US" sz="2800" b="1" dirty="0" err="1" smtClean="0"/>
              <a:t>ScholarTrack</a:t>
            </a:r>
            <a:r>
              <a:rPr lang="en-US" sz="2800" b="1" dirty="0" smtClean="0"/>
              <a:t>?</a:t>
            </a:r>
          </a:p>
          <a:p>
            <a:pPr lvl="1"/>
            <a:r>
              <a:rPr lang="en-US" sz="2400" b="1" dirty="0" smtClean="0"/>
              <a:t>Report this data no later than two (2) weeks after grades are posted for the term at your institution.</a:t>
            </a:r>
          </a:p>
          <a:p>
            <a:pPr lvl="1"/>
            <a:r>
              <a:rPr lang="en-US" sz="2400" b="1" dirty="0" smtClean="0"/>
              <a:t>Report for all students on your file – even if they no longer attend or have never attended your institution. Blank Record = Not Reported.</a:t>
            </a:r>
          </a:p>
          <a:p>
            <a:pPr lvl="1"/>
            <a:r>
              <a:rPr lang="en-US" sz="2400" b="1" dirty="0" smtClean="0"/>
              <a:t>As grades change for students (grade appeals, incompletes, etc.), report updated hours for past terms.</a:t>
            </a:r>
          </a:p>
          <a:p>
            <a:pPr lvl="1"/>
            <a:r>
              <a:rPr lang="en-US" sz="2400" b="1" dirty="0" smtClean="0"/>
              <a:t>Be responsive to student requests.</a:t>
            </a:r>
          </a:p>
          <a:p>
            <a:pPr lvl="1"/>
            <a:endParaRPr lang="en-US" sz="2400" b="1" dirty="0" smtClean="0"/>
          </a:p>
        </p:txBody>
      </p:sp>
    </p:spTree>
    <p:extLst>
      <p:ext uri="{BB962C8B-B14F-4D97-AF65-F5344CB8AC3E}">
        <p14:creationId xmlns:p14="http://schemas.microsoft.com/office/powerpoint/2010/main" val="3776529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a:bodyPr>
          <a:lstStyle/>
          <a:p>
            <a:r>
              <a:rPr lang="en-US" b="1" dirty="0" smtClean="0"/>
              <a:t>Reporting Credit Bank Data</a:t>
            </a:r>
            <a:endParaRPr lang="en-US" b="1" dirty="0"/>
          </a:p>
        </p:txBody>
      </p:sp>
      <p:sp>
        <p:nvSpPr>
          <p:cNvPr id="3" name="Content Placeholder 2"/>
          <p:cNvSpPr>
            <a:spLocks noGrp="1"/>
          </p:cNvSpPr>
          <p:nvPr>
            <p:ph idx="1"/>
          </p:nvPr>
        </p:nvSpPr>
        <p:spPr/>
        <p:txBody>
          <a:bodyPr>
            <a:normAutofit/>
          </a:bodyPr>
          <a:lstStyle/>
          <a:p>
            <a:r>
              <a:rPr lang="en-US" sz="2800" b="1" dirty="0"/>
              <a:t>Who should report </a:t>
            </a:r>
            <a:r>
              <a:rPr lang="en-US" sz="2800" b="1" dirty="0" smtClean="0"/>
              <a:t>Credit </a:t>
            </a:r>
            <a:r>
              <a:rPr lang="en-US" sz="2800" b="1" dirty="0"/>
              <a:t>B</a:t>
            </a:r>
            <a:r>
              <a:rPr lang="en-US" sz="2800" b="1" dirty="0" smtClean="0"/>
              <a:t>ank </a:t>
            </a:r>
            <a:r>
              <a:rPr lang="en-US" sz="2800" b="1" dirty="0"/>
              <a:t>hours</a:t>
            </a:r>
            <a:r>
              <a:rPr lang="en-US" sz="2800" b="1" dirty="0" smtClean="0"/>
              <a:t>?</a:t>
            </a:r>
          </a:p>
          <a:p>
            <a:pPr lvl="1"/>
            <a:r>
              <a:rPr lang="en-US" sz="2400" b="1" dirty="0"/>
              <a:t>The institution where hours were earned (Dual Credits) should report the hours.</a:t>
            </a:r>
          </a:p>
          <a:p>
            <a:pPr lvl="1"/>
            <a:r>
              <a:rPr lang="en-US" sz="2400" b="1" dirty="0" smtClean="0"/>
              <a:t>If AP/IB credits are awarded by an institution, the institution awarding those credits should report the hours.</a:t>
            </a:r>
          </a:p>
          <a:p>
            <a:endParaRPr lang="en-US" b="1" dirty="0" smtClean="0"/>
          </a:p>
        </p:txBody>
      </p:sp>
    </p:spTree>
    <p:extLst>
      <p:ext uri="{BB962C8B-B14F-4D97-AF65-F5344CB8AC3E}">
        <p14:creationId xmlns:p14="http://schemas.microsoft.com/office/powerpoint/2010/main" val="4548713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1627094"/>
            <a:ext cx="8485094" cy="2380130"/>
          </a:xfrm>
        </p:spPr>
        <p:txBody>
          <a:bodyPr>
            <a:normAutofit/>
          </a:bodyPr>
          <a:lstStyle/>
          <a:p>
            <a:r>
              <a:rPr lang="en-US" b="1" dirty="0" smtClean="0">
                <a:solidFill>
                  <a:schemeClr val="bg1"/>
                </a:solidFill>
                <a:cs typeface="Calibri" panose="020F0502020204030204" pitchFamily="34" charset="0"/>
              </a:rPr>
              <a:t>Payments</a:t>
            </a:r>
            <a:endParaRPr lang="en-US" b="1" dirty="0">
              <a:solidFill>
                <a:schemeClr val="bg1"/>
              </a:solidFill>
              <a:cs typeface="Calibri" panose="020F0502020204030204" pitchFamily="34" charset="0"/>
            </a:endParaRPr>
          </a:p>
        </p:txBody>
      </p:sp>
    </p:spTree>
    <p:extLst>
      <p:ext uri="{BB962C8B-B14F-4D97-AF65-F5344CB8AC3E}">
        <p14:creationId xmlns:p14="http://schemas.microsoft.com/office/powerpoint/2010/main" val="10631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Invoices and Payment Processing</a:t>
            </a:r>
            <a:endParaRPr lang="en-US" b="1" dirty="0"/>
          </a:p>
        </p:txBody>
      </p:sp>
      <p:sp>
        <p:nvSpPr>
          <p:cNvPr id="3" name="Content Placeholder 2"/>
          <p:cNvSpPr>
            <a:spLocks noGrp="1"/>
          </p:cNvSpPr>
          <p:nvPr>
            <p:ph idx="1"/>
          </p:nvPr>
        </p:nvSpPr>
        <p:spPr/>
        <p:txBody>
          <a:bodyPr>
            <a:normAutofit/>
          </a:bodyPr>
          <a:lstStyle/>
          <a:p>
            <a:r>
              <a:rPr lang="en-US" sz="2400" b="1" dirty="0" smtClean="0"/>
              <a:t>If your net claim balance is positive (we owe you $$), we process payments each week and make your payments a priority.</a:t>
            </a:r>
            <a:br>
              <a:rPr lang="en-US" sz="2400" b="1" dirty="0" smtClean="0"/>
            </a:br>
            <a:endParaRPr lang="en-US" sz="2400" b="1" dirty="0" smtClean="0"/>
          </a:p>
          <a:p>
            <a:r>
              <a:rPr lang="en-US" sz="2400" b="1" smtClean="0"/>
              <a:t>If </a:t>
            </a:r>
            <a:r>
              <a:rPr lang="en-US" sz="2400" b="1" smtClean="0"/>
              <a:t>your </a:t>
            </a:r>
            <a:r>
              <a:rPr lang="en-US" sz="2400" b="1" dirty="0" smtClean="0"/>
              <a:t>net claim balance is negative (you owe us $$), we will wait for additional claims instead of processing refund requests.</a:t>
            </a:r>
            <a:br>
              <a:rPr lang="en-US" sz="2400" b="1" dirty="0" smtClean="0"/>
            </a:br>
            <a:endParaRPr lang="en-US" sz="2400" b="1" dirty="0" smtClean="0"/>
          </a:p>
          <a:p>
            <a:r>
              <a:rPr lang="en-US" sz="2400" b="1" dirty="0" smtClean="0"/>
              <a:t>We will generate refund requests at the end of each quarter if your balance remains negative.</a:t>
            </a:r>
          </a:p>
          <a:p>
            <a:endParaRPr lang="en-US" dirty="0"/>
          </a:p>
        </p:txBody>
      </p:sp>
    </p:spTree>
    <p:extLst>
      <p:ext uri="{BB962C8B-B14F-4D97-AF65-F5344CB8AC3E}">
        <p14:creationId xmlns:p14="http://schemas.microsoft.com/office/powerpoint/2010/main" val="102866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3" name="Content Placeholder 2"/>
          <p:cNvSpPr>
            <a:spLocks noGrp="1"/>
          </p:cNvSpPr>
          <p:nvPr>
            <p:ph idx="1"/>
          </p:nvPr>
        </p:nvSpPr>
        <p:spPr>
          <a:xfrm>
            <a:off x="457200" y="1600201"/>
            <a:ext cx="8350624" cy="4518212"/>
          </a:xfrm>
        </p:spPr>
        <p:txBody>
          <a:bodyPr>
            <a:normAutofit fontScale="70000" lnSpcReduction="20000"/>
          </a:bodyPr>
          <a:lstStyle/>
          <a:p>
            <a:r>
              <a:rPr lang="en-US" b="1" dirty="0" err="1" smtClean="0"/>
              <a:t>ScholarTrack</a:t>
            </a:r>
            <a:endParaRPr lang="en-US" b="1" dirty="0" smtClean="0"/>
          </a:p>
          <a:p>
            <a:pPr lvl="2"/>
            <a:r>
              <a:rPr lang="en-US" sz="2900" b="1" dirty="0" smtClean="0">
                <a:solidFill>
                  <a:srgbClr val="00568B"/>
                </a:solidFill>
              </a:rPr>
              <a:t>Edit Overrides &amp; the Overrides File</a:t>
            </a:r>
          </a:p>
          <a:p>
            <a:pPr lvl="2"/>
            <a:r>
              <a:rPr lang="en-US" sz="2900" b="1" dirty="0" smtClean="0">
                <a:solidFill>
                  <a:srgbClr val="00568B"/>
                </a:solidFill>
              </a:rPr>
              <a:t>ISIR Overrides &amp; ISIR Transaction Logic </a:t>
            </a:r>
          </a:p>
          <a:p>
            <a:pPr lvl="2"/>
            <a:r>
              <a:rPr lang="en-US" sz="2900" b="1" dirty="0" smtClean="0">
                <a:solidFill>
                  <a:srgbClr val="00568B"/>
                </a:solidFill>
              </a:rPr>
              <a:t>New Features in </a:t>
            </a:r>
            <a:r>
              <a:rPr lang="en-US" sz="2900" b="1" dirty="0" err="1" smtClean="0">
                <a:solidFill>
                  <a:srgbClr val="00568B"/>
                </a:solidFill>
              </a:rPr>
              <a:t>ScholarTrack</a:t>
            </a:r>
            <a:endParaRPr lang="en-US" sz="2900" b="1" dirty="0" smtClean="0">
              <a:solidFill>
                <a:srgbClr val="00568B"/>
              </a:solidFill>
            </a:endParaRPr>
          </a:p>
          <a:p>
            <a:pPr lvl="2"/>
            <a:r>
              <a:rPr lang="en-US" sz="2900" b="1" dirty="0" smtClean="0">
                <a:solidFill>
                  <a:srgbClr val="00568B"/>
                </a:solidFill>
              </a:rPr>
              <a:t>Reporting Credit Completion and Credit Bank Data</a:t>
            </a:r>
          </a:p>
          <a:p>
            <a:pPr lvl="2"/>
            <a:r>
              <a:rPr lang="en-US" sz="2900" b="1" dirty="0" smtClean="0">
                <a:solidFill>
                  <a:srgbClr val="00568B"/>
                </a:solidFill>
              </a:rPr>
              <a:t>Payments</a:t>
            </a:r>
            <a:endParaRPr lang="en-US" sz="2900" b="1" dirty="0">
              <a:solidFill>
                <a:srgbClr val="00568B"/>
              </a:solidFill>
            </a:endParaRPr>
          </a:p>
          <a:p>
            <a:pPr lvl="2"/>
            <a:r>
              <a:rPr lang="en-US" sz="2900" b="1" dirty="0" smtClean="0">
                <a:solidFill>
                  <a:srgbClr val="00568B"/>
                </a:solidFill>
              </a:rPr>
              <a:t>ISIR Requests </a:t>
            </a:r>
          </a:p>
          <a:p>
            <a:pPr lvl="2"/>
            <a:r>
              <a:rPr lang="en-US" sz="2900" b="1" dirty="0" smtClean="0">
                <a:solidFill>
                  <a:srgbClr val="00568B"/>
                </a:solidFill>
              </a:rPr>
              <a:t>State Aid Usage Widget</a:t>
            </a:r>
          </a:p>
          <a:p>
            <a:r>
              <a:rPr lang="en-US" sz="3700" b="1" dirty="0" smtClean="0"/>
              <a:t>Financial Aid Manual</a:t>
            </a:r>
          </a:p>
          <a:p>
            <a:pPr lvl="3"/>
            <a:r>
              <a:rPr lang="en-US" sz="2900" b="1" dirty="0" smtClean="0">
                <a:solidFill>
                  <a:srgbClr val="00568B"/>
                </a:solidFill>
              </a:rPr>
              <a:t>MDEGS</a:t>
            </a:r>
          </a:p>
          <a:p>
            <a:pPr lvl="3"/>
            <a:r>
              <a:rPr lang="en-US" sz="2900" b="1" dirty="0" smtClean="0">
                <a:solidFill>
                  <a:srgbClr val="00568B"/>
                </a:solidFill>
              </a:rPr>
              <a:t>Enrollment requirements</a:t>
            </a:r>
          </a:p>
          <a:p>
            <a:pPr lvl="3"/>
            <a:r>
              <a:rPr lang="en-US" sz="2900" b="1" dirty="0" smtClean="0">
                <a:solidFill>
                  <a:srgbClr val="00568B"/>
                </a:solidFill>
              </a:rPr>
              <a:t>Residency Requirements</a:t>
            </a:r>
          </a:p>
          <a:p>
            <a:pPr lvl="3"/>
            <a:r>
              <a:rPr lang="en-US" sz="2900" b="1" smtClean="0">
                <a:solidFill>
                  <a:srgbClr val="00568B"/>
                </a:solidFill>
              </a:rPr>
              <a:t>Claims</a:t>
            </a:r>
            <a:endParaRPr lang="en-US" sz="2900" b="1" dirty="0" smtClean="0">
              <a:solidFill>
                <a:srgbClr val="00568B"/>
              </a:solidFill>
            </a:endParaRPr>
          </a:p>
          <a:p>
            <a:pPr marL="0" indent="0">
              <a:buNone/>
            </a:pPr>
            <a:endParaRPr lang="en-US" b="1" i="1" dirty="0"/>
          </a:p>
        </p:txBody>
      </p:sp>
    </p:spTree>
    <p:extLst>
      <p:ext uri="{BB962C8B-B14F-4D97-AF65-F5344CB8AC3E}">
        <p14:creationId xmlns:p14="http://schemas.microsoft.com/office/powerpoint/2010/main" val="20780823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1627094"/>
            <a:ext cx="8485094" cy="2380130"/>
          </a:xfrm>
        </p:spPr>
        <p:txBody>
          <a:bodyPr>
            <a:normAutofit/>
          </a:bodyPr>
          <a:lstStyle/>
          <a:p>
            <a:r>
              <a:rPr lang="en-US" b="1" dirty="0" smtClean="0">
                <a:solidFill>
                  <a:schemeClr val="bg1"/>
                </a:solidFill>
                <a:cs typeface="Calibri" panose="020F0502020204030204" pitchFamily="34" charset="0"/>
              </a:rPr>
              <a:t>ISIR Requests</a:t>
            </a:r>
            <a:endParaRPr lang="en-US" b="1" dirty="0">
              <a:solidFill>
                <a:schemeClr val="bg1"/>
              </a:solidFill>
              <a:cs typeface="Calibri" panose="020F0502020204030204" pitchFamily="34" charset="0"/>
            </a:endParaRPr>
          </a:p>
        </p:txBody>
      </p:sp>
    </p:spTree>
    <p:extLst>
      <p:ext uri="{BB962C8B-B14F-4D97-AF65-F5344CB8AC3E}">
        <p14:creationId xmlns:p14="http://schemas.microsoft.com/office/powerpoint/2010/main" val="35872701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Requesting ISIRs in </a:t>
            </a:r>
            <a:r>
              <a:rPr lang="en-US" b="1" dirty="0" err="1" smtClean="0"/>
              <a:t>ScholarTrack</a:t>
            </a:r>
            <a:endParaRPr lang="en-US" b="1" dirty="0"/>
          </a:p>
        </p:txBody>
      </p:sp>
      <p:sp>
        <p:nvSpPr>
          <p:cNvPr id="9" name="Content Placeholder 8"/>
          <p:cNvSpPr>
            <a:spLocks noGrp="1"/>
          </p:cNvSpPr>
          <p:nvPr>
            <p:ph idx="1"/>
          </p:nvPr>
        </p:nvSpPr>
        <p:spPr/>
        <p:txBody>
          <a:bodyPr/>
          <a:lstStyle/>
          <a:p>
            <a:r>
              <a:rPr lang="en-US" dirty="0" smtClean="0"/>
              <a:t>From the student details page:</a:t>
            </a:r>
          </a:p>
          <a:p>
            <a:pPr lvl="1"/>
            <a:endParaRPr lang="en-US" dirty="0"/>
          </a:p>
          <a:p>
            <a:pPr marL="457200" lvl="1" indent="0">
              <a:buNone/>
            </a:pPr>
            <a:endParaRPr lang="en-US" dirty="0"/>
          </a:p>
        </p:txBody>
      </p:sp>
      <p:pic>
        <p:nvPicPr>
          <p:cNvPr id="10" name="Picture 9"/>
          <p:cNvPicPr>
            <a:picLocks noChangeAspect="1"/>
          </p:cNvPicPr>
          <p:nvPr/>
        </p:nvPicPr>
        <p:blipFill>
          <a:blip r:embed="rId2"/>
          <a:stretch>
            <a:fillRect/>
          </a:stretch>
        </p:blipFill>
        <p:spPr>
          <a:xfrm>
            <a:off x="1095374" y="2313678"/>
            <a:ext cx="4363866" cy="3072640"/>
          </a:xfrm>
          <a:prstGeom prst="rect">
            <a:avLst/>
          </a:prstGeom>
        </p:spPr>
      </p:pic>
    </p:spTree>
    <p:extLst>
      <p:ext uri="{BB962C8B-B14F-4D97-AF65-F5344CB8AC3E}">
        <p14:creationId xmlns:p14="http://schemas.microsoft.com/office/powerpoint/2010/main" val="4144742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Requesting ISIRs in </a:t>
            </a:r>
            <a:r>
              <a:rPr lang="en-US" b="1" dirty="0" err="1" smtClean="0"/>
              <a:t>ScholarTrack</a:t>
            </a:r>
            <a:endParaRPr lang="en-US" b="1" dirty="0"/>
          </a:p>
        </p:txBody>
      </p:sp>
      <p:sp>
        <p:nvSpPr>
          <p:cNvPr id="3" name="Content Placeholder 2"/>
          <p:cNvSpPr>
            <a:spLocks noGrp="1"/>
          </p:cNvSpPr>
          <p:nvPr>
            <p:ph idx="1"/>
          </p:nvPr>
        </p:nvSpPr>
        <p:spPr/>
        <p:txBody>
          <a:bodyPr/>
          <a:lstStyle/>
          <a:p>
            <a:r>
              <a:rPr lang="en-US" sz="2800" dirty="0" smtClean="0"/>
              <a:t>From the ISIR Requests Page:</a:t>
            </a:r>
          </a:p>
          <a:p>
            <a:pPr lvl="1"/>
            <a:r>
              <a:rPr lang="en-US" sz="2400" dirty="0" smtClean="0"/>
              <a:t>You have the ability to upload a file of students for whom you know that ISIR transactions are missing. This will get sent to CPS on a weekly basis.</a:t>
            </a:r>
          </a:p>
          <a:p>
            <a:endParaRPr lang="en-US" dirty="0" smtClean="0"/>
          </a:p>
        </p:txBody>
      </p:sp>
      <p:pic>
        <p:nvPicPr>
          <p:cNvPr id="4" name="Picture 3"/>
          <p:cNvPicPr>
            <a:picLocks noChangeAspect="1"/>
          </p:cNvPicPr>
          <p:nvPr/>
        </p:nvPicPr>
        <p:blipFill>
          <a:blip r:embed="rId2"/>
          <a:stretch>
            <a:fillRect/>
          </a:stretch>
        </p:blipFill>
        <p:spPr>
          <a:xfrm>
            <a:off x="556788" y="3338864"/>
            <a:ext cx="8477128" cy="2382925"/>
          </a:xfrm>
          <a:prstGeom prst="rect">
            <a:avLst/>
          </a:prstGeom>
        </p:spPr>
      </p:pic>
    </p:spTree>
    <p:extLst>
      <p:ext uri="{BB962C8B-B14F-4D97-AF65-F5344CB8AC3E}">
        <p14:creationId xmlns:p14="http://schemas.microsoft.com/office/powerpoint/2010/main" val="3158350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1627094"/>
            <a:ext cx="8485094" cy="2380130"/>
          </a:xfrm>
        </p:spPr>
        <p:txBody>
          <a:bodyPr>
            <a:normAutofit/>
          </a:bodyPr>
          <a:lstStyle/>
          <a:p>
            <a:r>
              <a:rPr lang="en-US" b="1" dirty="0" smtClean="0">
                <a:solidFill>
                  <a:schemeClr val="bg1"/>
                </a:solidFill>
                <a:cs typeface="Calibri" panose="020F0502020204030204" pitchFamily="34" charset="0"/>
              </a:rPr>
              <a:t>State Aid Usage Widget</a:t>
            </a:r>
            <a:endParaRPr lang="en-US" b="1" dirty="0">
              <a:solidFill>
                <a:schemeClr val="bg1"/>
              </a:solidFill>
              <a:cs typeface="Calibri" panose="020F0502020204030204" pitchFamily="34" charset="0"/>
            </a:endParaRPr>
          </a:p>
        </p:txBody>
      </p:sp>
    </p:spTree>
    <p:extLst>
      <p:ext uri="{BB962C8B-B14F-4D97-AF65-F5344CB8AC3E}">
        <p14:creationId xmlns:p14="http://schemas.microsoft.com/office/powerpoint/2010/main" val="18667573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a:bodyPr>
          <a:lstStyle/>
          <a:p>
            <a:r>
              <a:rPr lang="en-US" b="1" dirty="0" smtClean="0"/>
              <a:t>State Aid Usage Widget- Eligibility</a:t>
            </a:r>
            <a:endParaRPr lang="en-US" b="1" dirty="0"/>
          </a:p>
        </p:txBody>
      </p:sp>
      <p:sp>
        <p:nvSpPr>
          <p:cNvPr id="3" name="Content Placeholder 2"/>
          <p:cNvSpPr>
            <a:spLocks noGrp="1"/>
          </p:cNvSpPr>
          <p:nvPr>
            <p:ph idx="1"/>
          </p:nvPr>
        </p:nvSpPr>
        <p:spPr>
          <a:xfrm>
            <a:off x="425513" y="1600200"/>
            <a:ext cx="8229600" cy="4525963"/>
          </a:xfrm>
        </p:spPr>
        <p:txBody>
          <a:bodyPr>
            <a:normAutofit/>
          </a:bodyPr>
          <a:lstStyle/>
          <a:p>
            <a:pPr marL="0" indent="0">
              <a:buNone/>
            </a:pPr>
            <a:r>
              <a:rPr lang="en-US" sz="2800" b="1" dirty="0" smtClean="0"/>
              <a:t> </a:t>
            </a:r>
          </a:p>
        </p:txBody>
      </p:sp>
      <p:pic>
        <p:nvPicPr>
          <p:cNvPr id="4" name="Picture 3"/>
          <p:cNvPicPr>
            <a:picLocks noChangeAspect="1"/>
          </p:cNvPicPr>
          <p:nvPr/>
        </p:nvPicPr>
        <p:blipFill>
          <a:blip r:embed="rId3"/>
          <a:stretch>
            <a:fillRect/>
          </a:stretch>
        </p:blipFill>
        <p:spPr>
          <a:xfrm>
            <a:off x="1243012" y="2176981"/>
            <a:ext cx="6657975" cy="2667000"/>
          </a:xfrm>
          <a:prstGeom prst="rect">
            <a:avLst/>
          </a:prstGeom>
        </p:spPr>
      </p:pic>
    </p:spTree>
    <p:extLst>
      <p:ext uri="{BB962C8B-B14F-4D97-AF65-F5344CB8AC3E}">
        <p14:creationId xmlns:p14="http://schemas.microsoft.com/office/powerpoint/2010/main" val="23047057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fontScale="90000"/>
          </a:bodyPr>
          <a:lstStyle/>
          <a:p>
            <a:r>
              <a:rPr lang="en-US" b="1" dirty="0" smtClean="0"/>
              <a:t>State Aid Usage Widget- Net Claims</a:t>
            </a:r>
            <a:endParaRPr lang="en-US" b="1" dirty="0"/>
          </a:p>
        </p:txBody>
      </p:sp>
      <p:pic>
        <p:nvPicPr>
          <p:cNvPr id="4" name="Content Placeholder 3"/>
          <p:cNvPicPr>
            <a:picLocks noGrp="1" noChangeAspect="1"/>
          </p:cNvPicPr>
          <p:nvPr>
            <p:ph idx="1"/>
          </p:nvPr>
        </p:nvPicPr>
        <p:blipFill>
          <a:blip r:embed="rId2"/>
          <a:stretch>
            <a:fillRect/>
          </a:stretch>
        </p:blipFill>
        <p:spPr>
          <a:xfrm>
            <a:off x="1181100" y="1894713"/>
            <a:ext cx="6781800" cy="3448050"/>
          </a:xfrm>
          <a:prstGeom prst="rect">
            <a:avLst/>
          </a:prstGeom>
        </p:spPr>
      </p:pic>
    </p:spTree>
    <p:extLst>
      <p:ext uri="{BB962C8B-B14F-4D97-AF65-F5344CB8AC3E}">
        <p14:creationId xmlns:p14="http://schemas.microsoft.com/office/powerpoint/2010/main" val="785615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2317" y="2138082"/>
            <a:ext cx="7167282" cy="2800767"/>
          </a:xfrm>
          <a:prstGeom prst="rect">
            <a:avLst/>
          </a:prstGeom>
          <a:noFill/>
        </p:spPr>
        <p:txBody>
          <a:bodyPr wrap="square" rtlCol="0">
            <a:spAutoFit/>
          </a:bodyPr>
          <a:lstStyle/>
          <a:p>
            <a:pPr algn="ctr"/>
            <a:r>
              <a:rPr lang="en-US" sz="8800" b="1" dirty="0" smtClean="0">
                <a:solidFill>
                  <a:schemeClr val="bg1"/>
                </a:solidFill>
              </a:rPr>
              <a:t>Financial Aid Manual</a:t>
            </a:r>
            <a:endParaRPr lang="en-US" sz="8800" b="1" dirty="0">
              <a:solidFill>
                <a:schemeClr val="bg1"/>
              </a:solidFill>
            </a:endParaRPr>
          </a:p>
        </p:txBody>
      </p:sp>
    </p:spTree>
    <p:extLst>
      <p:ext uri="{BB962C8B-B14F-4D97-AF65-F5344CB8AC3E}">
        <p14:creationId xmlns:p14="http://schemas.microsoft.com/office/powerpoint/2010/main" val="1446635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fontScale="90000"/>
          </a:bodyPr>
          <a:lstStyle/>
          <a:p>
            <a:r>
              <a:rPr lang="en-US" b="1" dirty="0" smtClean="0"/>
              <a:t>Questions about the Financial Aid Manual</a:t>
            </a:r>
            <a:endParaRPr lang="en-US" b="1" dirty="0"/>
          </a:p>
        </p:txBody>
      </p:sp>
      <p:sp>
        <p:nvSpPr>
          <p:cNvPr id="3" name="Content Placeholder 2"/>
          <p:cNvSpPr>
            <a:spLocks noGrp="1"/>
          </p:cNvSpPr>
          <p:nvPr>
            <p:ph idx="1"/>
          </p:nvPr>
        </p:nvSpPr>
        <p:spPr/>
        <p:txBody>
          <a:bodyPr>
            <a:normAutofit/>
          </a:bodyPr>
          <a:lstStyle/>
          <a:p>
            <a:r>
              <a:rPr lang="en-US" b="1" dirty="0" smtClean="0"/>
              <a:t>Mitch Daniels Early Graduation Scholarship</a:t>
            </a:r>
          </a:p>
          <a:p>
            <a:pPr lvl="1"/>
            <a:r>
              <a:rPr lang="en-US" b="1" dirty="0" smtClean="0"/>
              <a:t>Claiming: Full amount should be claimed in Fall term. Any funds not credited to tuition and fees must be remitted to student.</a:t>
            </a:r>
          </a:p>
          <a:p>
            <a:pPr lvl="1"/>
            <a:r>
              <a:rPr lang="en-US" b="1" dirty="0" smtClean="0"/>
              <a:t>Refunds: MDEGS should not be refunded unless it is discovered that the student was not eligible to receive the award. For example, student was not full-time or degree-seeking. Only refund entire amount.</a:t>
            </a:r>
          </a:p>
        </p:txBody>
      </p:sp>
    </p:spTree>
    <p:extLst>
      <p:ext uri="{BB962C8B-B14F-4D97-AF65-F5344CB8AC3E}">
        <p14:creationId xmlns:p14="http://schemas.microsoft.com/office/powerpoint/2010/main" val="36514437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fontScale="90000"/>
          </a:bodyPr>
          <a:lstStyle/>
          <a:p>
            <a:r>
              <a:rPr lang="en-US" b="1" dirty="0" smtClean="0"/>
              <a:t>Questions about the Financial Aid Manual</a:t>
            </a:r>
            <a:endParaRPr lang="en-US" b="1" dirty="0"/>
          </a:p>
        </p:txBody>
      </p:sp>
      <p:sp>
        <p:nvSpPr>
          <p:cNvPr id="3" name="Content Placeholder 2"/>
          <p:cNvSpPr>
            <a:spLocks noGrp="1"/>
          </p:cNvSpPr>
          <p:nvPr>
            <p:ph idx="1"/>
          </p:nvPr>
        </p:nvSpPr>
        <p:spPr/>
        <p:txBody>
          <a:bodyPr>
            <a:normAutofit/>
          </a:bodyPr>
          <a:lstStyle/>
          <a:p>
            <a:r>
              <a:rPr lang="en-US" b="1" dirty="0" smtClean="0"/>
              <a:t>Enrollment requirements</a:t>
            </a:r>
          </a:p>
          <a:p>
            <a:pPr lvl="1"/>
            <a:r>
              <a:rPr lang="en-US" b="1" dirty="0" smtClean="0"/>
              <a:t>Students must either be enrolled full-time on the state financial aid census date OR they must be enrolled full-time on the last day of the term to be eligible for most state financial aid.</a:t>
            </a:r>
          </a:p>
          <a:p>
            <a:pPr lvl="1"/>
            <a:r>
              <a:rPr lang="en-US" b="1" dirty="0" smtClean="0"/>
              <a:t>If they are enrolled full-time by the census date and withdraw afterward, they are still eligible for their funds if eligible tuition and fee charges exist.</a:t>
            </a:r>
          </a:p>
        </p:txBody>
      </p:sp>
    </p:spTree>
    <p:extLst>
      <p:ext uri="{BB962C8B-B14F-4D97-AF65-F5344CB8AC3E}">
        <p14:creationId xmlns:p14="http://schemas.microsoft.com/office/powerpoint/2010/main" val="18500719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fontScale="90000"/>
          </a:bodyPr>
          <a:lstStyle/>
          <a:p>
            <a:r>
              <a:rPr lang="en-US" b="1" dirty="0" smtClean="0"/>
              <a:t>Questions about the Financial Aid Manual</a:t>
            </a:r>
            <a:endParaRPr lang="en-US" b="1" dirty="0"/>
          </a:p>
        </p:txBody>
      </p:sp>
      <p:sp>
        <p:nvSpPr>
          <p:cNvPr id="3" name="Content Placeholder 2"/>
          <p:cNvSpPr>
            <a:spLocks noGrp="1"/>
          </p:cNvSpPr>
          <p:nvPr>
            <p:ph idx="1"/>
          </p:nvPr>
        </p:nvSpPr>
        <p:spPr/>
        <p:txBody>
          <a:bodyPr>
            <a:normAutofit/>
          </a:bodyPr>
          <a:lstStyle/>
          <a:p>
            <a:r>
              <a:rPr lang="en-US" b="1" dirty="0" smtClean="0"/>
              <a:t>Residency Requirements</a:t>
            </a:r>
          </a:p>
          <a:p>
            <a:pPr lvl="1"/>
            <a:r>
              <a:rPr lang="en-US" sz="2200" b="1" dirty="0" smtClean="0"/>
              <a:t>Dependent </a:t>
            </a:r>
            <a:r>
              <a:rPr lang="en-US" sz="2200" b="1" dirty="0"/>
              <a:t>students and their parents listed on the FAFSA must be domiciled </a:t>
            </a:r>
            <a:r>
              <a:rPr lang="en-US" sz="2200" b="1" dirty="0" smtClean="0"/>
              <a:t>in Indiana </a:t>
            </a:r>
            <a:r>
              <a:rPr lang="en-US" sz="2200" b="1" dirty="0"/>
              <a:t>on December 31 of the calendar </a:t>
            </a:r>
            <a:r>
              <a:rPr lang="en-US" sz="2200" b="1" dirty="0" smtClean="0"/>
              <a:t>year immediately </a:t>
            </a:r>
            <a:r>
              <a:rPr lang="en-US" sz="2200" b="1" dirty="0"/>
              <a:t>preceding the award year to receive the </a:t>
            </a:r>
            <a:r>
              <a:rPr lang="en-US" sz="2200" b="1" dirty="0" smtClean="0"/>
              <a:t>scholarship, and </a:t>
            </a:r>
            <a:r>
              <a:rPr lang="en-US" sz="2200" b="1" dirty="0"/>
              <a:t>students must remain living in the state thereafter</a:t>
            </a:r>
            <a:r>
              <a:rPr lang="en-US" sz="2200" b="1" dirty="0" smtClean="0"/>
              <a:t>.</a:t>
            </a:r>
          </a:p>
          <a:p>
            <a:pPr lvl="1"/>
            <a:r>
              <a:rPr lang="en-US" sz="2200" b="1" dirty="0" smtClean="0"/>
              <a:t>The </a:t>
            </a:r>
            <a:r>
              <a:rPr lang="en-US" sz="2200" b="1" dirty="0"/>
              <a:t>parents listed on the FAFSA do not need to </a:t>
            </a:r>
            <a:r>
              <a:rPr lang="en-US" sz="2200" b="1" dirty="0" smtClean="0"/>
              <a:t>remain living </a:t>
            </a:r>
            <a:r>
              <a:rPr lang="en-US" sz="2200" b="1" dirty="0"/>
              <a:t>in Indiana. Once dependent students use a state financial aid award, they have established residency </a:t>
            </a:r>
            <a:r>
              <a:rPr lang="en-US" sz="2200" b="1" dirty="0" smtClean="0"/>
              <a:t>for state </a:t>
            </a:r>
            <a:r>
              <a:rPr lang="en-US" sz="2200" b="1" dirty="0"/>
              <a:t>financial aid purposes. In subsequent award years, only the students’ residency is considered for </a:t>
            </a:r>
            <a:r>
              <a:rPr lang="en-US" sz="2200" b="1" dirty="0" smtClean="0"/>
              <a:t>eligibility purposes</a:t>
            </a:r>
            <a:r>
              <a:rPr lang="en-US" sz="2200" b="1" dirty="0"/>
              <a:t>.</a:t>
            </a:r>
            <a:endParaRPr lang="en-US" sz="2200" b="1" dirty="0" smtClean="0"/>
          </a:p>
          <a:p>
            <a:pPr lvl="1"/>
            <a:endParaRPr lang="en-US" b="1" dirty="0" smtClean="0"/>
          </a:p>
        </p:txBody>
      </p:sp>
    </p:spTree>
    <p:extLst>
      <p:ext uri="{BB962C8B-B14F-4D97-AF65-F5344CB8AC3E}">
        <p14:creationId xmlns:p14="http://schemas.microsoft.com/office/powerpoint/2010/main" val="4100561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494"/>
            <a:ext cx="8485094" cy="2770094"/>
          </a:xfrm>
        </p:spPr>
        <p:txBody>
          <a:bodyPr>
            <a:normAutofit/>
          </a:bodyPr>
          <a:lstStyle/>
          <a:p>
            <a:r>
              <a:rPr lang="en-US" b="1" dirty="0" smtClean="0">
                <a:solidFill>
                  <a:schemeClr val="bg1"/>
                </a:solidFill>
                <a:cs typeface="Calibri" panose="020F0502020204030204" pitchFamily="34" charset="0"/>
              </a:rPr>
              <a:t>Edit Overrides &amp; the Overrides File</a:t>
            </a:r>
            <a:endParaRPr lang="en-US" b="1" dirty="0">
              <a:solidFill>
                <a:schemeClr val="bg1"/>
              </a:solidFill>
              <a:cs typeface="Calibri" panose="020F0502020204030204" pitchFamily="34" charset="0"/>
            </a:endParaRPr>
          </a:p>
        </p:txBody>
      </p:sp>
    </p:spTree>
    <p:extLst>
      <p:ext uri="{BB962C8B-B14F-4D97-AF65-F5344CB8AC3E}">
        <p14:creationId xmlns:p14="http://schemas.microsoft.com/office/powerpoint/2010/main" val="8567816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fontScale="90000"/>
          </a:bodyPr>
          <a:lstStyle/>
          <a:p>
            <a:r>
              <a:rPr lang="en-US" b="1" dirty="0" smtClean="0"/>
              <a:t>Questions about the Financial Aid Manual</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Claims and Refunds</a:t>
            </a:r>
          </a:p>
          <a:p>
            <a:pPr lvl="1"/>
            <a:r>
              <a:rPr lang="en-US" b="1" dirty="0"/>
              <a:t>Institutions are limited to claiming 50% of the remaining balance of certain award types for the first </a:t>
            </a:r>
            <a:r>
              <a:rPr lang="en-US" b="1" dirty="0" smtClean="0"/>
              <a:t>term claimed </a:t>
            </a:r>
            <a:r>
              <a:rPr lang="en-US" b="1" dirty="0"/>
              <a:t>of the award year.</a:t>
            </a:r>
          </a:p>
          <a:p>
            <a:pPr lvl="1"/>
            <a:r>
              <a:rPr lang="en-US" b="1" dirty="0" smtClean="0"/>
              <a:t>The </a:t>
            </a:r>
            <a:r>
              <a:rPr lang="en-US" b="1" dirty="0"/>
              <a:t>50% restriction applies to the following award types: Frank O’Bannon Grant, 21st Century </a:t>
            </a:r>
            <a:r>
              <a:rPr lang="en-US" b="1" dirty="0" smtClean="0"/>
              <a:t>Scholarship, Adult </a:t>
            </a:r>
            <a:r>
              <a:rPr lang="en-US" b="1" dirty="0"/>
              <a:t>Student Grant, William A. Crawford Minority Teacher Scholarship, and Next </a:t>
            </a:r>
            <a:r>
              <a:rPr lang="en-US" b="1" dirty="0" smtClean="0"/>
              <a:t>Generation Hoosier </a:t>
            </a:r>
            <a:r>
              <a:rPr lang="en-US" b="1" dirty="0"/>
              <a:t>Educators Scholarship.</a:t>
            </a:r>
          </a:p>
          <a:p>
            <a:pPr lvl="1"/>
            <a:r>
              <a:rPr lang="en-US" b="1" dirty="0" smtClean="0"/>
              <a:t>Institutions may claim up to the remaining balance of the award offer in subsequent terms.</a:t>
            </a:r>
          </a:p>
        </p:txBody>
      </p:sp>
    </p:spTree>
    <p:extLst>
      <p:ext uri="{BB962C8B-B14F-4D97-AF65-F5344CB8AC3E}">
        <p14:creationId xmlns:p14="http://schemas.microsoft.com/office/powerpoint/2010/main" val="36350433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fontScale="90000"/>
          </a:bodyPr>
          <a:lstStyle/>
          <a:p>
            <a:r>
              <a:rPr lang="en-US" b="1" dirty="0" smtClean="0"/>
              <a:t>Questions about the Financial Aid Manual</a:t>
            </a:r>
            <a:endParaRPr lang="en-US" b="1" dirty="0"/>
          </a:p>
        </p:txBody>
      </p:sp>
      <p:sp>
        <p:nvSpPr>
          <p:cNvPr id="3" name="Content Placeholder 2"/>
          <p:cNvSpPr>
            <a:spLocks noGrp="1"/>
          </p:cNvSpPr>
          <p:nvPr>
            <p:ph idx="1"/>
          </p:nvPr>
        </p:nvSpPr>
        <p:spPr/>
        <p:txBody>
          <a:bodyPr>
            <a:normAutofit/>
          </a:bodyPr>
          <a:lstStyle/>
          <a:p>
            <a:r>
              <a:rPr lang="en-US" sz="2400" b="1" dirty="0" smtClean="0"/>
              <a:t>Final 50 units of eligibility</a:t>
            </a:r>
          </a:p>
          <a:p>
            <a:pPr lvl="1"/>
            <a:r>
              <a:rPr lang="en-US" sz="2400" b="1" dirty="0" smtClean="0"/>
              <a:t>If a student has 50 eligibility units remaining, but it is not their final term:</a:t>
            </a:r>
          </a:p>
          <a:p>
            <a:pPr lvl="2"/>
            <a:r>
              <a:rPr lang="en-US" b="1" dirty="0" smtClean="0"/>
              <a:t>The award should still be treated as an annual award, where 50% of the award is claimed in the first term, and the remaining balance is claimed in a subsequent term.</a:t>
            </a:r>
          </a:p>
        </p:txBody>
      </p:sp>
    </p:spTree>
    <p:extLst>
      <p:ext uri="{BB962C8B-B14F-4D97-AF65-F5344CB8AC3E}">
        <p14:creationId xmlns:p14="http://schemas.microsoft.com/office/powerpoint/2010/main" val="1343297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024"/>
            <a:ext cx="8229600" cy="1075764"/>
          </a:xfrm>
        </p:spPr>
        <p:txBody>
          <a:bodyPr>
            <a:normAutofit fontScale="90000"/>
          </a:bodyPr>
          <a:lstStyle/>
          <a:p>
            <a:r>
              <a:rPr lang="en-US" b="1" dirty="0" smtClean="0"/>
              <a:t>Questions about the Financial Aid Manual</a:t>
            </a:r>
            <a:endParaRPr lang="en-US" b="1" dirty="0"/>
          </a:p>
        </p:txBody>
      </p:sp>
      <p:sp>
        <p:nvSpPr>
          <p:cNvPr id="3" name="Content Placeholder 2"/>
          <p:cNvSpPr>
            <a:spLocks noGrp="1"/>
          </p:cNvSpPr>
          <p:nvPr>
            <p:ph idx="1"/>
          </p:nvPr>
        </p:nvSpPr>
        <p:spPr/>
        <p:txBody>
          <a:bodyPr>
            <a:normAutofit/>
          </a:bodyPr>
          <a:lstStyle/>
          <a:p>
            <a:r>
              <a:rPr lang="en-US" sz="2400" b="1" dirty="0" smtClean="0"/>
              <a:t>Summer Usage:</a:t>
            </a:r>
          </a:p>
          <a:p>
            <a:pPr lvl="1"/>
            <a:r>
              <a:rPr lang="en-US" sz="2400" b="1" dirty="0"/>
              <a:t>Institutions may claim up to 100% of a student’s 21st Century Scholarship or Frank O’Bannon Grant during the summer if the student was enrolled </a:t>
            </a:r>
            <a:r>
              <a:rPr lang="en-US" sz="2400" b="1" dirty="0" smtClean="0"/>
              <a:t>full-time </a:t>
            </a:r>
            <a:r>
              <a:rPr lang="en-US" sz="2400" b="1" dirty="0"/>
              <a:t>during all prior terms of the award year</a:t>
            </a:r>
            <a:r>
              <a:rPr lang="en-US" sz="2400" b="1" dirty="0" smtClean="0"/>
              <a:t>.</a:t>
            </a:r>
            <a:endParaRPr lang="en-US" sz="2400" b="1" dirty="0"/>
          </a:p>
        </p:txBody>
      </p:sp>
    </p:spTree>
    <p:extLst>
      <p:ext uri="{BB962C8B-B14F-4D97-AF65-F5344CB8AC3E}">
        <p14:creationId xmlns:p14="http://schemas.microsoft.com/office/powerpoint/2010/main" val="7927256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fontScale="90000"/>
          </a:bodyPr>
          <a:lstStyle/>
          <a:p>
            <a:r>
              <a:rPr lang="en-US" b="1" dirty="0" smtClean="0"/>
              <a:t>Questions about the Financial Aid Manual</a:t>
            </a:r>
            <a:endParaRPr lang="en-US" b="1" dirty="0"/>
          </a:p>
        </p:txBody>
      </p:sp>
      <p:sp>
        <p:nvSpPr>
          <p:cNvPr id="3" name="Content Placeholder 2"/>
          <p:cNvSpPr>
            <a:spLocks noGrp="1"/>
          </p:cNvSpPr>
          <p:nvPr>
            <p:ph idx="1"/>
          </p:nvPr>
        </p:nvSpPr>
        <p:spPr>
          <a:xfrm>
            <a:off x="457200" y="1761564"/>
            <a:ext cx="8229600" cy="4525963"/>
          </a:xfrm>
        </p:spPr>
        <p:txBody>
          <a:bodyPr>
            <a:normAutofit/>
          </a:bodyPr>
          <a:lstStyle/>
          <a:p>
            <a:r>
              <a:rPr lang="en-US" sz="2800" b="1" dirty="0" smtClean="0"/>
              <a:t>Final Term Claims:</a:t>
            </a:r>
          </a:p>
          <a:p>
            <a:pPr lvl="1"/>
            <a:r>
              <a:rPr lang="en-US" sz="2400" b="1" dirty="0"/>
              <a:t>Institutions may claim up to the remaining balance of the award offer in the first term of the award year if the student is in the final term of his or her academic degree program</a:t>
            </a:r>
            <a:r>
              <a:rPr lang="en-US" sz="2400" b="1" dirty="0" smtClean="0"/>
              <a:t>.</a:t>
            </a:r>
          </a:p>
          <a:p>
            <a:pPr lvl="1"/>
            <a:r>
              <a:rPr lang="en-US" sz="2400" b="1" dirty="0" smtClean="0"/>
              <a:t>Simply use the ‘Final Term’ flag when claiming and this will allow a claim of more than 50%.</a:t>
            </a:r>
          </a:p>
        </p:txBody>
      </p:sp>
    </p:spTree>
    <p:extLst>
      <p:ext uri="{BB962C8B-B14F-4D97-AF65-F5344CB8AC3E}">
        <p14:creationId xmlns:p14="http://schemas.microsoft.com/office/powerpoint/2010/main" val="34034216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2317" y="2138082"/>
            <a:ext cx="7167282" cy="1323439"/>
          </a:xfrm>
          <a:prstGeom prst="rect">
            <a:avLst/>
          </a:prstGeom>
          <a:noFill/>
        </p:spPr>
        <p:txBody>
          <a:bodyPr wrap="square" rtlCol="0">
            <a:spAutoFit/>
          </a:bodyPr>
          <a:lstStyle/>
          <a:p>
            <a:pPr algn="ctr"/>
            <a:r>
              <a:rPr lang="en-US" sz="8000" dirty="0" smtClean="0">
                <a:solidFill>
                  <a:schemeClr val="bg1"/>
                </a:solidFill>
              </a:rPr>
              <a:t>Questions?</a:t>
            </a:r>
            <a:endParaRPr lang="en-US" sz="8000" dirty="0">
              <a:solidFill>
                <a:schemeClr val="bg1"/>
              </a:solidFill>
            </a:endParaRPr>
          </a:p>
        </p:txBody>
      </p:sp>
    </p:spTree>
    <p:extLst>
      <p:ext uri="{BB962C8B-B14F-4D97-AF65-F5344CB8AC3E}">
        <p14:creationId xmlns:p14="http://schemas.microsoft.com/office/powerpoint/2010/main" val="2989961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a:bodyPr>
          <a:lstStyle/>
          <a:p>
            <a:r>
              <a:rPr lang="en-US" b="1" dirty="0" smtClean="0"/>
              <a:t>Edit Overrides</a:t>
            </a:r>
            <a:endParaRPr lang="en-US" b="1" dirty="0"/>
          </a:p>
        </p:txBody>
      </p:sp>
      <p:sp>
        <p:nvSpPr>
          <p:cNvPr id="3" name="Content Placeholder 2"/>
          <p:cNvSpPr>
            <a:spLocks noGrp="1"/>
          </p:cNvSpPr>
          <p:nvPr>
            <p:ph idx="1"/>
          </p:nvPr>
        </p:nvSpPr>
        <p:spPr>
          <a:xfrm>
            <a:off x="457200" y="1761564"/>
            <a:ext cx="8229600" cy="4525963"/>
          </a:xfrm>
        </p:spPr>
        <p:txBody>
          <a:bodyPr>
            <a:normAutofit/>
          </a:bodyPr>
          <a:lstStyle/>
          <a:p>
            <a:r>
              <a:rPr lang="en-US" sz="2400" b="1" dirty="0" smtClean="0"/>
              <a:t>Which Edits can a college user override?</a:t>
            </a:r>
          </a:p>
          <a:p>
            <a:pPr lvl="1"/>
            <a:r>
              <a:rPr lang="en-US" sz="2000" b="1" dirty="0" smtClean="0"/>
              <a:t>Edit 03: Not a first-time undergraduate.</a:t>
            </a:r>
          </a:p>
          <a:p>
            <a:pPr lvl="1"/>
            <a:r>
              <a:rPr lang="en-US" sz="2000" b="1" dirty="0" smtClean="0"/>
              <a:t>Edit 11: Not a U.S. Citizen or Eligible Non-citizen.*</a:t>
            </a:r>
          </a:p>
          <a:p>
            <a:pPr lvl="1"/>
            <a:r>
              <a:rPr lang="en-US" sz="2000" b="1" dirty="0" smtClean="0"/>
              <a:t>Edit 17: Default on federal student loan and/or overpayment of federal grant.</a:t>
            </a:r>
          </a:p>
          <a:p>
            <a:pPr lvl="1"/>
            <a:r>
              <a:rPr lang="en-US" sz="2000" b="1" dirty="0" smtClean="0"/>
              <a:t>Edit 22: Mailing address not IN and no edit 02.</a:t>
            </a:r>
          </a:p>
          <a:p>
            <a:pPr lvl="1"/>
            <a:r>
              <a:rPr lang="en-US" sz="2000" b="1" dirty="0" smtClean="0"/>
              <a:t>Edit 28: Independent status caused by Emancipated Minor or In Legal Guardianship status.</a:t>
            </a:r>
            <a:br>
              <a:rPr lang="en-US" sz="2000" b="1" dirty="0" smtClean="0"/>
            </a:br>
            <a:r>
              <a:rPr lang="en-US" sz="2000" b="1" dirty="0" smtClean="0"/>
              <a:t/>
            </a:r>
            <a:br>
              <a:rPr lang="en-US" sz="2000" b="1" dirty="0" smtClean="0"/>
            </a:br>
            <a:r>
              <a:rPr lang="en-US" sz="2000" b="1" dirty="0" smtClean="0"/>
              <a:t/>
            </a:r>
            <a:br>
              <a:rPr lang="en-US" sz="2000" b="1" dirty="0" smtClean="0"/>
            </a:br>
            <a:r>
              <a:rPr lang="en-US" sz="1200" b="1" dirty="0" smtClean="0"/>
              <a:t>*Starting with 2018-2019 ISIRs.</a:t>
            </a:r>
            <a:endParaRPr lang="en-US" sz="2000" b="1" dirty="0" smtClean="0"/>
          </a:p>
        </p:txBody>
      </p:sp>
    </p:spTree>
    <p:extLst>
      <p:ext uri="{BB962C8B-B14F-4D97-AF65-F5344CB8AC3E}">
        <p14:creationId xmlns:p14="http://schemas.microsoft.com/office/powerpoint/2010/main" val="2904663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a:bodyPr>
          <a:lstStyle/>
          <a:p>
            <a:r>
              <a:rPr lang="en-US" b="1" dirty="0" smtClean="0"/>
              <a:t>Overrides File</a:t>
            </a:r>
            <a:endParaRPr lang="en-US" b="1" dirty="0"/>
          </a:p>
        </p:txBody>
      </p:sp>
      <p:sp>
        <p:nvSpPr>
          <p:cNvPr id="3" name="Content Placeholder 2"/>
          <p:cNvSpPr>
            <a:spLocks noGrp="1"/>
          </p:cNvSpPr>
          <p:nvPr>
            <p:ph idx="1"/>
          </p:nvPr>
        </p:nvSpPr>
        <p:spPr>
          <a:xfrm>
            <a:off x="457200" y="1761564"/>
            <a:ext cx="7754293" cy="3670515"/>
          </a:xfrm>
        </p:spPr>
        <p:txBody>
          <a:bodyPr>
            <a:normAutofit/>
          </a:bodyPr>
          <a:lstStyle/>
          <a:p>
            <a:r>
              <a:rPr lang="en-US" sz="2400" b="1" dirty="0" smtClean="0"/>
              <a:t>Can use the new ISIR override file to upload students in bulk who need certain edits overridden on their ISIR.</a:t>
            </a:r>
          </a:p>
          <a:p>
            <a:r>
              <a:rPr lang="en-US" sz="2400" b="1" dirty="0" smtClean="0"/>
              <a:t>Set a student or CPS transaction as a School transaction.</a:t>
            </a:r>
          </a:p>
          <a:p>
            <a:r>
              <a:rPr lang="en-US" sz="2400" b="1" dirty="0" smtClean="0"/>
              <a:t>Can also set the Associate Degree Flag.</a:t>
            </a:r>
          </a:p>
        </p:txBody>
      </p:sp>
    </p:spTree>
    <p:extLst>
      <p:ext uri="{BB962C8B-B14F-4D97-AF65-F5344CB8AC3E}">
        <p14:creationId xmlns:p14="http://schemas.microsoft.com/office/powerpoint/2010/main" val="789952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a:bodyPr>
          <a:lstStyle/>
          <a:p>
            <a:r>
              <a:rPr lang="en-US" b="1" dirty="0" smtClean="0"/>
              <a:t>Overrides File</a:t>
            </a:r>
            <a:endParaRPr lang="en-US" b="1" dirty="0"/>
          </a:p>
        </p:txBody>
      </p:sp>
      <p:pic>
        <p:nvPicPr>
          <p:cNvPr id="5" name="Picture 4"/>
          <p:cNvPicPr>
            <a:picLocks noChangeAspect="1"/>
          </p:cNvPicPr>
          <p:nvPr/>
        </p:nvPicPr>
        <p:blipFill>
          <a:blip r:embed="rId2"/>
          <a:stretch>
            <a:fillRect/>
          </a:stretch>
        </p:blipFill>
        <p:spPr>
          <a:xfrm>
            <a:off x="153909" y="1983764"/>
            <a:ext cx="8990091" cy="2841819"/>
          </a:xfrm>
          <a:prstGeom prst="rect">
            <a:avLst/>
          </a:prstGeom>
        </p:spPr>
      </p:pic>
    </p:spTree>
    <p:extLst>
      <p:ext uri="{BB962C8B-B14F-4D97-AF65-F5344CB8AC3E}">
        <p14:creationId xmlns:p14="http://schemas.microsoft.com/office/powerpoint/2010/main" val="3518882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8494"/>
            <a:ext cx="8485094" cy="2770094"/>
          </a:xfrm>
        </p:spPr>
        <p:txBody>
          <a:bodyPr>
            <a:normAutofit/>
          </a:bodyPr>
          <a:lstStyle/>
          <a:p>
            <a:r>
              <a:rPr lang="en-US" b="1" dirty="0" smtClean="0">
                <a:solidFill>
                  <a:schemeClr val="bg1"/>
                </a:solidFill>
                <a:cs typeface="Calibri" panose="020F0502020204030204" pitchFamily="34" charset="0"/>
              </a:rPr>
              <a:t>ISIR Overrides &amp;</a:t>
            </a:r>
            <a:br>
              <a:rPr lang="en-US" b="1" dirty="0" smtClean="0">
                <a:solidFill>
                  <a:schemeClr val="bg1"/>
                </a:solidFill>
                <a:cs typeface="Calibri" panose="020F0502020204030204" pitchFamily="34" charset="0"/>
              </a:rPr>
            </a:br>
            <a:r>
              <a:rPr lang="en-US" b="1" dirty="0" smtClean="0">
                <a:solidFill>
                  <a:schemeClr val="bg1"/>
                </a:solidFill>
                <a:cs typeface="Calibri" panose="020F0502020204030204" pitchFamily="34" charset="0"/>
              </a:rPr>
              <a:t>ISIR Transaction Logic</a:t>
            </a:r>
            <a:endParaRPr lang="en-US" b="1" dirty="0">
              <a:solidFill>
                <a:schemeClr val="bg1"/>
              </a:solidFill>
              <a:cs typeface="Calibri" panose="020F0502020204030204" pitchFamily="34" charset="0"/>
            </a:endParaRPr>
          </a:p>
        </p:txBody>
      </p:sp>
    </p:spTree>
    <p:extLst>
      <p:ext uri="{BB962C8B-B14F-4D97-AF65-F5344CB8AC3E}">
        <p14:creationId xmlns:p14="http://schemas.microsoft.com/office/powerpoint/2010/main" val="4012182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a:bodyPr>
          <a:lstStyle/>
          <a:p>
            <a:r>
              <a:rPr lang="en-US" b="1" dirty="0" smtClean="0"/>
              <a:t>ISIR Overrides</a:t>
            </a:r>
            <a:endParaRPr lang="en-US" b="1" dirty="0"/>
          </a:p>
        </p:txBody>
      </p:sp>
      <p:sp>
        <p:nvSpPr>
          <p:cNvPr id="3" name="Content Placeholder 2"/>
          <p:cNvSpPr>
            <a:spLocks noGrp="1"/>
          </p:cNvSpPr>
          <p:nvPr>
            <p:ph idx="1"/>
          </p:nvPr>
        </p:nvSpPr>
        <p:spPr>
          <a:xfrm>
            <a:off x="457200" y="1761565"/>
            <a:ext cx="8007790" cy="4204810"/>
          </a:xfrm>
        </p:spPr>
        <p:txBody>
          <a:bodyPr>
            <a:normAutofit/>
          </a:bodyPr>
          <a:lstStyle/>
          <a:p>
            <a:r>
              <a:rPr lang="en-US" sz="2400" b="1" dirty="0" smtClean="0"/>
              <a:t>How do I select a different ISIR for EFC and Dependency Status?</a:t>
            </a:r>
          </a:p>
          <a:p>
            <a:pPr lvl="1"/>
            <a:r>
              <a:rPr lang="en-US" sz="2000" b="1" dirty="0" smtClean="0"/>
              <a:t>ISIR Override Status Widget</a:t>
            </a:r>
            <a:endParaRPr lang="en-US" sz="2400" b="1" dirty="0" smtClean="0"/>
          </a:p>
          <a:p>
            <a:pPr lvl="1"/>
            <a:r>
              <a:rPr lang="en-US" sz="2000" b="1" dirty="0" smtClean="0"/>
              <a:t>Note that if </a:t>
            </a:r>
            <a:r>
              <a:rPr lang="en-US" sz="2000" b="1" dirty="0"/>
              <a:t>a transaction is a </a:t>
            </a:r>
            <a:r>
              <a:rPr lang="en-US" sz="2000" b="1" dirty="0" smtClean="0"/>
              <a:t>school transaction or the transaction does not contain a </a:t>
            </a:r>
            <a:r>
              <a:rPr lang="en-US" sz="2000" b="1" dirty="0"/>
              <a:t>P</a:t>
            </a:r>
            <a:r>
              <a:rPr lang="en-US" sz="2000" b="1" dirty="0" smtClean="0"/>
              <a:t>rimary EFC, </a:t>
            </a:r>
            <a:r>
              <a:rPr lang="en-US" sz="2000" b="1" dirty="0"/>
              <a:t>you won’t be able to select that transaction in the ISIR </a:t>
            </a:r>
            <a:r>
              <a:rPr lang="en-US" sz="2000" b="1" dirty="0" smtClean="0"/>
              <a:t>override process</a:t>
            </a:r>
            <a:r>
              <a:rPr lang="en-US" sz="2000" b="1" dirty="0"/>
              <a:t>.</a:t>
            </a:r>
          </a:p>
          <a:p>
            <a:pPr lvl="1"/>
            <a:endParaRPr lang="en-US" sz="2000" b="1" dirty="0" smtClean="0"/>
          </a:p>
        </p:txBody>
      </p:sp>
      <p:pic>
        <p:nvPicPr>
          <p:cNvPr id="5" name="Picture 4"/>
          <p:cNvPicPr>
            <a:picLocks noChangeAspect="1"/>
          </p:cNvPicPr>
          <p:nvPr/>
        </p:nvPicPr>
        <p:blipFill>
          <a:blip r:embed="rId2"/>
          <a:stretch>
            <a:fillRect/>
          </a:stretch>
        </p:blipFill>
        <p:spPr>
          <a:xfrm>
            <a:off x="1423612" y="3911097"/>
            <a:ext cx="6154139" cy="2055278"/>
          </a:xfrm>
          <a:prstGeom prst="rect">
            <a:avLst/>
          </a:prstGeom>
        </p:spPr>
      </p:pic>
    </p:spTree>
    <p:extLst>
      <p:ext uri="{BB962C8B-B14F-4D97-AF65-F5344CB8AC3E}">
        <p14:creationId xmlns:p14="http://schemas.microsoft.com/office/powerpoint/2010/main" val="2307379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1"/>
            <a:ext cx="8404412" cy="1075763"/>
          </a:xfrm>
        </p:spPr>
        <p:txBody>
          <a:bodyPr>
            <a:normAutofit/>
          </a:bodyPr>
          <a:lstStyle/>
          <a:p>
            <a:r>
              <a:rPr lang="en-US" b="1" dirty="0" smtClean="0"/>
              <a:t>ISIR Transaction Logic</a:t>
            </a:r>
            <a:endParaRPr lang="en-US" b="1" dirty="0"/>
          </a:p>
        </p:txBody>
      </p:sp>
      <p:sp>
        <p:nvSpPr>
          <p:cNvPr id="3" name="Content Placeholder 2"/>
          <p:cNvSpPr>
            <a:spLocks noGrp="1"/>
          </p:cNvSpPr>
          <p:nvPr>
            <p:ph idx="1"/>
          </p:nvPr>
        </p:nvSpPr>
        <p:spPr>
          <a:xfrm>
            <a:off x="457199" y="1761564"/>
            <a:ext cx="8569105" cy="4295204"/>
          </a:xfrm>
        </p:spPr>
        <p:txBody>
          <a:bodyPr>
            <a:normAutofit/>
          </a:bodyPr>
          <a:lstStyle/>
          <a:p>
            <a:r>
              <a:rPr lang="en-US" sz="2900" b="1" dirty="0" smtClean="0"/>
              <a:t>How does </a:t>
            </a:r>
            <a:r>
              <a:rPr lang="en-US" sz="2900" b="1" dirty="0" err="1" smtClean="0"/>
              <a:t>ScholarTrack</a:t>
            </a:r>
            <a:r>
              <a:rPr lang="en-US" sz="2900" b="1" dirty="0" smtClean="0"/>
              <a:t> determine which ISIR transaction to use in determining edits?</a:t>
            </a:r>
            <a:br>
              <a:rPr lang="en-US" sz="2900" b="1" dirty="0" smtClean="0"/>
            </a:br>
            <a:endParaRPr lang="en-US" sz="2400" b="1" dirty="0" smtClean="0"/>
          </a:p>
          <a:p>
            <a:pPr lvl="1"/>
            <a:r>
              <a:rPr lang="en-US" sz="2600" b="1" dirty="0" smtClean="0"/>
              <a:t>For most edits, the latest ISIR transaction will always be used. This applies to edits 02, 03, 08, 11, 17, 22, 29.</a:t>
            </a:r>
            <a:br>
              <a:rPr lang="en-US" sz="2600" b="1" dirty="0" smtClean="0"/>
            </a:br>
            <a:endParaRPr lang="en-US" sz="2600" dirty="0" smtClean="0"/>
          </a:p>
          <a:p>
            <a:pPr lvl="1"/>
            <a:r>
              <a:rPr lang="en-US" sz="2600" b="1" dirty="0" smtClean="0"/>
              <a:t>For other edits, we use the latest school or overridden ISIR transaction. If no school or overridden ISIR transactions exist, we use the latest ISIR transaction. This applies to edits 05, 14, 20, 25, 28.</a:t>
            </a:r>
          </a:p>
        </p:txBody>
      </p:sp>
    </p:spTree>
    <p:extLst>
      <p:ext uri="{BB962C8B-B14F-4D97-AF65-F5344CB8AC3E}">
        <p14:creationId xmlns:p14="http://schemas.microsoft.com/office/powerpoint/2010/main" val="3042954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3120</TotalTime>
  <Words>1107</Words>
  <Application>Microsoft Office PowerPoint</Application>
  <PresentationFormat>On-screen Show (4:3)</PresentationFormat>
  <Paragraphs>111</Paragraphs>
  <Slides>34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Office Theme</vt:lpstr>
      <vt:lpstr>ISFAA Winter Conference 2018</vt:lpstr>
      <vt:lpstr>Agenda</vt:lpstr>
      <vt:lpstr>Edit Overrides &amp; the Overrides File</vt:lpstr>
      <vt:lpstr>Edit Overrides</vt:lpstr>
      <vt:lpstr>Overrides File</vt:lpstr>
      <vt:lpstr>Overrides File</vt:lpstr>
      <vt:lpstr>ISIR Overrides &amp; ISIR Transaction Logic</vt:lpstr>
      <vt:lpstr>ISIR Overrides</vt:lpstr>
      <vt:lpstr>ISIR Transaction Logic</vt:lpstr>
      <vt:lpstr>ISIR Transaction Logic</vt:lpstr>
      <vt:lpstr>New Features in ScholarTrack</vt:lpstr>
      <vt:lpstr>Scheduling Files</vt:lpstr>
      <vt:lpstr>Scheduling Files</vt:lpstr>
      <vt:lpstr>Impersonating a Student User</vt:lpstr>
      <vt:lpstr>Reporting Credit Completion and Credit Bank Data</vt:lpstr>
      <vt:lpstr>Reporting Credit Completion Data</vt:lpstr>
      <vt:lpstr>Reporting Credit Bank Data</vt:lpstr>
      <vt:lpstr>Payments</vt:lpstr>
      <vt:lpstr>Invoices and Payment Processing</vt:lpstr>
      <vt:lpstr>ISIR Requests</vt:lpstr>
      <vt:lpstr>Requesting ISIRs in ScholarTrack</vt:lpstr>
      <vt:lpstr>Requesting ISIRs in ScholarTrack</vt:lpstr>
      <vt:lpstr>State Aid Usage Widget</vt:lpstr>
      <vt:lpstr>State Aid Usage Widget- Eligibility</vt:lpstr>
      <vt:lpstr>State Aid Usage Widget- Net Claims</vt:lpstr>
      <vt:lpstr>PowerPoint Presentation</vt:lpstr>
      <vt:lpstr>Questions about the Financial Aid Manual</vt:lpstr>
      <vt:lpstr>Questions about the Financial Aid Manual</vt:lpstr>
      <vt:lpstr>Questions about the Financial Aid Manual</vt:lpstr>
      <vt:lpstr>Questions about the Financial Aid Manual</vt:lpstr>
      <vt:lpstr>Questions about the Financial Aid Manual</vt:lpstr>
      <vt:lpstr>Questions about the Financial Aid Manual</vt:lpstr>
      <vt:lpstr>Questions about the Financial Aid Manual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Learn More - Office</dc:creator>
  <cp:lastModifiedBy>Middleton, Melinda L</cp:lastModifiedBy>
  <cp:revision>141</cp:revision>
  <dcterms:created xsi:type="dcterms:W3CDTF">2016-01-28T16:32:07Z</dcterms:created>
  <dcterms:modified xsi:type="dcterms:W3CDTF">2018-01-25T15:26:35Z</dcterms:modified>
</cp:coreProperties>
</file>