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8" r:id="rId12"/>
    <p:sldId id="264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58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2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2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07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1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08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0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5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8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1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88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an Office</a:t>
            </a:r>
            <a:br>
              <a:rPr lang="en-US" dirty="0" smtClean="0"/>
            </a:br>
            <a:r>
              <a:rPr lang="en-US" dirty="0" smtClean="0"/>
              <a:t>Operational</a:t>
            </a:r>
            <a:br>
              <a:rPr lang="en-US" dirty="0" smtClean="0"/>
            </a:br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</a:t>
            </a:r>
            <a:r>
              <a:rPr lang="en-US" smtClean="0"/>
              <a:t>Other organizational tools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596" y="3521011"/>
            <a:ext cx="2589611" cy="261757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6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8848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Organizational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Audit Inventory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Start/End 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Start on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of the month.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/>
              <a:t>Helpful to have audits begin at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of the month rather than rolling throughout the year. Fewer dates to manage.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Link to processing guide/instructions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Responsible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Reviewed at monthly calendar review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Naming Conventions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Implement consistent naming conventions across all areas of the office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Audits &gt; Awarding &gt; 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Century Covenant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/>
              <a:t>Used in policy and instructional documentation, inventory and saved audit output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804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Organizational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Audit Inventory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2405063"/>
          <a:ext cx="10058400" cy="2047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4941">
                  <a:extLst>
                    <a:ext uri="{9D8B030D-6E8A-4147-A177-3AD203B41FA5}">
                      <a16:colId xmlns:a16="http://schemas.microsoft.com/office/drawing/2014/main" val="3812578929"/>
                    </a:ext>
                  </a:extLst>
                </a:gridCol>
                <a:gridCol w="1249574">
                  <a:extLst>
                    <a:ext uri="{9D8B030D-6E8A-4147-A177-3AD203B41FA5}">
                      <a16:colId xmlns:a16="http://schemas.microsoft.com/office/drawing/2014/main" val="2368006247"/>
                    </a:ext>
                  </a:extLst>
                </a:gridCol>
                <a:gridCol w="1056092">
                  <a:extLst>
                    <a:ext uri="{9D8B030D-6E8A-4147-A177-3AD203B41FA5}">
                      <a16:colId xmlns:a16="http://schemas.microsoft.com/office/drawing/2014/main" val="2682310858"/>
                    </a:ext>
                  </a:extLst>
                </a:gridCol>
                <a:gridCol w="773930">
                  <a:extLst>
                    <a:ext uri="{9D8B030D-6E8A-4147-A177-3AD203B41FA5}">
                      <a16:colId xmlns:a16="http://schemas.microsoft.com/office/drawing/2014/main" val="2231937255"/>
                    </a:ext>
                  </a:extLst>
                </a:gridCol>
                <a:gridCol w="677189">
                  <a:extLst>
                    <a:ext uri="{9D8B030D-6E8A-4147-A177-3AD203B41FA5}">
                      <a16:colId xmlns:a16="http://schemas.microsoft.com/office/drawing/2014/main" val="2417564717"/>
                    </a:ext>
                  </a:extLst>
                </a:gridCol>
                <a:gridCol w="827675">
                  <a:extLst>
                    <a:ext uri="{9D8B030D-6E8A-4147-A177-3AD203B41FA5}">
                      <a16:colId xmlns:a16="http://schemas.microsoft.com/office/drawing/2014/main" val="3040475326"/>
                    </a:ext>
                  </a:extLst>
                </a:gridCol>
                <a:gridCol w="999659">
                  <a:extLst>
                    <a:ext uri="{9D8B030D-6E8A-4147-A177-3AD203B41FA5}">
                      <a16:colId xmlns:a16="http://schemas.microsoft.com/office/drawing/2014/main" val="2784169788"/>
                    </a:ext>
                  </a:extLst>
                </a:gridCol>
                <a:gridCol w="1300632">
                  <a:extLst>
                    <a:ext uri="{9D8B030D-6E8A-4147-A177-3AD203B41FA5}">
                      <a16:colId xmlns:a16="http://schemas.microsoft.com/office/drawing/2014/main" val="224049769"/>
                    </a:ext>
                  </a:extLst>
                </a:gridCol>
                <a:gridCol w="894857">
                  <a:extLst>
                    <a:ext uri="{9D8B030D-6E8A-4147-A177-3AD203B41FA5}">
                      <a16:colId xmlns:a16="http://schemas.microsoft.com/office/drawing/2014/main" val="4006744467"/>
                    </a:ext>
                  </a:extLst>
                </a:gridCol>
                <a:gridCol w="601945">
                  <a:extLst>
                    <a:ext uri="{9D8B030D-6E8A-4147-A177-3AD203B41FA5}">
                      <a16:colId xmlns:a16="http://schemas.microsoft.com/office/drawing/2014/main" val="66156642"/>
                    </a:ext>
                  </a:extLst>
                </a:gridCol>
                <a:gridCol w="515953">
                  <a:extLst>
                    <a:ext uri="{9D8B030D-6E8A-4147-A177-3AD203B41FA5}">
                      <a16:colId xmlns:a16="http://schemas.microsoft.com/office/drawing/2014/main" val="3966407010"/>
                    </a:ext>
                  </a:extLst>
                </a:gridCol>
                <a:gridCol w="515953">
                  <a:extLst>
                    <a:ext uri="{9D8B030D-6E8A-4147-A177-3AD203B41FA5}">
                      <a16:colId xmlns:a16="http://schemas.microsoft.com/office/drawing/2014/main" val="1097119866"/>
                    </a:ext>
                  </a:extLst>
                </a:gridCol>
              </a:tblGrid>
              <a:tr h="43407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AUDIT NAME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PROCESSING AREAS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AUDIT ORIGIN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AUDIT TERM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RUN SCHEDULE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AUDIT START DATE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# OF MONTHS RUNNING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AUDIT END DATE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STOP DATE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SOP LAST UPDATED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OWNER LOCATION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extLst>
                  <a:ext uri="{0D108BD9-81ED-4DB2-BD59-A6C34878D82A}">
                    <a16:rowId xmlns:a16="http://schemas.microsoft.com/office/drawing/2014/main" val="2638106794"/>
                  </a:ext>
                </a:extLst>
              </a:tr>
              <a:tr h="1613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APPEALS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extLst>
                  <a:ext uri="{0D108BD9-81ED-4DB2-BD59-A6C34878D82A}">
                    <a16:rowId xmlns:a16="http://schemas.microsoft.com/office/drawing/2014/main" val="3746000655"/>
                  </a:ext>
                </a:extLst>
              </a:tr>
              <a:tr h="1613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16AY APPEAL AUDIT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APPEALS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IUIE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DAILY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5/1/2015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6/30/16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June-16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extLst>
                  <a:ext uri="{0D108BD9-81ED-4DB2-BD59-A6C34878D82A}">
                    <a16:rowId xmlns:a16="http://schemas.microsoft.com/office/drawing/2014/main" val="631131605"/>
                  </a:ext>
                </a:extLst>
              </a:tr>
              <a:tr h="1613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16SU APPEAL AUDIT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APPEALS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IUIE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WEDNESDAY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5/1/2016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8/31/16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August-16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extLst>
                  <a:ext uri="{0D108BD9-81ED-4DB2-BD59-A6C34878D82A}">
                    <a16:rowId xmlns:a16="http://schemas.microsoft.com/office/drawing/2014/main" val="3513110363"/>
                  </a:ext>
                </a:extLst>
              </a:tr>
              <a:tr h="1613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17AY APPEAL AUDIT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APPEALS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IUIE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DAILY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5/1/2016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6/30/17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June-17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extLst>
                  <a:ext uri="{0D108BD9-81ED-4DB2-BD59-A6C34878D82A}">
                    <a16:rowId xmlns:a16="http://schemas.microsoft.com/office/drawing/2014/main" val="1120989725"/>
                  </a:ext>
                </a:extLst>
              </a:tr>
              <a:tr h="1613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17SU APPEAL AUDIT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APPEALS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IUIE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WEDNESDAY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5/1/2017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8/31/17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August-17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extLst>
                  <a:ext uri="{0D108BD9-81ED-4DB2-BD59-A6C34878D82A}">
                    <a16:rowId xmlns:a16="http://schemas.microsoft.com/office/drawing/2014/main" val="1056093991"/>
                  </a:ext>
                </a:extLst>
              </a:tr>
              <a:tr h="1613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18AY APPEAL AUDIT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APPEALS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IUIE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DAILY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5/1/2017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6/30/18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June-18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extLst>
                  <a:ext uri="{0D108BD9-81ED-4DB2-BD59-A6C34878D82A}">
                    <a16:rowId xmlns:a16="http://schemas.microsoft.com/office/drawing/2014/main" val="712491048"/>
                  </a:ext>
                </a:extLst>
              </a:tr>
              <a:tr h="1613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AWARDING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extLst>
                  <a:ext uri="{0D108BD9-81ED-4DB2-BD59-A6C34878D82A}">
                    <a16:rowId xmlns:a16="http://schemas.microsoft.com/office/drawing/2014/main" val="1553600484"/>
                  </a:ext>
                </a:extLst>
              </a:tr>
              <a:tr h="1613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18AY AWARDING AUDIT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AWARDING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SCRATCH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WEDNESDAY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2/1/2017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5/31/18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May-18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extLst>
                  <a:ext uri="{0D108BD9-81ED-4DB2-BD59-A6C34878D82A}">
                    <a16:rowId xmlns:a16="http://schemas.microsoft.com/office/drawing/2014/main" val="2036508671"/>
                  </a:ext>
                </a:extLst>
              </a:tr>
              <a:tr h="16136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extLst>
                  <a:ext uri="{0D108BD9-81ED-4DB2-BD59-A6C34878D82A}">
                    <a16:rowId xmlns:a16="http://schemas.microsoft.com/office/drawing/2014/main" val="445128810"/>
                  </a:ext>
                </a:extLst>
              </a:tr>
              <a:tr h="16136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68" marR="8068" marT="8068" marB="0" anchor="b"/>
                </a:tc>
                <a:extLst>
                  <a:ext uri="{0D108BD9-81ED-4DB2-BD59-A6C34878D82A}">
                    <a16:rowId xmlns:a16="http://schemas.microsoft.com/office/drawing/2014/main" val="1504032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017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Organizational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Email Inventory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Start/End 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Population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Email 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Responsible Party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Reviewed at </a:t>
            </a:r>
            <a:r>
              <a:rPr lang="en-US" sz="2600" smtClean="0"/>
              <a:t>monthly calendar meetings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591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Organizational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Email </a:t>
            </a:r>
            <a:r>
              <a:rPr lang="en-US" sz="2800" dirty="0" smtClean="0"/>
              <a:t>Inventory</a:t>
            </a:r>
            <a:endParaRPr lang="en-US" sz="2600" dirty="0"/>
          </a:p>
          <a:p>
            <a:pPr marL="0" indent="0">
              <a:buNone/>
            </a:pPr>
            <a:endParaRPr lang="en-US" sz="28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256592"/>
              </p:ext>
            </p:extLst>
          </p:nvPr>
        </p:nvGraphicFramePr>
        <p:xfrm>
          <a:off x="1021976" y="2538805"/>
          <a:ext cx="10058399" cy="1058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4410">
                  <a:extLst>
                    <a:ext uri="{9D8B030D-6E8A-4147-A177-3AD203B41FA5}">
                      <a16:colId xmlns:a16="http://schemas.microsoft.com/office/drawing/2014/main" val="877013248"/>
                    </a:ext>
                  </a:extLst>
                </a:gridCol>
                <a:gridCol w="838620">
                  <a:extLst>
                    <a:ext uri="{9D8B030D-6E8A-4147-A177-3AD203B41FA5}">
                      <a16:colId xmlns:a16="http://schemas.microsoft.com/office/drawing/2014/main" val="2491835657"/>
                    </a:ext>
                  </a:extLst>
                </a:gridCol>
                <a:gridCol w="936837">
                  <a:extLst>
                    <a:ext uri="{9D8B030D-6E8A-4147-A177-3AD203B41FA5}">
                      <a16:colId xmlns:a16="http://schemas.microsoft.com/office/drawing/2014/main" val="4263058337"/>
                    </a:ext>
                  </a:extLst>
                </a:gridCol>
                <a:gridCol w="1057718">
                  <a:extLst>
                    <a:ext uri="{9D8B030D-6E8A-4147-A177-3AD203B41FA5}">
                      <a16:colId xmlns:a16="http://schemas.microsoft.com/office/drawing/2014/main" val="2072096914"/>
                    </a:ext>
                  </a:extLst>
                </a:gridCol>
                <a:gridCol w="1944188">
                  <a:extLst>
                    <a:ext uri="{9D8B030D-6E8A-4147-A177-3AD203B41FA5}">
                      <a16:colId xmlns:a16="http://schemas.microsoft.com/office/drawing/2014/main" val="4079066537"/>
                    </a:ext>
                  </a:extLst>
                </a:gridCol>
                <a:gridCol w="1087939">
                  <a:extLst>
                    <a:ext uri="{9D8B030D-6E8A-4147-A177-3AD203B41FA5}">
                      <a16:colId xmlns:a16="http://schemas.microsoft.com/office/drawing/2014/main" val="3121392152"/>
                    </a:ext>
                  </a:extLst>
                </a:gridCol>
                <a:gridCol w="1067792">
                  <a:extLst>
                    <a:ext uri="{9D8B030D-6E8A-4147-A177-3AD203B41FA5}">
                      <a16:colId xmlns:a16="http://schemas.microsoft.com/office/drawing/2014/main" val="473922563"/>
                    </a:ext>
                  </a:extLst>
                </a:gridCol>
                <a:gridCol w="674925">
                  <a:extLst>
                    <a:ext uri="{9D8B030D-6E8A-4147-A177-3AD203B41FA5}">
                      <a16:colId xmlns:a16="http://schemas.microsoft.com/office/drawing/2014/main" val="2369888524"/>
                    </a:ext>
                  </a:extLst>
                </a:gridCol>
                <a:gridCol w="604410">
                  <a:extLst>
                    <a:ext uri="{9D8B030D-6E8A-4147-A177-3AD203B41FA5}">
                      <a16:colId xmlns:a16="http://schemas.microsoft.com/office/drawing/2014/main" val="2442414423"/>
                    </a:ext>
                  </a:extLst>
                </a:gridCol>
                <a:gridCol w="566635">
                  <a:extLst>
                    <a:ext uri="{9D8B030D-6E8A-4147-A177-3AD203B41FA5}">
                      <a16:colId xmlns:a16="http://schemas.microsoft.com/office/drawing/2014/main" val="3763189759"/>
                    </a:ext>
                  </a:extLst>
                </a:gridCol>
                <a:gridCol w="674925">
                  <a:extLst>
                    <a:ext uri="{9D8B030D-6E8A-4147-A177-3AD203B41FA5}">
                      <a16:colId xmlns:a16="http://schemas.microsoft.com/office/drawing/2014/main" val="2390236237"/>
                    </a:ext>
                  </a:extLst>
                </a:gridCol>
              </a:tblGrid>
              <a:tr h="151178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EMAIL TITLE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PROCESSING AREA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POPULATION ORIGIN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QUERY LOCATION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READY BY DATE - TEXT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READY BY DATE - POP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GENERATION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START DATE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STOP DATE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RESPONSIBLE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extLst>
                  <a:ext uri="{0D108BD9-81ED-4DB2-BD59-A6C34878D82A}">
                    <a16:rowId xmlns:a16="http://schemas.microsoft.com/office/drawing/2014/main" val="3647317683"/>
                  </a:ext>
                </a:extLst>
              </a:tr>
              <a:tr h="15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APPEALS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extLst>
                  <a:ext uri="{0D108BD9-81ED-4DB2-BD59-A6C34878D82A}">
                    <a16:rowId xmlns:a16="http://schemas.microsoft.com/office/drawing/2014/main" val="1890035602"/>
                  </a:ext>
                </a:extLst>
              </a:tr>
              <a:tr h="151178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TITLE - TERM - 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APPEALS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IUIE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IE_SIS_FA_CHKL_CD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MM/DD/YY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MM/DD/YY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MANUAL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MM/DD/YY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MM/DD/YY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extLst>
                  <a:ext uri="{0D108BD9-81ED-4DB2-BD59-A6C34878D82A}">
                    <a16:rowId xmlns:a16="http://schemas.microsoft.com/office/drawing/2014/main" val="2257839472"/>
                  </a:ext>
                </a:extLst>
              </a:tr>
              <a:tr h="15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AWARDING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extLst>
                  <a:ext uri="{0D108BD9-81ED-4DB2-BD59-A6C34878D82A}">
                    <a16:rowId xmlns:a16="http://schemas.microsoft.com/office/drawing/2014/main" val="772844758"/>
                  </a:ext>
                </a:extLst>
              </a:tr>
              <a:tr h="151178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TITLE - TERM - 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AWARDING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SQL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DRIVE:/FOLDER/AY/TERM/QUERY NAME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MM/DD/YY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MM/DD/YY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MANUAL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MM/DD/YY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MM/DD/YY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extLst>
                  <a:ext uri="{0D108BD9-81ED-4DB2-BD59-A6C34878D82A}">
                    <a16:rowId xmlns:a16="http://schemas.microsoft.com/office/drawing/2014/main" val="2580469108"/>
                  </a:ext>
                </a:extLst>
              </a:tr>
              <a:tr h="15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SYSTEMS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extLst>
                  <a:ext uri="{0D108BD9-81ED-4DB2-BD59-A6C34878D82A}">
                    <a16:rowId xmlns:a16="http://schemas.microsoft.com/office/drawing/2014/main" val="1267236667"/>
                  </a:ext>
                </a:extLst>
              </a:tr>
              <a:tr h="151178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TITLE - TERM - 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SYSTEMS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SQL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DRIVE:/FOLDER/AY/TERM/QUERY NAME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MM/DD/YY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MM/DD/YY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AUTO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MM/DD/YY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MM/DD/YY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9" marR="7559" marT="7559" marB="0" anchor="b"/>
                </a:tc>
                <a:extLst>
                  <a:ext uri="{0D108BD9-81ED-4DB2-BD59-A6C34878D82A}">
                    <a16:rowId xmlns:a16="http://schemas.microsoft.com/office/drawing/2014/main" val="2260489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007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Operational Calendar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Benefits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Developing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Maintaining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Other Organizational Tools</a:t>
            </a:r>
            <a:endParaRPr lang="en-US" sz="2800" dirty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70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575" y="1944799"/>
            <a:ext cx="3661510" cy="3711395"/>
          </a:xfrm>
        </p:spPr>
      </p:pic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37" y="318531"/>
            <a:ext cx="3252537" cy="32525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903" y="253187"/>
            <a:ext cx="2472490" cy="32966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407" y="2634288"/>
            <a:ext cx="2517608" cy="335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93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Being Organized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Relevant dates, tasks, deadlines are consolidated in a single document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Reduce missed deadlines or last minute rush to meet deadlines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Staff are informed and accountable for assignments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Financial Aid is very cyclical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We are often doing the same tasks at around the same time each year….but might only do that task once a year so it’s not always on our minds.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52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Email Calendar with recurring appointments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/>
              <a:t>Could send reminders to responsible staff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SharePoint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Excel</a:t>
            </a:r>
            <a:endParaRPr lang="en-US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Paper?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Dry Erase Board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Others?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024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Identify tasks and 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Staff input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Area calendars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Managers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Just FA office tasks/dates? Other institutional dates?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Can take an entire year to get it completely populated</a:t>
            </a:r>
          </a:p>
          <a:p>
            <a:pPr marL="0" indent="0">
              <a:buNone/>
            </a:pPr>
            <a:r>
              <a:rPr lang="en-US" sz="26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87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for the Operational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Admin tasks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Annual FA cycle tasks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Communication tasks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Award Notifications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Emails to Students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Outreach dates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Incoming Student Programs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Campus Partner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Staff Meetings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System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Reports to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Finalizing off-campus contracts for work-study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Voter Registration notification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1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for the Operational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Fire </a:t>
            </a:r>
            <a:r>
              <a:rPr lang="en-US" sz="2600" dirty="0"/>
              <a:t>Safety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Annual Updates for the website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Annual updates for consumer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Due dates for timesheets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Gainful employment reporting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Net Price Calculator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NCAA reporting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Retreat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Staff birthday!!!!   Of course – cake!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Disbursement 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Refund 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What else?????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57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Your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Who is responsible?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IUB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Monthly meetings near the end of each month to discuss and assign items for the next month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Keeps everyone on the same page and encourages accountability for tasks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Create a culture of adding dates to the calendar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Outlook calendar with events setup as recurring annually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1797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5">
      <a:dk1>
        <a:srgbClr val="000000"/>
      </a:dk1>
      <a:lt1>
        <a:sysClr val="window" lastClr="FFFFFF"/>
      </a:lt1>
      <a:dk2>
        <a:srgbClr val="000000"/>
      </a:dk2>
      <a:lt2>
        <a:srgbClr val="E3DED1"/>
      </a:lt2>
      <a:accent1>
        <a:srgbClr val="000000"/>
      </a:accent1>
      <a:accent2>
        <a:srgbClr val="CDE6D0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361</TotalTime>
  <Words>598</Words>
  <Application>Microsoft Office PowerPoint</Application>
  <PresentationFormat>Widescreen</PresentationFormat>
  <Paragraphs>248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Retrospect</vt:lpstr>
      <vt:lpstr>Developing an Office Operational Calendar</vt:lpstr>
      <vt:lpstr>Operational Calendar</vt:lpstr>
      <vt:lpstr>PowerPoint Presentation</vt:lpstr>
      <vt:lpstr>Benefits of Being Organized</vt:lpstr>
      <vt:lpstr>Developing Your Calendar</vt:lpstr>
      <vt:lpstr>Developing Your Calendar</vt:lpstr>
      <vt:lpstr>Items for the Operational Calendar</vt:lpstr>
      <vt:lpstr>Items for the Operational Calendar</vt:lpstr>
      <vt:lpstr>Maintaining Your Calendar</vt:lpstr>
      <vt:lpstr>Other Organizational Tools</vt:lpstr>
      <vt:lpstr>Other Organizational Tools</vt:lpstr>
      <vt:lpstr>Other Organizational Tools</vt:lpstr>
      <vt:lpstr>Other Organizational Tools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Myers, Melissa Ann</dc:creator>
  <cp:lastModifiedBy>Myers, Melissa Ann</cp:lastModifiedBy>
  <cp:revision>26</cp:revision>
  <dcterms:created xsi:type="dcterms:W3CDTF">2016-11-23T16:52:15Z</dcterms:created>
  <dcterms:modified xsi:type="dcterms:W3CDTF">2017-01-23T21:28:16Z</dcterms:modified>
</cp:coreProperties>
</file>