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22"/>
  </p:notesMasterIdLst>
  <p:sldIdLst>
    <p:sldId id="256" r:id="rId2"/>
    <p:sldId id="259" r:id="rId3"/>
    <p:sldId id="260" r:id="rId4"/>
    <p:sldId id="278"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D1AE2A-4BA1-4363-8895-BDAA625A70C5}"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n-US"/>
        </a:p>
      </dgm:t>
    </dgm:pt>
    <dgm:pt modelId="{33CCDC69-38F8-4909-BF52-523BEF5C9F70}">
      <dgm:prSet phldrT="[Text]" phldr="1"/>
      <dgm:spPr/>
      <dgm:t>
        <a:bodyPr/>
        <a:lstStyle/>
        <a:p>
          <a:endParaRPr lang="en-US" dirty="0"/>
        </a:p>
      </dgm:t>
    </dgm:pt>
    <dgm:pt modelId="{E580FE3C-D65D-4F16-86FF-3713193AA3B0}" type="parTrans" cxnId="{6371D004-AEC2-416F-B59F-233B3E5BB010}">
      <dgm:prSet/>
      <dgm:spPr/>
      <dgm:t>
        <a:bodyPr/>
        <a:lstStyle/>
        <a:p>
          <a:endParaRPr lang="en-US"/>
        </a:p>
      </dgm:t>
    </dgm:pt>
    <dgm:pt modelId="{2AD0D290-C511-4C67-9BE7-CA3D43C584F2}" type="sibTrans" cxnId="{6371D004-AEC2-416F-B59F-233B3E5BB010}">
      <dgm:prSet/>
      <dgm:spPr/>
      <dgm:t>
        <a:bodyPr/>
        <a:lstStyle/>
        <a:p>
          <a:endParaRPr lang="en-US"/>
        </a:p>
      </dgm:t>
    </dgm:pt>
    <dgm:pt modelId="{A75481DA-90F5-4381-BDB7-450BF1C7F2B0}">
      <dgm:prSet phldrT="[Text]" custT="1"/>
      <dgm:spPr/>
      <dgm:t>
        <a:bodyPr/>
        <a:lstStyle/>
        <a:p>
          <a:r>
            <a:rPr lang="en-US" sz="3200" dirty="0" smtClean="0"/>
            <a:t>Car Loans</a:t>
          </a:r>
          <a:endParaRPr lang="en-US" sz="3200" dirty="0"/>
        </a:p>
      </dgm:t>
    </dgm:pt>
    <dgm:pt modelId="{5D920A42-9850-4BF6-BB1D-54A050039128}" type="parTrans" cxnId="{0FA19179-72C3-4824-8A06-6C33656C1016}">
      <dgm:prSet/>
      <dgm:spPr/>
      <dgm:t>
        <a:bodyPr/>
        <a:lstStyle/>
        <a:p>
          <a:endParaRPr lang="en-US"/>
        </a:p>
      </dgm:t>
    </dgm:pt>
    <dgm:pt modelId="{F17B8A14-F5EB-423D-B988-55DDE2C6324B}" type="sibTrans" cxnId="{0FA19179-72C3-4824-8A06-6C33656C1016}">
      <dgm:prSet/>
      <dgm:spPr/>
      <dgm:t>
        <a:bodyPr/>
        <a:lstStyle/>
        <a:p>
          <a:endParaRPr lang="en-US"/>
        </a:p>
      </dgm:t>
    </dgm:pt>
    <dgm:pt modelId="{84D496E7-84F6-4A91-9C25-5592E6F3697C}">
      <dgm:prSet phldrT="[Text]" phldr="1"/>
      <dgm:spPr/>
      <dgm:t>
        <a:bodyPr/>
        <a:lstStyle/>
        <a:p>
          <a:endParaRPr lang="en-US" dirty="0"/>
        </a:p>
      </dgm:t>
    </dgm:pt>
    <dgm:pt modelId="{38C03A81-ABE6-4534-ADF5-5D2A05A88AAE}" type="parTrans" cxnId="{EA2F337C-BB5A-4A46-90B1-08A3C082A703}">
      <dgm:prSet/>
      <dgm:spPr/>
      <dgm:t>
        <a:bodyPr/>
        <a:lstStyle/>
        <a:p>
          <a:endParaRPr lang="en-US"/>
        </a:p>
      </dgm:t>
    </dgm:pt>
    <dgm:pt modelId="{B87F33FE-47F0-4967-BB0C-BA6912CDD154}" type="sibTrans" cxnId="{EA2F337C-BB5A-4A46-90B1-08A3C082A703}">
      <dgm:prSet/>
      <dgm:spPr/>
      <dgm:t>
        <a:bodyPr/>
        <a:lstStyle/>
        <a:p>
          <a:endParaRPr lang="en-US"/>
        </a:p>
      </dgm:t>
    </dgm:pt>
    <dgm:pt modelId="{4F482C8A-BCEF-4ABF-B083-C5C7744E6BF5}">
      <dgm:prSet phldrT="[Text]" custT="1"/>
      <dgm:spPr/>
      <dgm:t>
        <a:bodyPr/>
        <a:lstStyle/>
        <a:p>
          <a:r>
            <a:rPr lang="en-US" sz="3200" dirty="0" smtClean="0"/>
            <a:t>Home Loans</a:t>
          </a:r>
          <a:endParaRPr lang="en-US" sz="3200" dirty="0"/>
        </a:p>
      </dgm:t>
    </dgm:pt>
    <dgm:pt modelId="{5E7C9330-E31B-4DB9-AE90-CE0231CBE027}" type="parTrans" cxnId="{99B6E5EA-5E5C-40A1-8B0C-6FEE5F9E499C}">
      <dgm:prSet/>
      <dgm:spPr/>
      <dgm:t>
        <a:bodyPr/>
        <a:lstStyle/>
        <a:p>
          <a:endParaRPr lang="en-US"/>
        </a:p>
      </dgm:t>
    </dgm:pt>
    <dgm:pt modelId="{E02413C3-542C-4774-9923-50525200D232}" type="sibTrans" cxnId="{99B6E5EA-5E5C-40A1-8B0C-6FEE5F9E499C}">
      <dgm:prSet/>
      <dgm:spPr/>
      <dgm:t>
        <a:bodyPr/>
        <a:lstStyle/>
        <a:p>
          <a:endParaRPr lang="en-US"/>
        </a:p>
      </dgm:t>
    </dgm:pt>
    <dgm:pt modelId="{1EB6DBE3-B1D2-45D1-AD13-5AFAFA0F623F}">
      <dgm:prSet phldrT="[Text]" phldr="1"/>
      <dgm:spPr/>
      <dgm:t>
        <a:bodyPr/>
        <a:lstStyle/>
        <a:p>
          <a:endParaRPr lang="en-US" dirty="0"/>
        </a:p>
      </dgm:t>
    </dgm:pt>
    <dgm:pt modelId="{3E62B2A0-A19A-4519-8A11-E00C5FE52300}" type="parTrans" cxnId="{D2156386-202F-4BC9-A995-420DFF1A628E}">
      <dgm:prSet/>
      <dgm:spPr/>
      <dgm:t>
        <a:bodyPr/>
        <a:lstStyle/>
        <a:p>
          <a:endParaRPr lang="en-US"/>
        </a:p>
      </dgm:t>
    </dgm:pt>
    <dgm:pt modelId="{72306C4F-6E7A-47FA-BD08-E2C8969C4503}" type="sibTrans" cxnId="{D2156386-202F-4BC9-A995-420DFF1A628E}">
      <dgm:prSet/>
      <dgm:spPr/>
      <dgm:t>
        <a:bodyPr/>
        <a:lstStyle/>
        <a:p>
          <a:endParaRPr lang="en-US"/>
        </a:p>
      </dgm:t>
    </dgm:pt>
    <dgm:pt modelId="{6744FCA8-3647-4D55-9034-B6638F8C96D3}">
      <dgm:prSet phldrT="[Text]" custT="1"/>
      <dgm:spPr/>
      <dgm:t>
        <a:bodyPr/>
        <a:lstStyle/>
        <a:p>
          <a:endParaRPr lang="en-US" sz="1600" dirty="0" smtClean="0"/>
        </a:p>
        <a:p>
          <a:r>
            <a:rPr lang="en-US" sz="3200" dirty="0" smtClean="0"/>
            <a:t>…Student Loans?</a:t>
          </a:r>
        </a:p>
        <a:p>
          <a:endParaRPr lang="en-US" sz="1600" dirty="0"/>
        </a:p>
      </dgm:t>
    </dgm:pt>
    <dgm:pt modelId="{A9CD5B53-5F6A-4C3D-AFDA-FFAF91E1A41F}" type="parTrans" cxnId="{4FA42CC1-1F76-4228-9AA3-DDB8830788A0}">
      <dgm:prSet/>
      <dgm:spPr/>
      <dgm:t>
        <a:bodyPr/>
        <a:lstStyle/>
        <a:p>
          <a:endParaRPr lang="en-US"/>
        </a:p>
      </dgm:t>
    </dgm:pt>
    <dgm:pt modelId="{AAF05CA0-A5E4-495F-ACBB-550D9D76E5C4}" type="sibTrans" cxnId="{4FA42CC1-1F76-4228-9AA3-DDB8830788A0}">
      <dgm:prSet/>
      <dgm:spPr/>
      <dgm:t>
        <a:bodyPr/>
        <a:lstStyle/>
        <a:p>
          <a:endParaRPr lang="en-US"/>
        </a:p>
      </dgm:t>
    </dgm:pt>
    <dgm:pt modelId="{7090C12C-E017-495D-A321-CD36BBAB5DCB}" type="pres">
      <dgm:prSet presAssocID="{C3D1AE2A-4BA1-4363-8895-BDAA625A70C5}" presName="Name0" presStyleCnt="0">
        <dgm:presLayoutVars>
          <dgm:chMax/>
          <dgm:chPref/>
          <dgm:dir/>
        </dgm:presLayoutVars>
      </dgm:prSet>
      <dgm:spPr/>
      <dgm:t>
        <a:bodyPr/>
        <a:lstStyle/>
        <a:p>
          <a:endParaRPr lang="en-US"/>
        </a:p>
      </dgm:t>
    </dgm:pt>
    <dgm:pt modelId="{77962991-DC5D-4030-A4FA-2AAC6121CB03}" type="pres">
      <dgm:prSet presAssocID="{33CCDC69-38F8-4909-BF52-523BEF5C9F70}" presName="parenttextcomposite" presStyleCnt="0"/>
      <dgm:spPr/>
    </dgm:pt>
    <dgm:pt modelId="{DC81944F-662A-45D8-82A6-C947B3278849}" type="pres">
      <dgm:prSet presAssocID="{33CCDC69-38F8-4909-BF52-523BEF5C9F70}" presName="parenttext" presStyleLbl="revTx" presStyleIdx="0" presStyleCnt="3" custFlipVert="1" custScaleX="89790" custScaleY="30594">
        <dgm:presLayoutVars>
          <dgm:chMax/>
          <dgm:chPref val="2"/>
          <dgm:bulletEnabled val="1"/>
        </dgm:presLayoutVars>
      </dgm:prSet>
      <dgm:spPr/>
      <dgm:t>
        <a:bodyPr/>
        <a:lstStyle/>
        <a:p>
          <a:endParaRPr lang="en-US"/>
        </a:p>
      </dgm:t>
    </dgm:pt>
    <dgm:pt modelId="{05CE68BA-8CC9-4737-BDDA-C8EBA74EDB23}" type="pres">
      <dgm:prSet presAssocID="{33CCDC69-38F8-4909-BF52-523BEF5C9F70}" presName="composite" presStyleCnt="0"/>
      <dgm:spPr/>
    </dgm:pt>
    <dgm:pt modelId="{7C12A21E-85C3-4A5C-87D1-88FF40B8520E}" type="pres">
      <dgm:prSet presAssocID="{33CCDC69-38F8-4909-BF52-523BEF5C9F70}" presName="chevron1" presStyleLbl="alignNode1" presStyleIdx="0" presStyleCnt="21"/>
      <dgm:spPr/>
    </dgm:pt>
    <dgm:pt modelId="{1A5B177E-20E1-4479-84D0-DC9E404D9310}" type="pres">
      <dgm:prSet presAssocID="{33CCDC69-38F8-4909-BF52-523BEF5C9F70}" presName="chevron2" presStyleLbl="alignNode1" presStyleIdx="1" presStyleCnt="21"/>
      <dgm:spPr/>
    </dgm:pt>
    <dgm:pt modelId="{629FD639-12FA-43B4-86FD-1D7E00E0B7DA}" type="pres">
      <dgm:prSet presAssocID="{33CCDC69-38F8-4909-BF52-523BEF5C9F70}" presName="chevron3" presStyleLbl="alignNode1" presStyleIdx="2" presStyleCnt="21"/>
      <dgm:spPr/>
    </dgm:pt>
    <dgm:pt modelId="{A1092A97-B88B-428D-9F5B-C3D9E203737C}" type="pres">
      <dgm:prSet presAssocID="{33CCDC69-38F8-4909-BF52-523BEF5C9F70}" presName="chevron4" presStyleLbl="alignNode1" presStyleIdx="3" presStyleCnt="21"/>
      <dgm:spPr/>
    </dgm:pt>
    <dgm:pt modelId="{2F2CF2E9-AD37-42CD-A5B3-B3D1BFD65353}" type="pres">
      <dgm:prSet presAssocID="{33CCDC69-38F8-4909-BF52-523BEF5C9F70}" presName="chevron5" presStyleLbl="alignNode1" presStyleIdx="4" presStyleCnt="21"/>
      <dgm:spPr/>
    </dgm:pt>
    <dgm:pt modelId="{3F0CA7FF-9637-4705-B866-F7C5258F4BE0}" type="pres">
      <dgm:prSet presAssocID="{33CCDC69-38F8-4909-BF52-523BEF5C9F70}" presName="chevron6" presStyleLbl="alignNode1" presStyleIdx="5" presStyleCnt="21"/>
      <dgm:spPr/>
    </dgm:pt>
    <dgm:pt modelId="{61535D4C-DA87-45CD-9EE9-506B1EF18F47}" type="pres">
      <dgm:prSet presAssocID="{33CCDC69-38F8-4909-BF52-523BEF5C9F70}" presName="chevron7" presStyleLbl="alignNode1" presStyleIdx="6" presStyleCnt="21"/>
      <dgm:spPr/>
    </dgm:pt>
    <dgm:pt modelId="{856D177D-C44F-44E3-9C5C-EEA287BE34CE}" type="pres">
      <dgm:prSet presAssocID="{33CCDC69-38F8-4909-BF52-523BEF5C9F70}" presName="childtext" presStyleLbl="solidFgAcc1" presStyleIdx="0" presStyleCnt="3">
        <dgm:presLayoutVars>
          <dgm:chMax/>
          <dgm:chPref val="0"/>
          <dgm:bulletEnabled val="1"/>
        </dgm:presLayoutVars>
      </dgm:prSet>
      <dgm:spPr/>
      <dgm:t>
        <a:bodyPr/>
        <a:lstStyle/>
        <a:p>
          <a:endParaRPr lang="en-US"/>
        </a:p>
      </dgm:t>
    </dgm:pt>
    <dgm:pt modelId="{69889F3B-8F52-4A67-AE80-08B8A2C89B99}" type="pres">
      <dgm:prSet presAssocID="{2AD0D290-C511-4C67-9BE7-CA3D43C584F2}" presName="sibTrans" presStyleCnt="0"/>
      <dgm:spPr/>
    </dgm:pt>
    <dgm:pt modelId="{177B472F-D784-40EA-8A4C-6FAE2D60AA15}" type="pres">
      <dgm:prSet presAssocID="{84D496E7-84F6-4A91-9C25-5592E6F3697C}" presName="parenttextcomposite" presStyleCnt="0"/>
      <dgm:spPr/>
    </dgm:pt>
    <dgm:pt modelId="{BF6DCF6E-1E6F-42F3-87E1-235F3046D876}" type="pres">
      <dgm:prSet presAssocID="{84D496E7-84F6-4A91-9C25-5592E6F3697C}" presName="parenttext" presStyleLbl="revTx" presStyleIdx="1" presStyleCnt="3" custScaleX="93309" custScaleY="9607">
        <dgm:presLayoutVars>
          <dgm:chMax/>
          <dgm:chPref val="2"/>
          <dgm:bulletEnabled val="1"/>
        </dgm:presLayoutVars>
      </dgm:prSet>
      <dgm:spPr/>
      <dgm:t>
        <a:bodyPr/>
        <a:lstStyle/>
        <a:p>
          <a:endParaRPr lang="en-US"/>
        </a:p>
      </dgm:t>
    </dgm:pt>
    <dgm:pt modelId="{612E5D03-23DF-48A1-A7D5-7460BDD96240}" type="pres">
      <dgm:prSet presAssocID="{84D496E7-84F6-4A91-9C25-5592E6F3697C}" presName="composite" presStyleCnt="0"/>
      <dgm:spPr/>
    </dgm:pt>
    <dgm:pt modelId="{7369A4E4-306B-469E-8AA6-9E4CEC0C034E}" type="pres">
      <dgm:prSet presAssocID="{84D496E7-84F6-4A91-9C25-5592E6F3697C}" presName="chevron1" presStyleLbl="alignNode1" presStyleIdx="7" presStyleCnt="21"/>
      <dgm:spPr/>
    </dgm:pt>
    <dgm:pt modelId="{E9D6386D-F291-47E6-AA74-2241FC841F9F}" type="pres">
      <dgm:prSet presAssocID="{84D496E7-84F6-4A91-9C25-5592E6F3697C}" presName="chevron2" presStyleLbl="alignNode1" presStyleIdx="8" presStyleCnt="21"/>
      <dgm:spPr/>
    </dgm:pt>
    <dgm:pt modelId="{9D5EB4AC-DD4D-48BA-BD24-E1F9E791012F}" type="pres">
      <dgm:prSet presAssocID="{84D496E7-84F6-4A91-9C25-5592E6F3697C}" presName="chevron3" presStyleLbl="alignNode1" presStyleIdx="9" presStyleCnt="21"/>
      <dgm:spPr/>
    </dgm:pt>
    <dgm:pt modelId="{4894DB94-3A83-47CA-9DC0-8ECD6DA886AD}" type="pres">
      <dgm:prSet presAssocID="{84D496E7-84F6-4A91-9C25-5592E6F3697C}" presName="chevron4" presStyleLbl="alignNode1" presStyleIdx="10" presStyleCnt="21"/>
      <dgm:spPr/>
    </dgm:pt>
    <dgm:pt modelId="{8E1674ED-0748-4C3B-9CAF-22037FD1AA53}" type="pres">
      <dgm:prSet presAssocID="{84D496E7-84F6-4A91-9C25-5592E6F3697C}" presName="chevron5" presStyleLbl="alignNode1" presStyleIdx="11" presStyleCnt="21"/>
      <dgm:spPr/>
    </dgm:pt>
    <dgm:pt modelId="{3DF14AF3-C1F6-43BF-A79E-9D8F68EAB9AA}" type="pres">
      <dgm:prSet presAssocID="{84D496E7-84F6-4A91-9C25-5592E6F3697C}" presName="chevron6" presStyleLbl="alignNode1" presStyleIdx="12" presStyleCnt="21"/>
      <dgm:spPr/>
    </dgm:pt>
    <dgm:pt modelId="{E797BA01-4828-4EC8-8B90-087DC7E1CEC3}" type="pres">
      <dgm:prSet presAssocID="{84D496E7-84F6-4A91-9C25-5592E6F3697C}" presName="chevron7" presStyleLbl="alignNode1" presStyleIdx="13" presStyleCnt="21"/>
      <dgm:spPr/>
    </dgm:pt>
    <dgm:pt modelId="{7D485F40-EDD1-41D0-821C-4811762730A7}" type="pres">
      <dgm:prSet presAssocID="{84D496E7-84F6-4A91-9C25-5592E6F3697C}" presName="childtext" presStyleLbl="solidFgAcc1" presStyleIdx="1" presStyleCnt="3">
        <dgm:presLayoutVars>
          <dgm:chMax/>
          <dgm:chPref val="0"/>
          <dgm:bulletEnabled val="1"/>
        </dgm:presLayoutVars>
      </dgm:prSet>
      <dgm:spPr/>
      <dgm:t>
        <a:bodyPr/>
        <a:lstStyle/>
        <a:p>
          <a:endParaRPr lang="en-US"/>
        </a:p>
      </dgm:t>
    </dgm:pt>
    <dgm:pt modelId="{18B6E33D-BF9D-4194-B5BD-86436A470A31}" type="pres">
      <dgm:prSet presAssocID="{B87F33FE-47F0-4967-BB0C-BA6912CDD154}" presName="sibTrans" presStyleCnt="0"/>
      <dgm:spPr/>
    </dgm:pt>
    <dgm:pt modelId="{BEBEA8C2-0930-42AE-B92E-AED3261B65F9}" type="pres">
      <dgm:prSet presAssocID="{1EB6DBE3-B1D2-45D1-AD13-5AFAFA0F623F}" presName="parenttextcomposite" presStyleCnt="0"/>
      <dgm:spPr/>
    </dgm:pt>
    <dgm:pt modelId="{0B4238FB-1DAE-4FBE-9037-42DCAA24F3E4}" type="pres">
      <dgm:prSet presAssocID="{1EB6DBE3-B1D2-45D1-AD13-5AFAFA0F623F}" presName="parenttext" presStyleLbl="revTx" presStyleIdx="2" presStyleCnt="3" custScaleX="95670" custScaleY="8611">
        <dgm:presLayoutVars>
          <dgm:chMax/>
          <dgm:chPref val="2"/>
          <dgm:bulletEnabled val="1"/>
        </dgm:presLayoutVars>
      </dgm:prSet>
      <dgm:spPr/>
      <dgm:t>
        <a:bodyPr/>
        <a:lstStyle/>
        <a:p>
          <a:endParaRPr lang="en-US"/>
        </a:p>
      </dgm:t>
    </dgm:pt>
    <dgm:pt modelId="{36455CEF-692C-4A5E-8987-82788D696521}" type="pres">
      <dgm:prSet presAssocID="{1EB6DBE3-B1D2-45D1-AD13-5AFAFA0F623F}" presName="composite" presStyleCnt="0"/>
      <dgm:spPr/>
    </dgm:pt>
    <dgm:pt modelId="{DAC8AEC7-B190-4DA4-82DB-7415F369717A}" type="pres">
      <dgm:prSet presAssocID="{1EB6DBE3-B1D2-45D1-AD13-5AFAFA0F623F}" presName="chevron1" presStyleLbl="alignNode1" presStyleIdx="14" presStyleCnt="21"/>
      <dgm:spPr/>
    </dgm:pt>
    <dgm:pt modelId="{E0C858CB-DF39-46D4-99F4-70550EBB7E2A}" type="pres">
      <dgm:prSet presAssocID="{1EB6DBE3-B1D2-45D1-AD13-5AFAFA0F623F}" presName="chevron2" presStyleLbl="alignNode1" presStyleIdx="15" presStyleCnt="21"/>
      <dgm:spPr/>
    </dgm:pt>
    <dgm:pt modelId="{63008F32-C78F-4DBE-924B-66DA7011D0B6}" type="pres">
      <dgm:prSet presAssocID="{1EB6DBE3-B1D2-45D1-AD13-5AFAFA0F623F}" presName="chevron3" presStyleLbl="alignNode1" presStyleIdx="16" presStyleCnt="21"/>
      <dgm:spPr/>
    </dgm:pt>
    <dgm:pt modelId="{8BB38ADA-88D0-4301-9C7E-BEB7986514CF}" type="pres">
      <dgm:prSet presAssocID="{1EB6DBE3-B1D2-45D1-AD13-5AFAFA0F623F}" presName="chevron4" presStyleLbl="alignNode1" presStyleIdx="17" presStyleCnt="21"/>
      <dgm:spPr/>
    </dgm:pt>
    <dgm:pt modelId="{A58ED473-3C60-48F9-BC18-68B6862B2E5E}" type="pres">
      <dgm:prSet presAssocID="{1EB6DBE3-B1D2-45D1-AD13-5AFAFA0F623F}" presName="chevron5" presStyleLbl="alignNode1" presStyleIdx="18" presStyleCnt="21"/>
      <dgm:spPr/>
    </dgm:pt>
    <dgm:pt modelId="{0D9173DB-026D-4FB0-84E1-470AA68694E6}" type="pres">
      <dgm:prSet presAssocID="{1EB6DBE3-B1D2-45D1-AD13-5AFAFA0F623F}" presName="chevron6" presStyleLbl="alignNode1" presStyleIdx="19" presStyleCnt="21"/>
      <dgm:spPr/>
    </dgm:pt>
    <dgm:pt modelId="{6EE009E8-72F0-4B6F-A0AC-089BB305490C}" type="pres">
      <dgm:prSet presAssocID="{1EB6DBE3-B1D2-45D1-AD13-5AFAFA0F623F}" presName="chevron7" presStyleLbl="alignNode1" presStyleIdx="20" presStyleCnt="21"/>
      <dgm:spPr/>
    </dgm:pt>
    <dgm:pt modelId="{85EF2CC2-F090-4835-9768-F78B73329479}" type="pres">
      <dgm:prSet presAssocID="{1EB6DBE3-B1D2-45D1-AD13-5AFAFA0F623F}" presName="childtext" presStyleLbl="solidFgAcc1" presStyleIdx="2" presStyleCnt="3">
        <dgm:presLayoutVars>
          <dgm:chMax/>
          <dgm:chPref val="0"/>
          <dgm:bulletEnabled val="1"/>
        </dgm:presLayoutVars>
      </dgm:prSet>
      <dgm:spPr/>
      <dgm:t>
        <a:bodyPr/>
        <a:lstStyle/>
        <a:p>
          <a:endParaRPr lang="en-US"/>
        </a:p>
      </dgm:t>
    </dgm:pt>
  </dgm:ptLst>
  <dgm:cxnLst>
    <dgm:cxn modelId="{3234B3B9-6FA9-4994-B13A-B0FD2934D239}" type="presOf" srcId="{4F482C8A-BCEF-4ABF-B083-C5C7744E6BF5}" destId="{7D485F40-EDD1-41D0-821C-4811762730A7}" srcOrd="0" destOrd="0" presId="urn:microsoft.com/office/officeart/2008/layout/VerticalAccentList"/>
    <dgm:cxn modelId="{D2156386-202F-4BC9-A995-420DFF1A628E}" srcId="{C3D1AE2A-4BA1-4363-8895-BDAA625A70C5}" destId="{1EB6DBE3-B1D2-45D1-AD13-5AFAFA0F623F}" srcOrd="2" destOrd="0" parTransId="{3E62B2A0-A19A-4519-8A11-E00C5FE52300}" sibTransId="{72306C4F-6E7A-47FA-BD08-E2C8969C4503}"/>
    <dgm:cxn modelId="{C9C7AB13-05BE-4C1B-BFFD-CCEFF40A7214}" type="presOf" srcId="{1EB6DBE3-B1D2-45D1-AD13-5AFAFA0F623F}" destId="{0B4238FB-1DAE-4FBE-9037-42DCAA24F3E4}" srcOrd="0" destOrd="0" presId="urn:microsoft.com/office/officeart/2008/layout/VerticalAccentList"/>
    <dgm:cxn modelId="{02D9CD69-1E6D-4E38-8A6D-458DD8132A4C}" type="presOf" srcId="{84D496E7-84F6-4A91-9C25-5592E6F3697C}" destId="{BF6DCF6E-1E6F-42F3-87E1-235F3046D876}" srcOrd="0" destOrd="0" presId="urn:microsoft.com/office/officeart/2008/layout/VerticalAccentList"/>
    <dgm:cxn modelId="{B3FA3B89-D2FF-4B02-BCAF-5E355DFF3730}" type="presOf" srcId="{6744FCA8-3647-4D55-9034-B6638F8C96D3}" destId="{85EF2CC2-F090-4835-9768-F78B73329479}" srcOrd="0" destOrd="0" presId="urn:microsoft.com/office/officeart/2008/layout/VerticalAccentList"/>
    <dgm:cxn modelId="{68473A69-2F13-4934-B31F-B94FCB39F365}" type="presOf" srcId="{C3D1AE2A-4BA1-4363-8895-BDAA625A70C5}" destId="{7090C12C-E017-495D-A321-CD36BBAB5DCB}" srcOrd="0" destOrd="0" presId="urn:microsoft.com/office/officeart/2008/layout/VerticalAccentList"/>
    <dgm:cxn modelId="{0FA19179-72C3-4824-8A06-6C33656C1016}" srcId="{33CCDC69-38F8-4909-BF52-523BEF5C9F70}" destId="{A75481DA-90F5-4381-BDB7-450BF1C7F2B0}" srcOrd="0" destOrd="0" parTransId="{5D920A42-9850-4BF6-BB1D-54A050039128}" sibTransId="{F17B8A14-F5EB-423D-B988-55DDE2C6324B}"/>
    <dgm:cxn modelId="{01B0CF47-E2FD-43A8-A502-8DA06F15D4D1}" type="presOf" srcId="{A75481DA-90F5-4381-BDB7-450BF1C7F2B0}" destId="{856D177D-C44F-44E3-9C5C-EEA287BE34CE}" srcOrd="0" destOrd="0" presId="urn:microsoft.com/office/officeart/2008/layout/VerticalAccentList"/>
    <dgm:cxn modelId="{99B6E5EA-5E5C-40A1-8B0C-6FEE5F9E499C}" srcId="{84D496E7-84F6-4A91-9C25-5592E6F3697C}" destId="{4F482C8A-BCEF-4ABF-B083-C5C7744E6BF5}" srcOrd="0" destOrd="0" parTransId="{5E7C9330-E31B-4DB9-AE90-CE0231CBE027}" sibTransId="{E02413C3-542C-4774-9923-50525200D232}"/>
    <dgm:cxn modelId="{6371D004-AEC2-416F-B59F-233B3E5BB010}" srcId="{C3D1AE2A-4BA1-4363-8895-BDAA625A70C5}" destId="{33CCDC69-38F8-4909-BF52-523BEF5C9F70}" srcOrd="0" destOrd="0" parTransId="{E580FE3C-D65D-4F16-86FF-3713193AA3B0}" sibTransId="{2AD0D290-C511-4C67-9BE7-CA3D43C584F2}"/>
    <dgm:cxn modelId="{EA2F337C-BB5A-4A46-90B1-08A3C082A703}" srcId="{C3D1AE2A-4BA1-4363-8895-BDAA625A70C5}" destId="{84D496E7-84F6-4A91-9C25-5592E6F3697C}" srcOrd="1" destOrd="0" parTransId="{38C03A81-ABE6-4534-ADF5-5D2A05A88AAE}" sibTransId="{B87F33FE-47F0-4967-BB0C-BA6912CDD154}"/>
    <dgm:cxn modelId="{4FA42CC1-1F76-4228-9AA3-DDB8830788A0}" srcId="{1EB6DBE3-B1D2-45D1-AD13-5AFAFA0F623F}" destId="{6744FCA8-3647-4D55-9034-B6638F8C96D3}" srcOrd="0" destOrd="0" parTransId="{A9CD5B53-5F6A-4C3D-AFDA-FFAF91E1A41F}" sibTransId="{AAF05CA0-A5E4-495F-ACBB-550D9D76E5C4}"/>
    <dgm:cxn modelId="{69929532-1B56-47F5-8AE1-1040DFFC1C8C}" type="presOf" srcId="{33CCDC69-38F8-4909-BF52-523BEF5C9F70}" destId="{DC81944F-662A-45D8-82A6-C947B3278849}" srcOrd="0" destOrd="0" presId="urn:microsoft.com/office/officeart/2008/layout/VerticalAccentList"/>
    <dgm:cxn modelId="{089267CE-4A47-47E4-9096-6FC7A9B0A523}" type="presParOf" srcId="{7090C12C-E017-495D-A321-CD36BBAB5DCB}" destId="{77962991-DC5D-4030-A4FA-2AAC6121CB03}" srcOrd="0" destOrd="0" presId="urn:microsoft.com/office/officeart/2008/layout/VerticalAccentList"/>
    <dgm:cxn modelId="{49AA0F85-0D22-4E74-86FF-438FC4181431}" type="presParOf" srcId="{77962991-DC5D-4030-A4FA-2AAC6121CB03}" destId="{DC81944F-662A-45D8-82A6-C947B3278849}" srcOrd="0" destOrd="0" presId="urn:microsoft.com/office/officeart/2008/layout/VerticalAccentList"/>
    <dgm:cxn modelId="{3533F9A3-8118-4F05-A867-71281C82556A}" type="presParOf" srcId="{7090C12C-E017-495D-A321-CD36BBAB5DCB}" destId="{05CE68BA-8CC9-4737-BDDA-C8EBA74EDB23}" srcOrd="1" destOrd="0" presId="urn:microsoft.com/office/officeart/2008/layout/VerticalAccentList"/>
    <dgm:cxn modelId="{B1055D29-26E7-4EC0-AD69-882334A2805A}" type="presParOf" srcId="{05CE68BA-8CC9-4737-BDDA-C8EBA74EDB23}" destId="{7C12A21E-85C3-4A5C-87D1-88FF40B8520E}" srcOrd="0" destOrd="0" presId="urn:microsoft.com/office/officeart/2008/layout/VerticalAccentList"/>
    <dgm:cxn modelId="{B053F62C-7DAF-434F-88DC-AE30892AFFFA}" type="presParOf" srcId="{05CE68BA-8CC9-4737-BDDA-C8EBA74EDB23}" destId="{1A5B177E-20E1-4479-84D0-DC9E404D9310}" srcOrd="1" destOrd="0" presId="urn:microsoft.com/office/officeart/2008/layout/VerticalAccentList"/>
    <dgm:cxn modelId="{B586732F-9798-4DB1-961D-954113B1FF04}" type="presParOf" srcId="{05CE68BA-8CC9-4737-BDDA-C8EBA74EDB23}" destId="{629FD639-12FA-43B4-86FD-1D7E00E0B7DA}" srcOrd="2" destOrd="0" presId="urn:microsoft.com/office/officeart/2008/layout/VerticalAccentList"/>
    <dgm:cxn modelId="{79D064CB-ECBD-4597-B749-17F0CB7E5CF5}" type="presParOf" srcId="{05CE68BA-8CC9-4737-BDDA-C8EBA74EDB23}" destId="{A1092A97-B88B-428D-9F5B-C3D9E203737C}" srcOrd="3" destOrd="0" presId="urn:microsoft.com/office/officeart/2008/layout/VerticalAccentList"/>
    <dgm:cxn modelId="{26307959-37EA-4FE0-A3D9-75E8FBD55AB3}" type="presParOf" srcId="{05CE68BA-8CC9-4737-BDDA-C8EBA74EDB23}" destId="{2F2CF2E9-AD37-42CD-A5B3-B3D1BFD65353}" srcOrd="4" destOrd="0" presId="urn:microsoft.com/office/officeart/2008/layout/VerticalAccentList"/>
    <dgm:cxn modelId="{A4B3DFB8-E277-4EDA-A50C-44CAD4291E40}" type="presParOf" srcId="{05CE68BA-8CC9-4737-BDDA-C8EBA74EDB23}" destId="{3F0CA7FF-9637-4705-B866-F7C5258F4BE0}" srcOrd="5" destOrd="0" presId="urn:microsoft.com/office/officeart/2008/layout/VerticalAccentList"/>
    <dgm:cxn modelId="{8410564E-BAC3-46C8-8DFA-95515AFF6423}" type="presParOf" srcId="{05CE68BA-8CC9-4737-BDDA-C8EBA74EDB23}" destId="{61535D4C-DA87-45CD-9EE9-506B1EF18F47}" srcOrd="6" destOrd="0" presId="urn:microsoft.com/office/officeart/2008/layout/VerticalAccentList"/>
    <dgm:cxn modelId="{7738EF87-DE60-4A15-B03B-4ADDCFD111E8}" type="presParOf" srcId="{05CE68BA-8CC9-4737-BDDA-C8EBA74EDB23}" destId="{856D177D-C44F-44E3-9C5C-EEA287BE34CE}" srcOrd="7" destOrd="0" presId="urn:microsoft.com/office/officeart/2008/layout/VerticalAccentList"/>
    <dgm:cxn modelId="{89DE754C-D2A2-41DB-A748-A5B6DE2DA442}" type="presParOf" srcId="{7090C12C-E017-495D-A321-CD36BBAB5DCB}" destId="{69889F3B-8F52-4A67-AE80-08B8A2C89B99}" srcOrd="2" destOrd="0" presId="urn:microsoft.com/office/officeart/2008/layout/VerticalAccentList"/>
    <dgm:cxn modelId="{5684ED2D-6989-4E8E-BD6F-E936E7FE5519}" type="presParOf" srcId="{7090C12C-E017-495D-A321-CD36BBAB5DCB}" destId="{177B472F-D784-40EA-8A4C-6FAE2D60AA15}" srcOrd="3" destOrd="0" presId="urn:microsoft.com/office/officeart/2008/layout/VerticalAccentList"/>
    <dgm:cxn modelId="{FA86AFB8-8531-4417-94F1-297A4623A00D}" type="presParOf" srcId="{177B472F-D784-40EA-8A4C-6FAE2D60AA15}" destId="{BF6DCF6E-1E6F-42F3-87E1-235F3046D876}" srcOrd="0" destOrd="0" presId="urn:microsoft.com/office/officeart/2008/layout/VerticalAccentList"/>
    <dgm:cxn modelId="{B22517E6-7B56-46E0-BFA3-27F191F11BE7}" type="presParOf" srcId="{7090C12C-E017-495D-A321-CD36BBAB5DCB}" destId="{612E5D03-23DF-48A1-A7D5-7460BDD96240}" srcOrd="4" destOrd="0" presId="urn:microsoft.com/office/officeart/2008/layout/VerticalAccentList"/>
    <dgm:cxn modelId="{95D7E2E2-C832-44C2-A2E5-735172D91107}" type="presParOf" srcId="{612E5D03-23DF-48A1-A7D5-7460BDD96240}" destId="{7369A4E4-306B-469E-8AA6-9E4CEC0C034E}" srcOrd="0" destOrd="0" presId="urn:microsoft.com/office/officeart/2008/layout/VerticalAccentList"/>
    <dgm:cxn modelId="{FCB61BA5-73CD-4BAF-ABBD-8F5D4C1C1EE9}" type="presParOf" srcId="{612E5D03-23DF-48A1-A7D5-7460BDD96240}" destId="{E9D6386D-F291-47E6-AA74-2241FC841F9F}" srcOrd="1" destOrd="0" presId="urn:microsoft.com/office/officeart/2008/layout/VerticalAccentList"/>
    <dgm:cxn modelId="{95C76C2C-764B-47C6-80E9-0C6471A95B96}" type="presParOf" srcId="{612E5D03-23DF-48A1-A7D5-7460BDD96240}" destId="{9D5EB4AC-DD4D-48BA-BD24-E1F9E791012F}" srcOrd="2" destOrd="0" presId="urn:microsoft.com/office/officeart/2008/layout/VerticalAccentList"/>
    <dgm:cxn modelId="{13ACE2C9-47DE-47D0-BCE5-AB1105036ECB}" type="presParOf" srcId="{612E5D03-23DF-48A1-A7D5-7460BDD96240}" destId="{4894DB94-3A83-47CA-9DC0-8ECD6DA886AD}" srcOrd="3" destOrd="0" presId="urn:microsoft.com/office/officeart/2008/layout/VerticalAccentList"/>
    <dgm:cxn modelId="{CCEF74E6-4886-4D73-A301-37C92AC05BAD}" type="presParOf" srcId="{612E5D03-23DF-48A1-A7D5-7460BDD96240}" destId="{8E1674ED-0748-4C3B-9CAF-22037FD1AA53}" srcOrd="4" destOrd="0" presId="urn:microsoft.com/office/officeart/2008/layout/VerticalAccentList"/>
    <dgm:cxn modelId="{634E3B18-9280-4A06-8B5E-AA8B133A3394}" type="presParOf" srcId="{612E5D03-23DF-48A1-A7D5-7460BDD96240}" destId="{3DF14AF3-C1F6-43BF-A79E-9D8F68EAB9AA}" srcOrd="5" destOrd="0" presId="urn:microsoft.com/office/officeart/2008/layout/VerticalAccentList"/>
    <dgm:cxn modelId="{B817B462-8052-498D-88EA-CF90ADD85AD6}" type="presParOf" srcId="{612E5D03-23DF-48A1-A7D5-7460BDD96240}" destId="{E797BA01-4828-4EC8-8B90-087DC7E1CEC3}" srcOrd="6" destOrd="0" presId="urn:microsoft.com/office/officeart/2008/layout/VerticalAccentList"/>
    <dgm:cxn modelId="{7F34FD2E-D17C-4D83-AA00-B36092482479}" type="presParOf" srcId="{612E5D03-23DF-48A1-A7D5-7460BDD96240}" destId="{7D485F40-EDD1-41D0-821C-4811762730A7}" srcOrd="7" destOrd="0" presId="urn:microsoft.com/office/officeart/2008/layout/VerticalAccentList"/>
    <dgm:cxn modelId="{3C10C0FA-4C5E-4F22-AD43-A3CA5253D7AD}" type="presParOf" srcId="{7090C12C-E017-495D-A321-CD36BBAB5DCB}" destId="{18B6E33D-BF9D-4194-B5BD-86436A470A31}" srcOrd="5" destOrd="0" presId="urn:microsoft.com/office/officeart/2008/layout/VerticalAccentList"/>
    <dgm:cxn modelId="{B5434231-97C7-467E-896F-E4DD13A3299F}" type="presParOf" srcId="{7090C12C-E017-495D-A321-CD36BBAB5DCB}" destId="{BEBEA8C2-0930-42AE-B92E-AED3261B65F9}" srcOrd="6" destOrd="0" presId="urn:microsoft.com/office/officeart/2008/layout/VerticalAccentList"/>
    <dgm:cxn modelId="{F19BB45A-48C6-44DB-A2A0-36EE394DB2BB}" type="presParOf" srcId="{BEBEA8C2-0930-42AE-B92E-AED3261B65F9}" destId="{0B4238FB-1DAE-4FBE-9037-42DCAA24F3E4}" srcOrd="0" destOrd="0" presId="urn:microsoft.com/office/officeart/2008/layout/VerticalAccentList"/>
    <dgm:cxn modelId="{9CDEF19F-D250-483B-984F-559C072D3CD7}" type="presParOf" srcId="{7090C12C-E017-495D-A321-CD36BBAB5DCB}" destId="{36455CEF-692C-4A5E-8987-82788D696521}" srcOrd="7" destOrd="0" presId="urn:microsoft.com/office/officeart/2008/layout/VerticalAccentList"/>
    <dgm:cxn modelId="{081AB06B-6777-4AFD-9DE3-DDD79A2AC35D}" type="presParOf" srcId="{36455CEF-692C-4A5E-8987-82788D696521}" destId="{DAC8AEC7-B190-4DA4-82DB-7415F369717A}" srcOrd="0" destOrd="0" presId="urn:microsoft.com/office/officeart/2008/layout/VerticalAccentList"/>
    <dgm:cxn modelId="{52AEF134-037F-4806-AD97-2C8E44A096DC}" type="presParOf" srcId="{36455CEF-692C-4A5E-8987-82788D696521}" destId="{E0C858CB-DF39-46D4-99F4-70550EBB7E2A}" srcOrd="1" destOrd="0" presId="urn:microsoft.com/office/officeart/2008/layout/VerticalAccentList"/>
    <dgm:cxn modelId="{A2FBCAC2-35E1-4A69-816D-432A66D4F514}" type="presParOf" srcId="{36455CEF-692C-4A5E-8987-82788D696521}" destId="{63008F32-C78F-4DBE-924B-66DA7011D0B6}" srcOrd="2" destOrd="0" presId="urn:microsoft.com/office/officeart/2008/layout/VerticalAccentList"/>
    <dgm:cxn modelId="{DBE564BC-944D-44D3-A724-2BC6F063D69A}" type="presParOf" srcId="{36455CEF-692C-4A5E-8987-82788D696521}" destId="{8BB38ADA-88D0-4301-9C7E-BEB7986514CF}" srcOrd="3" destOrd="0" presId="urn:microsoft.com/office/officeart/2008/layout/VerticalAccentList"/>
    <dgm:cxn modelId="{E54CC1AF-0274-4C5A-B7EF-AA10BD39FF4B}" type="presParOf" srcId="{36455CEF-692C-4A5E-8987-82788D696521}" destId="{A58ED473-3C60-48F9-BC18-68B6862B2E5E}" srcOrd="4" destOrd="0" presId="urn:microsoft.com/office/officeart/2008/layout/VerticalAccentList"/>
    <dgm:cxn modelId="{EA5F679E-63A9-4624-9DC9-AD90217D3204}" type="presParOf" srcId="{36455CEF-692C-4A5E-8987-82788D696521}" destId="{0D9173DB-026D-4FB0-84E1-470AA68694E6}" srcOrd="5" destOrd="0" presId="urn:microsoft.com/office/officeart/2008/layout/VerticalAccentList"/>
    <dgm:cxn modelId="{BA74C779-0C51-4780-B136-5C047055450E}" type="presParOf" srcId="{36455CEF-692C-4A5E-8987-82788D696521}" destId="{6EE009E8-72F0-4B6F-A0AC-089BB305490C}" srcOrd="6" destOrd="0" presId="urn:microsoft.com/office/officeart/2008/layout/VerticalAccentList"/>
    <dgm:cxn modelId="{803C0208-1D1A-413E-9619-916A8AA788CB}" type="presParOf" srcId="{36455CEF-692C-4A5E-8987-82788D696521}" destId="{85EF2CC2-F090-4835-9768-F78B73329479}"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46E23A-5838-4797-8770-102C5E7FBEC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93B5F33-3C8E-4DEA-AF24-74C254848AE5}">
      <dgm:prSet phldrT="[Text]" custT="1"/>
      <dgm:spPr>
        <a:solidFill>
          <a:srgbClr val="92D050"/>
        </a:solidFill>
      </dgm:spPr>
      <dgm:t>
        <a:bodyPr/>
        <a:lstStyle/>
        <a:p>
          <a:r>
            <a:rPr lang="en-US" sz="2300" dirty="0" smtClean="0"/>
            <a:t>Student Ownership</a:t>
          </a:r>
          <a:endParaRPr lang="en-US" sz="2300" dirty="0"/>
        </a:p>
      </dgm:t>
    </dgm:pt>
    <dgm:pt modelId="{982248C8-DF0B-44AD-BE1B-F019D814338A}" type="parTrans" cxnId="{5CB59ADD-B06A-4C4A-B3C0-AA98476F7B5C}">
      <dgm:prSet/>
      <dgm:spPr/>
      <dgm:t>
        <a:bodyPr/>
        <a:lstStyle/>
        <a:p>
          <a:endParaRPr lang="en-US"/>
        </a:p>
      </dgm:t>
    </dgm:pt>
    <dgm:pt modelId="{527D05BF-405F-4A81-A877-9A8647D95562}" type="sibTrans" cxnId="{5CB59ADD-B06A-4C4A-B3C0-AA98476F7B5C}">
      <dgm:prSet/>
      <dgm:spPr/>
      <dgm:t>
        <a:bodyPr/>
        <a:lstStyle/>
        <a:p>
          <a:endParaRPr lang="en-US"/>
        </a:p>
      </dgm:t>
    </dgm:pt>
    <dgm:pt modelId="{A5257312-85AC-4CC1-9486-4DCD32367DD4}">
      <dgm:prSet phldrT="[Text]"/>
      <dgm:spPr>
        <a:solidFill>
          <a:srgbClr val="FF0000"/>
        </a:solidFill>
      </dgm:spPr>
      <dgm:t>
        <a:bodyPr/>
        <a:lstStyle/>
        <a:p>
          <a:r>
            <a:rPr lang="en-US" dirty="0" smtClean="0"/>
            <a:t>Parents</a:t>
          </a:r>
          <a:endParaRPr lang="en-US" dirty="0"/>
        </a:p>
      </dgm:t>
    </dgm:pt>
    <dgm:pt modelId="{DBB2DDA8-CE58-4110-83C9-2E8F6AD3657F}" type="parTrans" cxnId="{5A4159C1-46EE-42AB-A230-3EE5787CB9EC}">
      <dgm:prSet/>
      <dgm:spPr>
        <a:solidFill>
          <a:schemeClr val="bg1">
            <a:lumMod val="75000"/>
          </a:schemeClr>
        </a:solidFill>
      </dgm:spPr>
      <dgm:t>
        <a:bodyPr/>
        <a:lstStyle/>
        <a:p>
          <a:endParaRPr lang="en-US"/>
        </a:p>
      </dgm:t>
    </dgm:pt>
    <dgm:pt modelId="{5BFFB839-DAB5-4BC4-8B6B-A1ECDEBB57CB}" type="sibTrans" cxnId="{5A4159C1-46EE-42AB-A230-3EE5787CB9EC}">
      <dgm:prSet/>
      <dgm:spPr/>
      <dgm:t>
        <a:bodyPr/>
        <a:lstStyle/>
        <a:p>
          <a:endParaRPr lang="en-US"/>
        </a:p>
      </dgm:t>
    </dgm:pt>
    <dgm:pt modelId="{505C2BDC-D8FA-4C32-A219-F42336FD2277}">
      <dgm:prSet phldrT="[Text]"/>
      <dgm:spPr>
        <a:solidFill>
          <a:schemeClr val="accent2"/>
        </a:solidFill>
      </dgm:spPr>
      <dgm:t>
        <a:bodyPr/>
        <a:lstStyle/>
        <a:p>
          <a:r>
            <a:rPr lang="en-US" dirty="0" smtClean="0"/>
            <a:t>Colleges</a:t>
          </a:r>
          <a:endParaRPr lang="en-US" dirty="0"/>
        </a:p>
      </dgm:t>
    </dgm:pt>
    <dgm:pt modelId="{0A822BEB-3C9F-4498-8818-A07CD677594B}" type="parTrans" cxnId="{41CC2C33-A8B0-4444-9C48-E944C17DD264}">
      <dgm:prSet/>
      <dgm:spPr>
        <a:solidFill>
          <a:schemeClr val="bg1">
            <a:lumMod val="75000"/>
          </a:schemeClr>
        </a:solidFill>
      </dgm:spPr>
      <dgm:t>
        <a:bodyPr/>
        <a:lstStyle/>
        <a:p>
          <a:endParaRPr lang="en-US"/>
        </a:p>
      </dgm:t>
    </dgm:pt>
    <dgm:pt modelId="{9541383C-9CBC-4657-BF9B-1623AB0CC252}" type="sibTrans" cxnId="{41CC2C33-A8B0-4444-9C48-E944C17DD264}">
      <dgm:prSet/>
      <dgm:spPr/>
      <dgm:t>
        <a:bodyPr/>
        <a:lstStyle/>
        <a:p>
          <a:endParaRPr lang="en-US"/>
        </a:p>
      </dgm:t>
    </dgm:pt>
    <dgm:pt modelId="{54CD37DD-1EF9-4E04-8F42-830073E99820}">
      <dgm:prSet phldrT="[Text]"/>
      <dgm:spPr>
        <a:solidFill>
          <a:srgbClr val="FFC000"/>
        </a:solidFill>
      </dgm:spPr>
      <dgm:t>
        <a:bodyPr/>
        <a:lstStyle/>
        <a:p>
          <a:r>
            <a:rPr lang="en-US" dirty="0" smtClean="0"/>
            <a:t>Government</a:t>
          </a:r>
          <a:endParaRPr lang="en-US" dirty="0"/>
        </a:p>
      </dgm:t>
    </dgm:pt>
    <dgm:pt modelId="{E179E398-5AAA-4167-B1C9-AE062922A892}" type="parTrans" cxnId="{78689825-6294-49A2-B99F-E8534F29A5F2}">
      <dgm:prSet/>
      <dgm:spPr>
        <a:solidFill>
          <a:schemeClr val="bg1">
            <a:lumMod val="75000"/>
          </a:schemeClr>
        </a:solidFill>
      </dgm:spPr>
      <dgm:t>
        <a:bodyPr/>
        <a:lstStyle/>
        <a:p>
          <a:endParaRPr lang="en-US"/>
        </a:p>
      </dgm:t>
    </dgm:pt>
    <dgm:pt modelId="{BA27A234-F78B-417A-A21D-8E9F6197BD69}" type="sibTrans" cxnId="{78689825-6294-49A2-B99F-E8534F29A5F2}">
      <dgm:prSet/>
      <dgm:spPr/>
      <dgm:t>
        <a:bodyPr/>
        <a:lstStyle/>
        <a:p>
          <a:endParaRPr lang="en-US"/>
        </a:p>
      </dgm:t>
    </dgm:pt>
    <dgm:pt modelId="{15F03BFF-0074-4176-8DD1-062B516106FE}" type="pres">
      <dgm:prSet presAssocID="{B546E23A-5838-4797-8770-102C5E7FBEC0}" presName="cycle" presStyleCnt="0">
        <dgm:presLayoutVars>
          <dgm:chMax val="1"/>
          <dgm:dir/>
          <dgm:animLvl val="ctr"/>
          <dgm:resizeHandles val="exact"/>
        </dgm:presLayoutVars>
      </dgm:prSet>
      <dgm:spPr/>
      <dgm:t>
        <a:bodyPr/>
        <a:lstStyle/>
        <a:p>
          <a:endParaRPr lang="en-US"/>
        </a:p>
      </dgm:t>
    </dgm:pt>
    <dgm:pt modelId="{EB29E6EE-E4FB-4300-A7D1-B4BDBA78C948}" type="pres">
      <dgm:prSet presAssocID="{C93B5F33-3C8E-4DEA-AF24-74C254848AE5}" presName="centerShape" presStyleLbl="node0" presStyleIdx="0" presStyleCnt="1" custScaleX="117396" custScaleY="111275"/>
      <dgm:spPr/>
      <dgm:t>
        <a:bodyPr/>
        <a:lstStyle/>
        <a:p>
          <a:endParaRPr lang="en-US"/>
        </a:p>
      </dgm:t>
    </dgm:pt>
    <dgm:pt modelId="{0ABE9658-C493-41CD-99FF-0F9FF181A918}" type="pres">
      <dgm:prSet presAssocID="{DBB2DDA8-CE58-4110-83C9-2E8F6AD3657F}" presName="parTrans" presStyleLbl="bgSibTrans2D1" presStyleIdx="0" presStyleCnt="3"/>
      <dgm:spPr/>
      <dgm:t>
        <a:bodyPr/>
        <a:lstStyle/>
        <a:p>
          <a:endParaRPr lang="en-US"/>
        </a:p>
      </dgm:t>
    </dgm:pt>
    <dgm:pt modelId="{6ED38E1B-8135-4A41-9AD3-6B126F88B982}" type="pres">
      <dgm:prSet presAssocID="{A5257312-85AC-4CC1-9486-4DCD32367DD4}" presName="node" presStyleLbl="node1" presStyleIdx="0" presStyleCnt="3">
        <dgm:presLayoutVars>
          <dgm:bulletEnabled val="1"/>
        </dgm:presLayoutVars>
      </dgm:prSet>
      <dgm:spPr/>
      <dgm:t>
        <a:bodyPr/>
        <a:lstStyle/>
        <a:p>
          <a:endParaRPr lang="en-US"/>
        </a:p>
      </dgm:t>
    </dgm:pt>
    <dgm:pt modelId="{3E723DF1-D363-4885-A752-9D2846C5C147}" type="pres">
      <dgm:prSet presAssocID="{0A822BEB-3C9F-4498-8818-A07CD677594B}" presName="parTrans" presStyleLbl="bgSibTrans2D1" presStyleIdx="1" presStyleCnt="3"/>
      <dgm:spPr/>
      <dgm:t>
        <a:bodyPr/>
        <a:lstStyle/>
        <a:p>
          <a:endParaRPr lang="en-US"/>
        </a:p>
      </dgm:t>
    </dgm:pt>
    <dgm:pt modelId="{3809ECFA-8997-4047-AC9E-F3B679311B06}" type="pres">
      <dgm:prSet presAssocID="{505C2BDC-D8FA-4C32-A219-F42336FD2277}" presName="node" presStyleLbl="node1" presStyleIdx="1" presStyleCnt="3">
        <dgm:presLayoutVars>
          <dgm:bulletEnabled val="1"/>
        </dgm:presLayoutVars>
      </dgm:prSet>
      <dgm:spPr/>
      <dgm:t>
        <a:bodyPr/>
        <a:lstStyle/>
        <a:p>
          <a:endParaRPr lang="en-US"/>
        </a:p>
      </dgm:t>
    </dgm:pt>
    <dgm:pt modelId="{7D16086B-4EB5-445A-8076-597425E15D66}" type="pres">
      <dgm:prSet presAssocID="{E179E398-5AAA-4167-B1C9-AE062922A892}" presName="parTrans" presStyleLbl="bgSibTrans2D1" presStyleIdx="2" presStyleCnt="3"/>
      <dgm:spPr/>
      <dgm:t>
        <a:bodyPr/>
        <a:lstStyle/>
        <a:p>
          <a:endParaRPr lang="en-US"/>
        </a:p>
      </dgm:t>
    </dgm:pt>
    <dgm:pt modelId="{18EC8438-BCAE-4E27-B715-3EDFBC56EA12}" type="pres">
      <dgm:prSet presAssocID="{54CD37DD-1EF9-4E04-8F42-830073E99820}" presName="node" presStyleLbl="node1" presStyleIdx="2" presStyleCnt="3">
        <dgm:presLayoutVars>
          <dgm:bulletEnabled val="1"/>
        </dgm:presLayoutVars>
      </dgm:prSet>
      <dgm:spPr/>
      <dgm:t>
        <a:bodyPr/>
        <a:lstStyle/>
        <a:p>
          <a:endParaRPr lang="en-US"/>
        </a:p>
      </dgm:t>
    </dgm:pt>
  </dgm:ptLst>
  <dgm:cxnLst>
    <dgm:cxn modelId="{41CC2C33-A8B0-4444-9C48-E944C17DD264}" srcId="{C93B5F33-3C8E-4DEA-AF24-74C254848AE5}" destId="{505C2BDC-D8FA-4C32-A219-F42336FD2277}" srcOrd="1" destOrd="0" parTransId="{0A822BEB-3C9F-4498-8818-A07CD677594B}" sibTransId="{9541383C-9CBC-4657-BF9B-1623AB0CC252}"/>
    <dgm:cxn modelId="{CAC560A4-6B7D-430D-B084-1B4A5789A626}" type="presOf" srcId="{B546E23A-5838-4797-8770-102C5E7FBEC0}" destId="{15F03BFF-0074-4176-8DD1-062B516106FE}" srcOrd="0" destOrd="0" presId="urn:microsoft.com/office/officeart/2005/8/layout/radial4"/>
    <dgm:cxn modelId="{78689825-6294-49A2-B99F-E8534F29A5F2}" srcId="{C93B5F33-3C8E-4DEA-AF24-74C254848AE5}" destId="{54CD37DD-1EF9-4E04-8F42-830073E99820}" srcOrd="2" destOrd="0" parTransId="{E179E398-5AAA-4167-B1C9-AE062922A892}" sibTransId="{BA27A234-F78B-417A-A21D-8E9F6197BD69}"/>
    <dgm:cxn modelId="{D7E859CB-8953-4312-B11C-2BE7C8608023}" type="presOf" srcId="{C93B5F33-3C8E-4DEA-AF24-74C254848AE5}" destId="{EB29E6EE-E4FB-4300-A7D1-B4BDBA78C948}" srcOrd="0" destOrd="0" presId="urn:microsoft.com/office/officeart/2005/8/layout/radial4"/>
    <dgm:cxn modelId="{0B60F1EC-6047-45A7-838D-0B69D7641683}" type="presOf" srcId="{E179E398-5AAA-4167-B1C9-AE062922A892}" destId="{7D16086B-4EB5-445A-8076-597425E15D66}" srcOrd="0" destOrd="0" presId="urn:microsoft.com/office/officeart/2005/8/layout/radial4"/>
    <dgm:cxn modelId="{A6D9F96C-8113-430A-A767-799DC36238EB}" type="presOf" srcId="{DBB2DDA8-CE58-4110-83C9-2E8F6AD3657F}" destId="{0ABE9658-C493-41CD-99FF-0F9FF181A918}" srcOrd="0" destOrd="0" presId="urn:microsoft.com/office/officeart/2005/8/layout/radial4"/>
    <dgm:cxn modelId="{EE84DFCB-4CA7-4C7A-A00A-C534A9FCD734}" type="presOf" srcId="{54CD37DD-1EF9-4E04-8F42-830073E99820}" destId="{18EC8438-BCAE-4E27-B715-3EDFBC56EA12}" srcOrd="0" destOrd="0" presId="urn:microsoft.com/office/officeart/2005/8/layout/radial4"/>
    <dgm:cxn modelId="{E76EF5C5-A356-4457-806B-573E73DC2CCD}" type="presOf" srcId="{0A822BEB-3C9F-4498-8818-A07CD677594B}" destId="{3E723DF1-D363-4885-A752-9D2846C5C147}" srcOrd="0" destOrd="0" presId="urn:microsoft.com/office/officeart/2005/8/layout/radial4"/>
    <dgm:cxn modelId="{717B61F6-4278-48AB-890A-649B9F037AD8}" type="presOf" srcId="{505C2BDC-D8FA-4C32-A219-F42336FD2277}" destId="{3809ECFA-8997-4047-AC9E-F3B679311B06}" srcOrd="0" destOrd="0" presId="urn:microsoft.com/office/officeart/2005/8/layout/radial4"/>
    <dgm:cxn modelId="{5A4159C1-46EE-42AB-A230-3EE5787CB9EC}" srcId="{C93B5F33-3C8E-4DEA-AF24-74C254848AE5}" destId="{A5257312-85AC-4CC1-9486-4DCD32367DD4}" srcOrd="0" destOrd="0" parTransId="{DBB2DDA8-CE58-4110-83C9-2E8F6AD3657F}" sibTransId="{5BFFB839-DAB5-4BC4-8B6B-A1ECDEBB57CB}"/>
    <dgm:cxn modelId="{5CB59ADD-B06A-4C4A-B3C0-AA98476F7B5C}" srcId="{B546E23A-5838-4797-8770-102C5E7FBEC0}" destId="{C93B5F33-3C8E-4DEA-AF24-74C254848AE5}" srcOrd="0" destOrd="0" parTransId="{982248C8-DF0B-44AD-BE1B-F019D814338A}" sibTransId="{527D05BF-405F-4A81-A877-9A8647D95562}"/>
    <dgm:cxn modelId="{5A925A09-DAB3-4F40-A2D2-46A7FD21D566}" type="presOf" srcId="{A5257312-85AC-4CC1-9486-4DCD32367DD4}" destId="{6ED38E1B-8135-4A41-9AD3-6B126F88B982}" srcOrd="0" destOrd="0" presId="urn:microsoft.com/office/officeart/2005/8/layout/radial4"/>
    <dgm:cxn modelId="{F4199745-0A06-48F9-8708-E47ED1F887CD}" type="presParOf" srcId="{15F03BFF-0074-4176-8DD1-062B516106FE}" destId="{EB29E6EE-E4FB-4300-A7D1-B4BDBA78C948}" srcOrd="0" destOrd="0" presId="urn:microsoft.com/office/officeart/2005/8/layout/radial4"/>
    <dgm:cxn modelId="{4A72EDD1-C0F0-421D-93E9-FDB8A1D26A06}" type="presParOf" srcId="{15F03BFF-0074-4176-8DD1-062B516106FE}" destId="{0ABE9658-C493-41CD-99FF-0F9FF181A918}" srcOrd="1" destOrd="0" presId="urn:microsoft.com/office/officeart/2005/8/layout/radial4"/>
    <dgm:cxn modelId="{04B6591F-1BA2-48E2-AFFF-ADF1CAE21EFE}" type="presParOf" srcId="{15F03BFF-0074-4176-8DD1-062B516106FE}" destId="{6ED38E1B-8135-4A41-9AD3-6B126F88B982}" srcOrd="2" destOrd="0" presId="urn:microsoft.com/office/officeart/2005/8/layout/radial4"/>
    <dgm:cxn modelId="{B9C399A3-EE83-4CCD-B3D1-01379F93E69A}" type="presParOf" srcId="{15F03BFF-0074-4176-8DD1-062B516106FE}" destId="{3E723DF1-D363-4885-A752-9D2846C5C147}" srcOrd="3" destOrd="0" presId="urn:microsoft.com/office/officeart/2005/8/layout/radial4"/>
    <dgm:cxn modelId="{14C06CAC-B885-4E27-8719-39649C9D3E3C}" type="presParOf" srcId="{15F03BFF-0074-4176-8DD1-062B516106FE}" destId="{3809ECFA-8997-4047-AC9E-F3B679311B06}" srcOrd="4" destOrd="0" presId="urn:microsoft.com/office/officeart/2005/8/layout/radial4"/>
    <dgm:cxn modelId="{A6557217-3BB5-487A-95CB-3535588CC047}" type="presParOf" srcId="{15F03BFF-0074-4176-8DD1-062B516106FE}" destId="{7D16086B-4EB5-445A-8076-597425E15D66}" srcOrd="5" destOrd="0" presId="urn:microsoft.com/office/officeart/2005/8/layout/radial4"/>
    <dgm:cxn modelId="{1FCF12F8-0F60-4EF3-978E-0DC51C2DED27}" type="presParOf" srcId="{15F03BFF-0074-4176-8DD1-062B516106FE}" destId="{18EC8438-BCAE-4E27-B715-3EDFBC56EA12}"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1944F-662A-45D8-82A6-C947B3278849}">
      <dsp:nvSpPr>
        <dsp:cNvPr id="0" name=""/>
        <dsp:cNvSpPr/>
      </dsp:nvSpPr>
      <dsp:spPr>
        <a:xfrm flipV="1">
          <a:off x="303627" y="566"/>
          <a:ext cx="5947129" cy="184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355600">
            <a:lnSpc>
              <a:spcPct val="90000"/>
            </a:lnSpc>
            <a:spcBef>
              <a:spcPct val="0"/>
            </a:spcBef>
            <a:spcAft>
              <a:spcPct val="35000"/>
            </a:spcAft>
          </a:pPr>
          <a:endParaRPr lang="en-US" sz="800" kern="1200" dirty="0"/>
        </a:p>
      </dsp:txBody>
      <dsp:txXfrm rot="10800000">
        <a:off x="303627" y="566"/>
        <a:ext cx="5947129" cy="184214"/>
      </dsp:txXfrm>
    </dsp:sp>
    <dsp:sp modelId="{7C12A21E-85C3-4A5C-87D1-88FF40B8520E}">
      <dsp:nvSpPr>
        <dsp:cNvPr id="0" name=""/>
        <dsp:cNvSpPr/>
      </dsp:nvSpPr>
      <dsp:spPr>
        <a:xfrm>
          <a:off x="303627" y="184780"/>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5B177E-20E1-4479-84D0-DC9E404D9310}">
      <dsp:nvSpPr>
        <dsp:cNvPr id="0" name=""/>
        <dsp:cNvSpPr/>
      </dsp:nvSpPr>
      <dsp:spPr>
        <a:xfrm>
          <a:off x="1234579" y="184780"/>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9FD639-12FA-43B4-86FD-1D7E00E0B7DA}">
      <dsp:nvSpPr>
        <dsp:cNvPr id="0" name=""/>
        <dsp:cNvSpPr/>
      </dsp:nvSpPr>
      <dsp:spPr>
        <a:xfrm>
          <a:off x="2166268" y="184780"/>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092A97-B88B-428D-9F5B-C3D9E203737C}">
      <dsp:nvSpPr>
        <dsp:cNvPr id="0" name=""/>
        <dsp:cNvSpPr/>
      </dsp:nvSpPr>
      <dsp:spPr>
        <a:xfrm>
          <a:off x="3097220" y="184780"/>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2CF2E9-AD37-42CD-A5B3-B3D1BFD65353}">
      <dsp:nvSpPr>
        <dsp:cNvPr id="0" name=""/>
        <dsp:cNvSpPr/>
      </dsp:nvSpPr>
      <dsp:spPr>
        <a:xfrm>
          <a:off x="4028908" y="184780"/>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0CA7FF-9637-4705-B866-F7C5258F4BE0}">
      <dsp:nvSpPr>
        <dsp:cNvPr id="0" name=""/>
        <dsp:cNvSpPr/>
      </dsp:nvSpPr>
      <dsp:spPr>
        <a:xfrm>
          <a:off x="4959861" y="184780"/>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535D4C-DA87-45CD-9EE9-506B1EF18F47}">
      <dsp:nvSpPr>
        <dsp:cNvPr id="0" name=""/>
        <dsp:cNvSpPr/>
      </dsp:nvSpPr>
      <dsp:spPr>
        <a:xfrm>
          <a:off x="5891549" y="184780"/>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6D177D-C44F-44E3-9C5C-EEA287BE34CE}">
      <dsp:nvSpPr>
        <dsp:cNvPr id="0" name=""/>
        <dsp:cNvSpPr/>
      </dsp:nvSpPr>
      <dsp:spPr>
        <a:xfrm>
          <a:off x="303627" y="307435"/>
          <a:ext cx="6709480" cy="981240"/>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280" tIns="81280" rIns="81280" bIns="81280" numCol="1" spcCol="1270" anchor="ctr" anchorCtr="0">
          <a:noAutofit/>
        </a:bodyPr>
        <a:lstStyle/>
        <a:p>
          <a:pPr lvl="0" algn="l" defTabSz="1422400">
            <a:lnSpc>
              <a:spcPct val="90000"/>
            </a:lnSpc>
            <a:spcBef>
              <a:spcPct val="0"/>
            </a:spcBef>
            <a:spcAft>
              <a:spcPct val="35000"/>
            </a:spcAft>
          </a:pPr>
          <a:r>
            <a:rPr lang="en-US" sz="3200" kern="1200" dirty="0" smtClean="0"/>
            <a:t>Car Loans</a:t>
          </a:r>
          <a:endParaRPr lang="en-US" sz="3200" kern="1200" dirty="0"/>
        </a:p>
      </dsp:txBody>
      <dsp:txXfrm>
        <a:off x="303627" y="307435"/>
        <a:ext cx="6709480" cy="981240"/>
      </dsp:txXfrm>
    </dsp:sp>
    <dsp:sp modelId="{BF6DCF6E-1E6F-42F3-87E1-235F3046D876}">
      <dsp:nvSpPr>
        <dsp:cNvPr id="0" name=""/>
        <dsp:cNvSpPr/>
      </dsp:nvSpPr>
      <dsp:spPr>
        <a:xfrm>
          <a:off x="303627" y="1489850"/>
          <a:ext cx="6180206" cy="578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b" anchorCtr="0">
          <a:noAutofit/>
        </a:bodyPr>
        <a:lstStyle/>
        <a:p>
          <a:pPr lvl="0" algn="l" defTabSz="222250">
            <a:lnSpc>
              <a:spcPct val="90000"/>
            </a:lnSpc>
            <a:spcBef>
              <a:spcPct val="0"/>
            </a:spcBef>
            <a:spcAft>
              <a:spcPct val="35000"/>
            </a:spcAft>
          </a:pPr>
          <a:endParaRPr lang="en-US" sz="500" kern="1200" dirty="0"/>
        </a:p>
      </dsp:txBody>
      <dsp:txXfrm>
        <a:off x="303627" y="1489850"/>
        <a:ext cx="6180206" cy="57846"/>
      </dsp:txXfrm>
    </dsp:sp>
    <dsp:sp modelId="{7369A4E4-306B-469E-8AA6-9E4CEC0C034E}">
      <dsp:nvSpPr>
        <dsp:cNvPr id="0" name=""/>
        <dsp:cNvSpPr/>
      </dsp:nvSpPr>
      <dsp:spPr>
        <a:xfrm>
          <a:off x="303627" y="1547697"/>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D6386D-F291-47E6-AA74-2241FC841F9F}">
      <dsp:nvSpPr>
        <dsp:cNvPr id="0" name=""/>
        <dsp:cNvSpPr/>
      </dsp:nvSpPr>
      <dsp:spPr>
        <a:xfrm>
          <a:off x="1234579" y="1547697"/>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5EB4AC-DD4D-48BA-BD24-E1F9E791012F}">
      <dsp:nvSpPr>
        <dsp:cNvPr id="0" name=""/>
        <dsp:cNvSpPr/>
      </dsp:nvSpPr>
      <dsp:spPr>
        <a:xfrm>
          <a:off x="2166268" y="1547697"/>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94DB94-3A83-47CA-9DC0-8ECD6DA886AD}">
      <dsp:nvSpPr>
        <dsp:cNvPr id="0" name=""/>
        <dsp:cNvSpPr/>
      </dsp:nvSpPr>
      <dsp:spPr>
        <a:xfrm>
          <a:off x="3097220" y="1547697"/>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1674ED-0748-4C3B-9CAF-22037FD1AA53}">
      <dsp:nvSpPr>
        <dsp:cNvPr id="0" name=""/>
        <dsp:cNvSpPr/>
      </dsp:nvSpPr>
      <dsp:spPr>
        <a:xfrm>
          <a:off x="4028908" y="1547697"/>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F14AF3-C1F6-43BF-A79E-9D8F68EAB9AA}">
      <dsp:nvSpPr>
        <dsp:cNvPr id="0" name=""/>
        <dsp:cNvSpPr/>
      </dsp:nvSpPr>
      <dsp:spPr>
        <a:xfrm>
          <a:off x="4959861" y="1547697"/>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97BA01-4828-4EC8-8B90-087DC7E1CEC3}">
      <dsp:nvSpPr>
        <dsp:cNvPr id="0" name=""/>
        <dsp:cNvSpPr/>
      </dsp:nvSpPr>
      <dsp:spPr>
        <a:xfrm>
          <a:off x="5891549" y="1547697"/>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485F40-EDD1-41D0-821C-4811762730A7}">
      <dsp:nvSpPr>
        <dsp:cNvPr id="0" name=""/>
        <dsp:cNvSpPr/>
      </dsp:nvSpPr>
      <dsp:spPr>
        <a:xfrm>
          <a:off x="303627" y="1670352"/>
          <a:ext cx="6709480" cy="981240"/>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280" tIns="81280" rIns="81280" bIns="81280" numCol="1" spcCol="1270" anchor="ctr" anchorCtr="0">
          <a:noAutofit/>
        </a:bodyPr>
        <a:lstStyle/>
        <a:p>
          <a:pPr lvl="0" algn="l" defTabSz="1422400">
            <a:lnSpc>
              <a:spcPct val="90000"/>
            </a:lnSpc>
            <a:spcBef>
              <a:spcPct val="0"/>
            </a:spcBef>
            <a:spcAft>
              <a:spcPct val="35000"/>
            </a:spcAft>
          </a:pPr>
          <a:r>
            <a:rPr lang="en-US" sz="3200" kern="1200" dirty="0" smtClean="0"/>
            <a:t>Home Loans</a:t>
          </a:r>
          <a:endParaRPr lang="en-US" sz="3200" kern="1200" dirty="0"/>
        </a:p>
      </dsp:txBody>
      <dsp:txXfrm>
        <a:off x="303627" y="1670352"/>
        <a:ext cx="6709480" cy="981240"/>
      </dsp:txXfrm>
    </dsp:sp>
    <dsp:sp modelId="{0B4238FB-1DAE-4FBE-9037-42DCAA24F3E4}">
      <dsp:nvSpPr>
        <dsp:cNvPr id="0" name=""/>
        <dsp:cNvSpPr/>
      </dsp:nvSpPr>
      <dsp:spPr>
        <a:xfrm>
          <a:off x="303627" y="2852767"/>
          <a:ext cx="6336584" cy="518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b" anchorCtr="0">
          <a:noAutofit/>
        </a:bodyPr>
        <a:lstStyle/>
        <a:p>
          <a:pPr lvl="0" algn="l" defTabSz="222250">
            <a:lnSpc>
              <a:spcPct val="90000"/>
            </a:lnSpc>
            <a:spcBef>
              <a:spcPct val="0"/>
            </a:spcBef>
            <a:spcAft>
              <a:spcPct val="35000"/>
            </a:spcAft>
          </a:pPr>
          <a:endParaRPr lang="en-US" sz="500" kern="1200" dirty="0"/>
        </a:p>
      </dsp:txBody>
      <dsp:txXfrm>
        <a:off x="303627" y="2852767"/>
        <a:ext cx="6336584" cy="51848"/>
      </dsp:txXfrm>
    </dsp:sp>
    <dsp:sp modelId="{DAC8AEC7-B190-4DA4-82DB-7415F369717A}">
      <dsp:nvSpPr>
        <dsp:cNvPr id="0" name=""/>
        <dsp:cNvSpPr/>
      </dsp:nvSpPr>
      <dsp:spPr>
        <a:xfrm>
          <a:off x="303627" y="2904616"/>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C858CB-DF39-46D4-99F4-70550EBB7E2A}">
      <dsp:nvSpPr>
        <dsp:cNvPr id="0" name=""/>
        <dsp:cNvSpPr/>
      </dsp:nvSpPr>
      <dsp:spPr>
        <a:xfrm>
          <a:off x="1234579" y="2904616"/>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008F32-C78F-4DBE-924B-66DA7011D0B6}">
      <dsp:nvSpPr>
        <dsp:cNvPr id="0" name=""/>
        <dsp:cNvSpPr/>
      </dsp:nvSpPr>
      <dsp:spPr>
        <a:xfrm>
          <a:off x="2166268" y="2904616"/>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B38ADA-88D0-4301-9C7E-BEB7986514CF}">
      <dsp:nvSpPr>
        <dsp:cNvPr id="0" name=""/>
        <dsp:cNvSpPr/>
      </dsp:nvSpPr>
      <dsp:spPr>
        <a:xfrm>
          <a:off x="3097220" y="2904616"/>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8ED473-3C60-48F9-BC18-68B6862B2E5E}">
      <dsp:nvSpPr>
        <dsp:cNvPr id="0" name=""/>
        <dsp:cNvSpPr/>
      </dsp:nvSpPr>
      <dsp:spPr>
        <a:xfrm>
          <a:off x="4028908" y="2904616"/>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9173DB-026D-4FB0-84E1-470AA68694E6}">
      <dsp:nvSpPr>
        <dsp:cNvPr id="0" name=""/>
        <dsp:cNvSpPr/>
      </dsp:nvSpPr>
      <dsp:spPr>
        <a:xfrm>
          <a:off x="4959861" y="2904616"/>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E009E8-72F0-4B6F-A0AC-089BB305490C}">
      <dsp:nvSpPr>
        <dsp:cNvPr id="0" name=""/>
        <dsp:cNvSpPr/>
      </dsp:nvSpPr>
      <dsp:spPr>
        <a:xfrm>
          <a:off x="5891549" y="2904616"/>
          <a:ext cx="1549870" cy="1226551"/>
        </a:xfrm>
        <a:prstGeom prst="chevron">
          <a:avLst>
            <a:gd name="adj" fmla="val 706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EF2CC2-F090-4835-9768-F78B73329479}">
      <dsp:nvSpPr>
        <dsp:cNvPr id="0" name=""/>
        <dsp:cNvSpPr/>
      </dsp:nvSpPr>
      <dsp:spPr>
        <a:xfrm>
          <a:off x="303627" y="3027271"/>
          <a:ext cx="6709480" cy="981240"/>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endParaRPr lang="en-US" sz="1600" kern="1200" dirty="0" smtClean="0"/>
        </a:p>
        <a:p>
          <a:pPr lvl="0" algn="l" defTabSz="711200">
            <a:lnSpc>
              <a:spcPct val="90000"/>
            </a:lnSpc>
            <a:spcBef>
              <a:spcPct val="0"/>
            </a:spcBef>
            <a:spcAft>
              <a:spcPct val="35000"/>
            </a:spcAft>
          </a:pPr>
          <a:r>
            <a:rPr lang="en-US" sz="3200" kern="1200" dirty="0" smtClean="0"/>
            <a:t>…Student Loans?</a:t>
          </a:r>
        </a:p>
        <a:p>
          <a:pPr lvl="0" algn="l" defTabSz="711200">
            <a:lnSpc>
              <a:spcPct val="90000"/>
            </a:lnSpc>
            <a:spcBef>
              <a:spcPct val="0"/>
            </a:spcBef>
            <a:spcAft>
              <a:spcPct val="35000"/>
            </a:spcAft>
          </a:pPr>
          <a:endParaRPr lang="en-US" sz="1600" kern="1200" dirty="0"/>
        </a:p>
      </dsp:txBody>
      <dsp:txXfrm>
        <a:off x="303627" y="3027271"/>
        <a:ext cx="6709480" cy="981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9E6EE-E4FB-4300-A7D1-B4BDBA78C948}">
      <dsp:nvSpPr>
        <dsp:cNvPr id="0" name=""/>
        <dsp:cNvSpPr/>
      </dsp:nvSpPr>
      <dsp:spPr>
        <a:xfrm>
          <a:off x="2625316" y="2394803"/>
          <a:ext cx="2436623" cy="2309578"/>
        </a:xfrm>
        <a:prstGeom prst="ellipse">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Student Ownership</a:t>
          </a:r>
          <a:endParaRPr lang="en-US" sz="2300" kern="1200" dirty="0"/>
        </a:p>
      </dsp:txBody>
      <dsp:txXfrm>
        <a:off x="2982151" y="2733033"/>
        <a:ext cx="1722953" cy="1633118"/>
      </dsp:txXfrm>
    </dsp:sp>
    <dsp:sp modelId="{0ABE9658-C493-41CD-99FF-0F9FF181A918}">
      <dsp:nvSpPr>
        <dsp:cNvPr id="0" name=""/>
        <dsp:cNvSpPr/>
      </dsp:nvSpPr>
      <dsp:spPr>
        <a:xfrm rot="12900000">
          <a:off x="1396215" y="2076845"/>
          <a:ext cx="1533019" cy="591534"/>
        </a:xfrm>
        <a:prstGeom prst="leftArrow">
          <a:avLst>
            <a:gd name="adj1" fmla="val 60000"/>
            <a:gd name="adj2" fmla="val 50000"/>
          </a:avLst>
        </a:prstGeom>
        <a:solidFill>
          <a:schemeClr val="bg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6ED38E1B-8135-4A41-9AD3-6B126F88B982}">
      <dsp:nvSpPr>
        <dsp:cNvPr id="0" name=""/>
        <dsp:cNvSpPr/>
      </dsp:nvSpPr>
      <dsp:spPr>
        <a:xfrm>
          <a:off x="548946" y="1144248"/>
          <a:ext cx="1971781" cy="1577424"/>
        </a:xfrm>
        <a:prstGeom prst="roundRect">
          <a:avLst>
            <a:gd name="adj" fmla="val 10000"/>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smtClean="0"/>
            <a:t>Parents</a:t>
          </a:r>
          <a:endParaRPr lang="en-US" sz="2700" kern="1200" dirty="0"/>
        </a:p>
      </dsp:txBody>
      <dsp:txXfrm>
        <a:off x="595147" y="1190449"/>
        <a:ext cx="1879379" cy="1485022"/>
      </dsp:txXfrm>
    </dsp:sp>
    <dsp:sp modelId="{3E723DF1-D363-4885-A752-9D2846C5C147}">
      <dsp:nvSpPr>
        <dsp:cNvPr id="0" name=""/>
        <dsp:cNvSpPr/>
      </dsp:nvSpPr>
      <dsp:spPr>
        <a:xfrm rot="16200000">
          <a:off x="3057518" y="1221422"/>
          <a:ext cx="1572219" cy="591534"/>
        </a:xfrm>
        <a:prstGeom prst="leftArrow">
          <a:avLst>
            <a:gd name="adj1" fmla="val 60000"/>
            <a:gd name="adj2" fmla="val 50000"/>
          </a:avLst>
        </a:prstGeom>
        <a:solidFill>
          <a:schemeClr val="bg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3809ECFA-8997-4047-AC9E-F3B679311B06}">
      <dsp:nvSpPr>
        <dsp:cNvPr id="0" name=""/>
        <dsp:cNvSpPr/>
      </dsp:nvSpPr>
      <dsp:spPr>
        <a:xfrm>
          <a:off x="2857737" y="-57632"/>
          <a:ext cx="1971781" cy="1577424"/>
        </a:xfrm>
        <a:prstGeom prst="roundRect">
          <a:avLst>
            <a:gd name="adj" fmla="val 10000"/>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smtClean="0"/>
            <a:t>Colleges</a:t>
          </a:r>
          <a:endParaRPr lang="en-US" sz="2700" kern="1200" dirty="0"/>
        </a:p>
      </dsp:txBody>
      <dsp:txXfrm>
        <a:off x="2903938" y="-11431"/>
        <a:ext cx="1879379" cy="1485022"/>
      </dsp:txXfrm>
    </dsp:sp>
    <dsp:sp modelId="{7D16086B-4EB5-445A-8076-597425E15D66}">
      <dsp:nvSpPr>
        <dsp:cNvPr id="0" name=""/>
        <dsp:cNvSpPr/>
      </dsp:nvSpPr>
      <dsp:spPr>
        <a:xfrm rot="19500000">
          <a:off x="4758021" y="2076845"/>
          <a:ext cx="1533019" cy="591534"/>
        </a:xfrm>
        <a:prstGeom prst="leftArrow">
          <a:avLst>
            <a:gd name="adj1" fmla="val 60000"/>
            <a:gd name="adj2" fmla="val 50000"/>
          </a:avLst>
        </a:prstGeom>
        <a:solidFill>
          <a:schemeClr val="bg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18EC8438-BCAE-4E27-B715-3EDFBC56EA12}">
      <dsp:nvSpPr>
        <dsp:cNvPr id="0" name=""/>
        <dsp:cNvSpPr/>
      </dsp:nvSpPr>
      <dsp:spPr>
        <a:xfrm>
          <a:off x="5166528" y="1144248"/>
          <a:ext cx="1971781" cy="1577424"/>
        </a:xfrm>
        <a:prstGeom prst="roundRect">
          <a:avLst>
            <a:gd name="adj" fmla="val 10000"/>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smtClean="0"/>
            <a:t>Government</a:t>
          </a:r>
          <a:endParaRPr lang="en-US" sz="2700" kern="1200" dirty="0"/>
        </a:p>
      </dsp:txBody>
      <dsp:txXfrm>
        <a:off x="5212729" y="1190449"/>
        <a:ext cx="1879379" cy="1485022"/>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97F0FB-AE4F-4F7B-A363-453E8411D9BE}" type="datetimeFigureOut">
              <a:rPr lang="en-US" smtClean="0"/>
              <a:t>1/12/2017</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18EAB5-0655-400E-BD27-E980744D0DAF}" type="slidenum">
              <a:rPr lang="en-US" smtClean="0"/>
              <a:t>‹#›</a:t>
            </a:fld>
            <a:endParaRPr lang="en-US" dirty="0"/>
          </a:p>
        </p:txBody>
      </p:sp>
    </p:spTree>
    <p:extLst>
      <p:ext uri="{BB962C8B-B14F-4D97-AF65-F5344CB8AC3E}">
        <p14:creationId xmlns:p14="http://schemas.microsoft.com/office/powerpoint/2010/main" val="2638313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So, it will come as no surprise to you that College costs a lot of money…I know that, because I have a senior in high school right now and I am learning all about how much that initial check will be that I have to write if he lives in the dorm or not…</a:t>
            </a:r>
          </a:p>
          <a:p>
            <a:r>
              <a:rPr lang="en-US" dirty="0"/>
              <a:t>You know also that many students and families need help in addition to the money they will received from filling out the FAFSA, and so today we are going to discuss this gap financing, the options available, and ideas about their choices and options while navigating this process of paying for college.</a:t>
            </a:r>
          </a:p>
          <a:p>
            <a:endParaRPr lang="en-US" dirty="0"/>
          </a:p>
        </p:txBody>
      </p:sp>
      <p:sp>
        <p:nvSpPr>
          <p:cNvPr id="4" name="Slide Number Placeholder 3"/>
          <p:cNvSpPr>
            <a:spLocks noGrp="1"/>
          </p:cNvSpPr>
          <p:nvPr>
            <p:ph type="sldNum" sz="quarter" idx="10"/>
          </p:nvPr>
        </p:nvSpPr>
        <p:spPr/>
        <p:txBody>
          <a:bodyPr/>
          <a:lstStyle/>
          <a:p>
            <a:fld id="{8EB231EF-B7E4-4246-8BE6-8E41CA9F5DDF}" type="slidenum">
              <a:rPr lang="en-US" smtClean="0"/>
              <a:pPr/>
              <a:t>3</a:t>
            </a:fld>
            <a:endParaRPr lang="en-US" dirty="0"/>
          </a:p>
        </p:txBody>
      </p:sp>
    </p:spTree>
    <p:extLst>
      <p:ext uri="{BB962C8B-B14F-4D97-AF65-F5344CB8AC3E}">
        <p14:creationId xmlns:p14="http://schemas.microsoft.com/office/powerpoint/2010/main" val="2631033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parents and students don’t work in the financial aid industry and so they may not know what the best options are…so they look at a car loan, home equity loan or credit card before thinking about student loans.</a:t>
            </a:r>
          </a:p>
          <a:p>
            <a:endParaRPr lang="en-US" dirty="0"/>
          </a:p>
        </p:txBody>
      </p:sp>
      <p:sp>
        <p:nvSpPr>
          <p:cNvPr id="4" name="Slide Number Placeholder 3"/>
          <p:cNvSpPr>
            <a:spLocks noGrp="1"/>
          </p:cNvSpPr>
          <p:nvPr>
            <p:ph type="sldNum" sz="quarter" idx="10"/>
          </p:nvPr>
        </p:nvSpPr>
        <p:spPr/>
        <p:txBody>
          <a:bodyPr/>
          <a:lstStyle/>
          <a:p>
            <a:fld id="{8EB231EF-B7E4-4246-8BE6-8E41CA9F5DDF}" type="slidenum">
              <a:rPr lang="en-US" smtClean="0"/>
              <a:pPr/>
              <a:t>4</a:t>
            </a:fld>
            <a:endParaRPr lang="en-US" dirty="0"/>
          </a:p>
        </p:txBody>
      </p:sp>
    </p:spTree>
    <p:extLst>
      <p:ext uri="{BB962C8B-B14F-4D97-AF65-F5344CB8AC3E}">
        <p14:creationId xmlns:p14="http://schemas.microsoft.com/office/powerpoint/2010/main" val="2528377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defRPr/>
            </a:pPr>
            <a:r>
              <a:rPr lang="en-US" altLang="en-US" sz="1400" dirty="0">
                <a:latin typeface="Arial" pitchFamily="34" charset="0"/>
                <a:ea typeface="ＭＳ Ｐゴシック" pitchFamily="34" charset="-128"/>
              </a:rPr>
              <a:t>So how does an individual family go about finding a solution to the college problem?  By understanding your resources and arming yourself with good information to create a partnership between parents, students, government incentives and the schools themselves. </a:t>
            </a:r>
          </a:p>
          <a:p>
            <a:pPr>
              <a:defRPr/>
            </a:pPr>
            <a:endParaRPr lang="en-US" altLang="en-US" sz="1400" dirty="0">
              <a:latin typeface="Arial" pitchFamily="34" charset="0"/>
              <a:ea typeface="ＭＳ Ｐゴシック" pitchFamily="34" charset="-128"/>
            </a:endParaRPr>
          </a:p>
          <a:p>
            <a:pPr>
              <a:defRPr/>
            </a:pPr>
            <a:r>
              <a:rPr lang="en-US" altLang="en-US" sz="1400" dirty="0">
                <a:latin typeface="Arial" pitchFamily="34" charset="0"/>
                <a:ea typeface="ＭＳ Ｐゴシック" pitchFamily="34" charset="-128"/>
              </a:rPr>
              <a:t>It is critical that students take ownership of the process and understand what resources they have available to them in order to direct their college search.  </a:t>
            </a:r>
          </a:p>
          <a:p>
            <a:pPr>
              <a:defRPr/>
            </a:pPr>
            <a:endParaRPr lang="en-US" altLang="en-US" sz="1400" dirty="0">
              <a:latin typeface="Arial" pitchFamily="34" charset="0"/>
              <a:ea typeface="ＭＳ Ｐゴシック" pitchFamily="34" charset="-128"/>
            </a:endParaRPr>
          </a:p>
          <a:p>
            <a:pPr>
              <a:defRPr/>
            </a:pPr>
            <a:r>
              <a:rPr lang="en-US" altLang="en-US" sz="1400" dirty="0">
                <a:latin typeface="Arial" pitchFamily="34" charset="0"/>
                <a:ea typeface="ＭＳ Ｐゴシック" pitchFamily="34" charset="-128"/>
              </a:rPr>
              <a:t>The good news is, we can help you. By understanding your families priorities and putting together a solid college plan that includes understanding your estimated EFC, the historical need-met and gift-aid ratios for an appropriate list of schools, and how to coordinate your resources to pay for them, you can figure this out! … But you don’t need to do it by yourself.</a:t>
            </a:r>
            <a:endParaRPr lang="en-US" sz="1400" dirty="0"/>
          </a:p>
        </p:txBody>
      </p:sp>
      <p:sp>
        <p:nvSpPr>
          <p:cNvPr id="4" name="Slide Number Placeholder 3"/>
          <p:cNvSpPr>
            <a:spLocks noGrp="1"/>
          </p:cNvSpPr>
          <p:nvPr>
            <p:ph type="sldNum" sz="quarter" idx="10"/>
          </p:nvPr>
        </p:nvSpPr>
        <p:spPr/>
        <p:txBody>
          <a:bodyPr/>
          <a:lstStyle/>
          <a:p>
            <a:pPr>
              <a:defRPr/>
            </a:pPr>
            <a:fld id="{FA817AF2-EBF6-42E0-8157-9B62374EC5F5}" type="slidenum">
              <a:rPr lang="en-US" altLang="en-US" smtClean="0"/>
              <a:pPr>
                <a:defRPr/>
              </a:pPr>
              <a:t>6</a:t>
            </a:fld>
            <a:endParaRPr lang="en-US" altLang="en-US" dirty="0"/>
          </a:p>
        </p:txBody>
      </p:sp>
    </p:spTree>
    <p:extLst>
      <p:ext uri="{BB962C8B-B14F-4D97-AF65-F5344CB8AC3E}">
        <p14:creationId xmlns:p14="http://schemas.microsoft.com/office/powerpoint/2010/main" val="3374009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Wingdings" pitchFamily="2" charset="2"/>
              <a:buChar char="Ø"/>
            </a:pPr>
            <a:r>
              <a:rPr lang="en-US" dirty="0">
                <a:latin typeface="Arial" pitchFamily="34" charset="0"/>
              </a:rPr>
              <a:t>Need to borrow for Expected Family Contribution (EFC)</a:t>
            </a:r>
          </a:p>
          <a:p>
            <a:pPr>
              <a:buFont typeface="Wingdings" pitchFamily="2" charset="2"/>
              <a:buChar char="Ø"/>
            </a:pPr>
            <a:endParaRPr lang="en-US" dirty="0">
              <a:latin typeface="Arial" pitchFamily="34" charset="0"/>
            </a:endParaRPr>
          </a:p>
          <a:p>
            <a:pPr>
              <a:buFont typeface="Wingdings" pitchFamily="2" charset="2"/>
              <a:buChar char="Ø"/>
            </a:pPr>
            <a:r>
              <a:rPr lang="en-US" dirty="0">
                <a:latin typeface="Arial" pitchFamily="34" charset="0"/>
              </a:rPr>
              <a:t>Need to borrow to fill gap left over after financial aid is awarded</a:t>
            </a:r>
          </a:p>
          <a:p>
            <a:pPr>
              <a:buFont typeface="Wingdings" pitchFamily="2" charset="2"/>
              <a:buChar char="Ø"/>
            </a:pPr>
            <a:endParaRPr lang="en-US" dirty="0">
              <a:latin typeface="Arial" pitchFamily="34" charset="0"/>
            </a:endParaRPr>
          </a:p>
          <a:p>
            <a:pPr>
              <a:buFont typeface="Wingdings" pitchFamily="2" charset="2"/>
              <a:buChar char="Ø"/>
            </a:pPr>
            <a:r>
              <a:rPr lang="en-US" dirty="0">
                <a:latin typeface="Arial" pitchFamily="34" charset="0"/>
              </a:rPr>
              <a:t>Student did not (or will not) apply for financial aid</a:t>
            </a:r>
          </a:p>
          <a:p>
            <a:endParaRPr lang="en-US" dirty="0"/>
          </a:p>
        </p:txBody>
      </p:sp>
      <p:sp>
        <p:nvSpPr>
          <p:cNvPr id="4" name="Slide Number Placeholder 3"/>
          <p:cNvSpPr>
            <a:spLocks noGrp="1"/>
          </p:cNvSpPr>
          <p:nvPr>
            <p:ph type="sldNum" sz="quarter" idx="10"/>
          </p:nvPr>
        </p:nvSpPr>
        <p:spPr/>
        <p:txBody>
          <a:bodyPr/>
          <a:lstStyle/>
          <a:p>
            <a:fld id="{4965680F-EFDD-4BDE-99F5-970173F2920B}" type="slidenum">
              <a:rPr lang="en-US" smtClean="0"/>
              <a:pPr/>
              <a:t>13</a:t>
            </a:fld>
            <a:endParaRPr lang="en-US" dirty="0"/>
          </a:p>
        </p:txBody>
      </p:sp>
    </p:spTree>
    <p:extLst>
      <p:ext uri="{BB962C8B-B14F-4D97-AF65-F5344CB8AC3E}">
        <p14:creationId xmlns:p14="http://schemas.microsoft.com/office/powerpoint/2010/main" val="4293015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smtClean="0"/>
              <a:t>Two</a:t>
            </a:r>
            <a:r>
              <a:rPr lang="en-US" baseline="0" dirty="0" smtClean="0"/>
              <a:t> approaches are commonly provided by financial professionals to help find the right balance:</a:t>
            </a:r>
          </a:p>
          <a:p>
            <a:pPr marL="223930" indent="-223930">
              <a:buAutoNum type="arabicParenR"/>
            </a:pPr>
            <a:r>
              <a:rPr lang="en-US" baseline="0" dirty="0" smtClean="0"/>
              <a:t>The monthly student loan payment should be no more than 10% of pre-tax monthly income.  For example, if a student expects to make $4,200 per month before taxed after graduation, the total monthly payment for all student loans should not exceed $420 a month.</a:t>
            </a:r>
          </a:p>
          <a:p>
            <a:pPr marL="223930" indent="-223930">
              <a:buAutoNum type="arabicParenR"/>
            </a:pPr>
            <a:r>
              <a:rPr lang="en-US" baseline="0" dirty="0" smtClean="0"/>
              <a:t>The total amount borrowed (federal &amp; private loans combined) should not be more than the expected annual starting salary.  For example, if the expected starting salary after college is about $60,000 , the student should borrow no more than that in student loans.</a:t>
            </a:r>
          </a:p>
          <a:p>
            <a:pPr marL="223930" indent="-223930"/>
            <a:endParaRPr lang="en-US" dirty="0"/>
          </a:p>
        </p:txBody>
      </p:sp>
      <p:sp>
        <p:nvSpPr>
          <p:cNvPr id="4" name="Slide Number Placeholder 3"/>
          <p:cNvSpPr>
            <a:spLocks noGrp="1"/>
          </p:cNvSpPr>
          <p:nvPr>
            <p:ph type="sldNum" sz="quarter" idx="10"/>
          </p:nvPr>
        </p:nvSpPr>
        <p:spPr/>
        <p:txBody>
          <a:bodyPr/>
          <a:lstStyle/>
          <a:p>
            <a:fld id="{C1B9AE51-507C-4218-9AD9-12D62B4BA453}" type="slidenum">
              <a:rPr lang="en-US" smtClean="0"/>
              <a:pPr/>
              <a:t>16</a:t>
            </a:fld>
            <a:endParaRPr lang="en-US" dirty="0"/>
          </a:p>
        </p:txBody>
      </p:sp>
    </p:spTree>
    <p:extLst>
      <p:ext uri="{BB962C8B-B14F-4D97-AF65-F5344CB8AC3E}">
        <p14:creationId xmlns:p14="http://schemas.microsoft.com/office/powerpoint/2010/main" val="1323762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2EE0F6-6370-41A9-B9B8-910EFE85309A}" type="slidenum">
              <a:rPr lang="en-US"/>
              <a:pPr/>
              <a:t>17</a:t>
            </a:fld>
            <a:endParaRPr lang="en-US" dirty="0"/>
          </a:p>
        </p:txBody>
      </p:sp>
      <p:sp>
        <p:nvSpPr>
          <p:cNvPr id="72706" name="Rectangle 2"/>
          <p:cNvSpPr>
            <a:spLocks noGrp="1" noRot="1" noChangeAspect="1" noChangeArrowheads="1" noTextEdit="1"/>
          </p:cNvSpPr>
          <p:nvPr>
            <p:ph type="sldImg"/>
          </p:nvPr>
        </p:nvSpPr>
        <p:spPr>
          <a:xfrm>
            <a:off x="381000" y="685800"/>
            <a:ext cx="6096000" cy="3429000"/>
          </a:xfrm>
          <a:ln/>
        </p:spPr>
      </p:sp>
      <p:sp>
        <p:nvSpPr>
          <p:cNvPr id="727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70837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smtClean="0"/>
              <a:t>Students and families need to consider the full cost of attaining a degree.  your earlier charts on defaults tie nicely into this message; a student who gets their degree is more likely to be employed and far less likely to default.  Too often, families look at paying for college as an annual, rather than multi-year, exercise.  Tools need to be available to help families look at the bigger picture.  </a:t>
            </a:r>
          </a:p>
          <a:p>
            <a:endParaRPr lang="en-US" dirty="0"/>
          </a:p>
        </p:txBody>
      </p:sp>
      <p:sp>
        <p:nvSpPr>
          <p:cNvPr id="4" name="Slide Number Placeholder 3"/>
          <p:cNvSpPr>
            <a:spLocks noGrp="1"/>
          </p:cNvSpPr>
          <p:nvPr>
            <p:ph type="sldNum" sz="quarter" idx="10"/>
          </p:nvPr>
        </p:nvSpPr>
        <p:spPr/>
        <p:txBody>
          <a:bodyPr/>
          <a:lstStyle/>
          <a:p>
            <a:fld id="{C1B9AE51-507C-4218-9AD9-12D62B4BA453}" type="slidenum">
              <a:rPr lang="en-US" smtClean="0"/>
              <a:pPr/>
              <a:t>18</a:t>
            </a:fld>
            <a:endParaRPr lang="en-US" dirty="0"/>
          </a:p>
        </p:txBody>
      </p:sp>
    </p:spTree>
    <p:extLst>
      <p:ext uri="{BB962C8B-B14F-4D97-AF65-F5344CB8AC3E}">
        <p14:creationId xmlns:p14="http://schemas.microsoft.com/office/powerpoint/2010/main" val="3282367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B9AE51-507C-4218-9AD9-12D62B4BA453}" type="slidenum">
              <a:rPr lang="en-US" smtClean="0"/>
              <a:pPr/>
              <a:t>19</a:t>
            </a:fld>
            <a:endParaRPr lang="en-US" dirty="0"/>
          </a:p>
        </p:txBody>
      </p:sp>
    </p:spTree>
    <p:extLst>
      <p:ext uri="{BB962C8B-B14F-4D97-AF65-F5344CB8AC3E}">
        <p14:creationId xmlns:p14="http://schemas.microsoft.com/office/powerpoint/2010/main" val="2835310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3584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67982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47766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64733"/>
            <a:ext cx="10972800" cy="5096934"/>
          </a:xfrm>
          <a:prstGeom prst="rect">
            <a:avLst/>
          </a:prstGeom>
        </p:spPr>
        <p:txBody>
          <a:bodyPr>
            <a:normAutofit/>
          </a:bodyPr>
          <a:lstStyle>
            <a:lvl1pPr>
              <a:buClr>
                <a:srgbClr val="1F77C3"/>
              </a:buClr>
              <a:buSzPct val="55000"/>
              <a:buFont typeface="Lucida Grande"/>
              <a:buChar char="►"/>
              <a:defRPr/>
            </a:lvl1pPr>
            <a:lvl2pPr>
              <a:buClr>
                <a:srgbClr val="1F77C3"/>
              </a:buClr>
              <a:defRPr/>
            </a:lvl2pPr>
            <a:lvl3pPr>
              <a:buClr>
                <a:srgbClr val="1F77C3"/>
              </a:buClr>
              <a:defRPr/>
            </a:lvl3pPr>
            <a:lvl4pPr>
              <a:buClr>
                <a:srgbClr val="1F77C3"/>
              </a:buClr>
              <a:defRPr/>
            </a:lvl4pPr>
            <a:lvl5pPr>
              <a:buClr>
                <a:srgbClr val="1F77C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ctrTitle"/>
          </p:nvPr>
        </p:nvSpPr>
        <p:spPr>
          <a:xfrm>
            <a:off x="621919" y="895063"/>
            <a:ext cx="10861960" cy="421121"/>
          </a:xfrm>
          <a:prstGeom prst="rect">
            <a:avLst/>
          </a:prstGeom>
        </p:spPr>
        <p:txBody>
          <a:bodyPr>
            <a:normAutofit/>
          </a:bodyPr>
          <a:lstStyle>
            <a:lvl1pPr algn="l">
              <a:defRPr sz="1800">
                <a:solidFill>
                  <a:srgbClr val="FFFFFF"/>
                </a:solidFill>
              </a:defRPr>
            </a:lvl1pPr>
          </a:lstStyle>
          <a:p>
            <a:r>
              <a:rPr lang="en-US" dirty="0" smtClean="0"/>
              <a:t>Click to edit Master title style</a:t>
            </a:r>
            <a:endParaRPr lang="en-US" dirty="0"/>
          </a:p>
        </p:txBody>
      </p:sp>
      <p:sp>
        <p:nvSpPr>
          <p:cNvPr id="4" name="Text Placeholder 12"/>
          <p:cNvSpPr>
            <a:spLocks noGrp="1"/>
          </p:cNvSpPr>
          <p:nvPr>
            <p:ph type="body" sz="quarter" idx="11"/>
          </p:nvPr>
        </p:nvSpPr>
        <p:spPr>
          <a:xfrm>
            <a:off x="6987824" y="338667"/>
            <a:ext cx="4989691" cy="330730"/>
          </a:xfrm>
          <a:prstGeom prst="rect">
            <a:avLst/>
          </a:prstGeom>
        </p:spPr>
        <p:txBody>
          <a:bodyPr/>
          <a:lstStyle>
            <a:lvl1pPr algn="r">
              <a:buNone/>
              <a:defRPr sz="1400" baseline="0">
                <a:solidFill>
                  <a:srgbClr val="FFFFFF"/>
                </a:solidFill>
              </a:defRPr>
            </a:lvl1pPr>
          </a:lstStyle>
          <a:p>
            <a:pPr lvl="0"/>
            <a:r>
              <a:rPr lang="en-US" dirty="0" smtClean="0"/>
              <a:t>Click to edit Master text styles</a:t>
            </a:r>
          </a:p>
        </p:txBody>
      </p:sp>
    </p:spTree>
    <p:extLst>
      <p:ext uri="{BB962C8B-B14F-4D97-AF65-F5344CB8AC3E}">
        <p14:creationId xmlns:p14="http://schemas.microsoft.com/office/powerpoint/2010/main" val="2442349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64733"/>
            <a:ext cx="10972800" cy="5096934"/>
          </a:xfrm>
          <a:prstGeom prst="rect">
            <a:avLst/>
          </a:prstGeom>
        </p:spPr>
        <p:txBody>
          <a:bodyPr>
            <a:normAutofit/>
          </a:bodyPr>
          <a:lstStyle>
            <a:lvl1pPr>
              <a:buClr>
                <a:srgbClr val="1F77C3"/>
              </a:buClr>
              <a:buSzPct val="55000"/>
              <a:buFont typeface="Lucida Grande"/>
              <a:buChar char="►"/>
              <a:defRPr/>
            </a:lvl1pPr>
            <a:lvl2pPr>
              <a:buClr>
                <a:srgbClr val="1F77C3"/>
              </a:buClr>
              <a:defRPr/>
            </a:lvl2pPr>
            <a:lvl3pPr>
              <a:buClr>
                <a:srgbClr val="1F77C3"/>
              </a:buClr>
              <a:defRPr/>
            </a:lvl3pPr>
            <a:lvl4pPr>
              <a:buClr>
                <a:srgbClr val="1F77C3"/>
              </a:buClr>
              <a:defRPr/>
            </a:lvl4pPr>
            <a:lvl5pPr>
              <a:buClr>
                <a:srgbClr val="1F77C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ctrTitle"/>
          </p:nvPr>
        </p:nvSpPr>
        <p:spPr>
          <a:xfrm>
            <a:off x="621919" y="895065"/>
            <a:ext cx="10861960" cy="421121"/>
          </a:xfrm>
          <a:prstGeom prst="rect">
            <a:avLst/>
          </a:prstGeom>
        </p:spPr>
        <p:txBody>
          <a:bodyPr>
            <a:normAutofit/>
          </a:bodyPr>
          <a:lstStyle>
            <a:lvl1pPr algn="l">
              <a:defRPr sz="1800">
                <a:solidFill>
                  <a:srgbClr val="FFFFFF"/>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156320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64733"/>
            <a:ext cx="10972800" cy="5096934"/>
          </a:xfrm>
          <a:prstGeom prst="rect">
            <a:avLst/>
          </a:prstGeom>
        </p:spPr>
        <p:txBody>
          <a:bodyPr>
            <a:normAutofit/>
          </a:bodyPr>
          <a:lstStyle>
            <a:lvl1pPr>
              <a:buClr>
                <a:srgbClr val="1F77C3"/>
              </a:buClr>
              <a:buSzPct val="55000"/>
              <a:buFont typeface="Lucida Grande"/>
              <a:buChar char="►"/>
              <a:defRPr/>
            </a:lvl1pPr>
            <a:lvl2pPr>
              <a:buClr>
                <a:srgbClr val="1F77C3"/>
              </a:buClr>
              <a:defRPr/>
            </a:lvl2pPr>
            <a:lvl3pPr>
              <a:buClr>
                <a:srgbClr val="1F77C3"/>
              </a:buClr>
              <a:defRPr/>
            </a:lvl3pPr>
            <a:lvl4pPr>
              <a:buClr>
                <a:srgbClr val="1F77C3"/>
              </a:buClr>
              <a:defRPr/>
            </a:lvl4pPr>
            <a:lvl5pPr>
              <a:buClr>
                <a:srgbClr val="1F77C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ctrTitle"/>
          </p:nvPr>
        </p:nvSpPr>
        <p:spPr>
          <a:xfrm>
            <a:off x="621919" y="895065"/>
            <a:ext cx="10861960" cy="421121"/>
          </a:xfrm>
          <a:prstGeom prst="rect">
            <a:avLst/>
          </a:prstGeom>
        </p:spPr>
        <p:txBody>
          <a:bodyPr>
            <a:normAutofit/>
          </a:bodyPr>
          <a:lstStyle>
            <a:lvl1pPr algn="l">
              <a:defRPr sz="1800">
                <a:solidFill>
                  <a:srgbClr val="FFFFFF"/>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38104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044822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07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266215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327081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030408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7DE6118-2437-4B30-8E3C-4D2BE6020583}" type="datetimeFigureOut">
              <a:rPr lang="en-US" smtClean="0"/>
              <a:t>1/12/2017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87256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7DE6118-2437-4B30-8E3C-4D2BE6020583}" type="datetimeFigureOut">
              <a:rPr lang="en-US" smtClean="0"/>
              <a:pPr/>
              <a:t>1/12/2017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19068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174011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7DE6118-2437-4B30-8E3C-4D2BE6020583}" type="datetimeFigureOut">
              <a:rPr lang="en-US" smtClean="0"/>
              <a:pPr/>
              <a:t>1/12/2017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9E57DC2-970A-4B3E-BB1C-7A09969E49DF}"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8874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www.bls.gov/oco/"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www.nslds.ed.gov/" TargetMode="External"/><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hyperlink" Target="http://www.annualcreditreport.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1431" y="669701"/>
            <a:ext cx="10058400" cy="2483433"/>
          </a:xfrm>
        </p:spPr>
        <p:txBody>
          <a:bodyPr/>
          <a:lstStyle/>
          <a:p>
            <a:r>
              <a:rPr lang="en-US" b="1" dirty="0" smtClean="0">
                <a:latin typeface="Helvetica" panose="020B0604020202020204" pitchFamily="34" charset="0"/>
                <a:cs typeface="Helvetica" panose="020B0604020202020204" pitchFamily="34" charset="0"/>
              </a:rPr>
              <a:t>Evolution </a:t>
            </a:r>
            <a:r>
              <a:rPr lang="en-US" b="1" dirty="0">
                <a:latin typeface="Helvetica" panose="020B0604020202020204" pitchFamily="34" charset="0"/>
                <a:cs typeface="Helvetica" panose="020B0604020202020204" pitchFamily="34" charset="0"/>
              </a:rPr>
              <a:t>of Financing Options</a:t>
            </a:r>
            <a:endParaRPr lang="en-US" b="1" dirty="0">
              <a:latin typeface="Helvetica" panose="020B0604020202020204" pitchFamily="34" charset="0"/>
              <a:cs typeface="Helvetica" panose="020B0604020202020204" pitchFamily="34" charset="0"/>
            </a:endParaRPr>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596" y="3521011"/>
            <a:ext cx="2589611" cy="2617577"/>
          </a:xfrm>
          <a:prstGeom prst="rect">
            <a:avLst/>
          </a:prstGeom>
        </p:spPr>
      </p:pic>
      <p:grpSp>
        <p:nvGrpSpPr>
          <p:cNvPr id="5" name="Group 4"/>
          <p:cNvGrpSpPr/>
          <p:nvPr/>
        </p:nvGrpSpPr>
        <p:grpSpPr>
          <a:xfrm>
            <a:off x="238309" y="5679122"/>
            <a:ext cx="8609182" cy="623954"/>
            <a:chOff x="238309" y="5943600"/>
            <a:chExt cx="8609182" cy="623954"/>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309" y="5943600"/>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379891" y="6033734"/>
              <a:ext cx="7467600" cy="369332"/>
            </a:xfrm>
            <a:prstGeom prst="rect">
              <a:avLst/>
            </a:prstGeom>
            <a:noFill/>
          </p:spPr>
          <p:txBody>
            <a:bodyPr wrap="square" rtlCol="0">
              <a:spAutoFit/>
            </a:bodyPr>
            <a:lstStyle/>
            <a:p>
              <a:r>
                <a:rPr lang="en-US" dirty="0" smtClean="0">
                  <a:latin typeface="Georgia" panose="02040502050405020303" pitchFamily="18" charset="0"/>
                </a:rPr>
                <a:t>Winter Conference 2017</a:t>
              </a:r>
              <a:endParaRPr lang="en-US" dirty="0">
                <a:latin typeface="Georgia" panose="02040502050405020303" pitchFamily="18" charset="0"/>
              </a:endParaRPr>
            </a:p>
          </p:txBody>
        </p:sp>
      </p:grpSp>
    </p:spTree>
    <p:extLst>
      <p:ext uri="{BB962C8B-B14F-4D97-AF65-F5344CB8AC3E}">
        <p14:creationId xmlns:p14="http://schemas.microsoft.com/office/powerpoint/2010/main" val="448848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6" y="158841"/>
            <a:ext cx="11628166" cy="1326321"/>
          </a:xfrm>
        </p:spPr>
        <p:txBody>
          <a:bodyPr>
            <a:normAutofit fontScale="90000"/>
          </a:bodyPr>
          <a:lstStyle/>
          <a:p>
            <a:pPr algn="ctr"/>
            <a:r>
              <a:rPr lang="en-US" b="1" dirty="0" smtClean="0">
                <a:effectLst/>
                <a:latin typeface="Helvetica" panose="020B0604020202020204" pitchFamily="34" charset="0"/>
                <a:cs typeface="Helvetica" panose="020B0604020202020204" pitchFamily="34" charset="0"/>
              </a:rPr>
              <a:t>Admission/Financial Aid </a:t>
            </a:r>
            <a:br>
              <a:rPr lang="en-US" b="1" dirty="0" smtClean="0">
                <a:effectLst/>
                <a:latin typeface="Helvetica" panose="020B0604020202020204" pitchFamily="34" charset="0"/>
                <a:cs typeface="Helvetica" panose="020B0604020202020204" pitchFamily="34" charset="0"/>
              </a:rPr>
            </a:br>
            <a:r>
              <a:rPr lang="en-US" b="1" dirty="0" smtClean="0">
                <a:effectLst/>
                <a:latin typeface="Helvetica" panose="020B0604020202020204" pitchFamily="34" charset="0"/>
                <a:cs typeface="Helvetica" panose="020B0604020202020204" pitchFamily="34" charset="0"/>
              </a:rPr>
              <a:t>Best Practices</a:t>
            </a:r>
            <a:endParaRPr lang="en-US" b="1" dirty="0">
              <a:effectLst/>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206062" y="1909292"/>
            <a:ext cx="11616744" cy="4130899"/>
          </a:xfrm>
        </p:spPr>
        <p:txBody>
          <a:bodyPr>
            <a:noAutofit/>
          </a:bodyPr>
          <a:lstStyle/>
          <a:p>
            <a:pPr>
              <a:buFont typeface="Arial" panose="020B0604020202020204" pitchFamily="34" charset="0"/>
              <a:buChar char="•"/>
            </a:pPr>
            <a:r>
              <a:rPr lang="en-US" sz="3200" dirty="0" smtClean="0">
                <a:effectLst/>
              </a:rPr>
              <a:t>Provide </a:t>
            </a:r>
            <a:r>
              <a:rPr lang="en-US" sz="3200" dirty="0">
                <a:effectLst/>
              </a:rPr>
              <a:t>sample worksheets that </a:t>
            </a:r>
            <a:r>
              <a:rPr lang="en-US" sz="3200" dirty="0" smtClean="0">
                <a:effectLst/>
              </a:rPr>
              <a:t>allow students </a:t>
            </a:r>
            <a:r>
              <a:rPr lang="en-US" sz="3200" dirty="0">
                <a:effectLst/>
              </a:rPr>
              <a:t>to plan estimated costs, </a:t>
            </a:r>
            <a:r>
              <a:rPr lang="en-US" sz="3200" dirty="0" smtClean="0">
                <a:effectLst/>
              </a:rPr>
              <a:t>financial aid</a:t>
            </a:r>
            <a:r>
              <a:rPr lang="en-US" sz="3200" dirty="0">
                <a:effectLst/>
              </a:rPr>
              <a:t>, and program indebtedness</a:t>
            </a:r>
          </a:p>
          <a:p>
            <a:pPr>
              <a:buFont typeface="Arial" panose="020B0604020202020204" pitchFamily="34" charset="0"/>
              <a:buChar char="•"/>
            </a:pPr>
            <a:r>
              <a:rPr lang="en-US" sz="3200" dirty="0" smtClean="0">
                <a:effectLst/>
              </a:rPr>
              <a:t>Department </a:t>
            </a:r>
            <a:r>
              <a:rPr lang="en-US" sz="3200" dirty="0">
                <a:effectLst/>
              </a:rPr>
              <a:t>of Education </a:t>
            </a:r>
            <a:r>
              <a:rPr lang="en-US" sz="3200" i="1" dirty="0">
                <a:effectLst/>
              </a:rPr>
              <a:t>Shopping Sheet</a:t>
            </a:r>
          </a:p>
          <a:p>
            <a:pPr>
              <a:buFont typeface="Arial" panose="020B0604020202020204" pitchFamily="34" charset="0"/>
              <a:buChar char="•"/>
            </a:pPr>
            <a:r>
              <a:rPr lang="en-US" sz="3200" dirty="0" smtClean="0">
                <a:effectLst/>
              </a:rPr>
              <a:t>Do </a:t>
            </a:r>
            <a:r>
              <a:rPr lang="en-US" sz="3200" dirty="0">
                <a:effectLst/>
              </a:rPr>
              <a:t>not automatically package up to cost </a:t>
            </a:r>
            <a:r>
              <a:rPr lang="en-US" sz="3200" dirty="0" smtClean="0">
                <a:effectLst/>
              </a:rPr>
              <a:t>of attendance.</a:t>
            </a:r>
          </a:p>
          <a:p>
            <a:pPr>
              <a:buFont typeface="Arial" panose="020B0604020202020204" pitchFamily="34" charset="0"/>
              <a:buChar char="•"/>
            </a:pPr>
            <a:r>
              <a:rPr lang="en-US" sz="3200" dirty="0" smtClean="0"/>
              <a:t>Do not automatically package PLUS</a:t>
            </a:r>
            <a:endParaRPr lang="en-US" sz="3200" dirty="0">
              <a:effectLst/>
            </a:endParaRPr>
          </a:p>
          <a:p>
            <a:pPr>
              <a:buFont typeface="Arial" panose="020B0604020202020204" pitchFamily="34" charset="0"/>
              <a:buChar char="•"/>
            </a:pPr>
            <a:r>
              <a:rPr lang="en-US" sz="3200" dirty="0" smtClean="0">
                <a:effectLst/>
              </a:rPr>
              <a:t>Require </a:t>
            </a:r>
            <a:r>
              <a:rPr lang="en-US" sz="3200" dirty="0">
                <a:effectLst/>
              </a:rPr>
              <a:t>that students appeal if they </a:t>
            </a:r>
            <a:r>
              <a:rPr lang="en-US" sz="3200" dirty="0" smtClean="0">
                <a:effectLst/>
              </a:rPr>
              <a:t>need additional </a:t>
            </a:r>
            <a:r>
              <a:rPr lang="en-US" sz="3200" dirty="0">
                <a:effectLst/>
              </a:rPr>
              <a:t>funding.</a:t>
            </a:r>
          </a:p>
        </p:txBody>
      </p:sp>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400" y="5679122"/>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9940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94" y="2"/>
            <a:ext cx="10353761" cy="1326321"/>
          </a:xfrm>
        </p:spPr>
        <p:txBody>
          <a:bodyPr>
            <a:normAutofit/>
          </a:bodyPr>
          <a:lstStyle/>
          <a:p>
            <a:pPr algn="ctr"/>
            <a:r>
              <a:rPr lang="en-US" sz="4800" b="1" dirty="0" smtClean="0">
                <a:effectLst/>
                <a:latin typeface="Helvetica" panose="020B0604020202020204" pitchFamily="34" charset="0"/>
                <a:cs typeface="Helvetica" panose="020B0604020202020204" pitchFamily="34" charset="0"/>
              </a:rPr>
              <a:t>Unmet Need Gap</a:t>
            </a:r>
            <a:endParaRPr lang="en-US" sz="4800" b="1" dirty="0">
              <a:effectLst/>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115910" y="1851365"/>
            <a:ext cx="11668259" cy="4562314"/>
          </a:xfrm>
        </p:spPr>
        <p:txBody>
          <a:bodyPr>
            <a:normAutofit/>
          </a:bodyPr>
          <a:lstStyle/>
          <a:p>
            <a:pPr>
              <a:buFont typeface="Wingdings" panose="05000000000000000000" pitchFamily="2" charset="2"/>
              <a:buChar char="§"/>
            </a:pPr>
            <a:r>
              <a:rPr lang="en-US" sz="3200" dirty="0">
                <a:effectLst/>
              </a:rPr>
              <a:t>How do we explain unmet need gap?</a:t>
            </a:r>
          </a:p>
          <a:p>
            <a:pPr>
              <a:buFont typeface="Wingdings" panose="05000000000000000000" pitchFamily="2" charset="2"/>
              <a:buChar char="§"/>
            </a:pPr>
            <a:r>
              <a:rPr lang="en-US" sz="3200" dirty="0">
                <a:effectLst/>
              </a:rPr>
              <a:t>How do we promote college savings?</a:t>
            </a:r>
          </a:p>
          <a:p>
            <a:pPr>
              <a:buFont typeface="Wingdings" panose="05000000000000000000" pitchFamily="2" charset="2"/>
              <a:buChar char="§"/>
            </a:pPr>
            <a:r>
              <a:rPr lang="en-US" sz="3200" dirty="0">
                <a:effectLst/>
              </a:rPr>
              <a:t>How do we describe “Tuition Payment” plans</a:t>
            </a:r>
          </a:p>
          <a:p>
            <a:pPr>
              <a:buFont typeface="Wingdings" panose="05000000000000000000" pitchFamily="2" charset="2"/>
              <a:buChar char="§"/>
            </a:pPr>
            <a:r>
              <a:rPr lang="en-US" sz="3200" dirty="0">
                <a:effectLst/>
              </a:rPr>
              <a:t>How do we </a:t>
            </a:r>
            <a:r>
              <a:rPr lang="en-US" sz="3200" dirty="0" smtClean="0">
                <a:effectLst/>
              </a:rPr>
              <a:t>describe/present </a:t>
            </a:r>
            <a:r>
              <a:rPr lang="en-US" sz="3200" dirty="0">
                <a:effectLst/>
              </a:rPr>
              <a:t>Parent Borrowing Plans (PLUS) or Alternative Options</a:t>
            </a:r>
            <a:r>
              <a:rPr lang="en-US" sz="3200" dirty="0" smtClean="0">
                <a:effectLst/>
              </a:rPr>
              <a:t>?</a:t>
            </a:r>
          </a:p>
          <a:p>
            <a:pPr>
              <a:buFont typeface="Wingdings" panose="05000000000000000000" pitchFamily="2" charset="2"/>
              <a:buChar char="§"/>
            </a:pPr>
            <a:r>
              <a:rPr lang="en-US" sz="3200" dirty="0" smtClean="0"/>
              <a:t>Are there other Options? </a:t>
            </a:r>
            <a:endParaRPr lang="en-US" sz="3200" dirty="0">
              <a:effectLst/>
            </a:endParaRPr>
          </a:p>
          <a:p>
            <a:endParaRPr lang="en-US" sz="3200" dirty="0">
              <a:latin typeface="+mj-lt"/>
            </a:endParaRPr>
          </a:p>
        </p:txBody>
      </p:sp>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520" y="5678661"/>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8961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252" y="0"/>
            <a:ext cx="10537495" cy="1450757"/>
          </a:xfrm>
        </p:spPr>
        <p:txBody>
          <a:bodyPr/>
          <a:lstStyle/>
          <a:p>
            <a:pPr algn="ctr"/>
            <a:r>
              <a:rPr lang="en-US" b="1" dirty="0" smtClean="0">
                <a:latin typeface="Helvetica" panose="020B0604020202020204" pitchFamily="34" charset="0"/>
                <a:cs typeface="Helvetica" panose="020B0604020202020204" pitchFamily="34" charset="0"/>
              </a:rPr>
              <a:t>Non Traditional </a:t>
            </a:r>
            <a:r>
              <a:rPr lang="en-US" b="1" dirty="0" smtClean="0">
                <a:latin typeface="Helvetica" panose="020B0604020202020204" pitchFamily="34" charset="0"/>
                <a:cs typeface="Helvetica" panose="020B0604020202020204" pitchFamily="34" charset="0"/>
              </a:rPr>
              <a:t>Ways</a:t>
            </a:r>
            <a:br>
              <a:rPr lang="en-US" b="1" dirty="0" smtClean="0">
                <a:latin typeface="Helvetica" panose="020B0604020202020204" pitchFamily="34" charset="0"/>
                <a:cs typeface="Helvetica" panose="020B0604020202020204" pitchFamily="34" charset="0"/>
              </a:rPr>
            </a:br>
            <a:r>
              <a:rPr lang="en-US" b="1" dirty="0" smtClean="0">
                <a:latin typeface="Helvetica" panose="020B0604020202020204" pitchFamily="34" charset="0"/>
                <a:cs typeface="Helvetica" panose="020B0604020202020204" pitchFamily="34" charset="0"/>
              </a:rPr>
              <a:t> Families Look to Pay</a:t>
            </a:r>
            <a:endParaRPr lang="en-US" b="1" dirty="0">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121634" y="1766371"/>
            <a:ext cx="11440732" cy="4525963"/>
          </a:xfrm>
        </p:spPr>
        <p:txBody>
          <a:bodyPr>
            <a:normAutofit/>
          </a:bodyPr>
          <a:lstStyle/>
          <a:p>
            <a:r>
              <a:rPr lang="en-US" sz="2800" dirty="0" smtClean="0"/>
              <a:t>Home Equity</a:t>
            </a:r>
          </a:p>
          <a:p>
            <a:pPr lvl="1"/>
            <a:r>
              <a:rPr lang="en-US" sz="2400" dirty="0" smtClean="0"/>
              <a:t>Line of Credit</a:t>
            </a:r>
          </a:p>
          <a:p>
            <a:pPr lvl="1"/>
            <a:r>
              <a:rPr lang="en-US" sz="2400" dirty="0" smtClean="0"/>
              <a:t>Cash Out Refinance</a:t>
            </a:r>
          </a:p>
          <a:p>
            <a:r>
              <a:rPr lang="en-US" sz="2800" dirty="0" smtClean="0"/>
              <a:t>Cash Value of Life </a:t>
            </a:r>
            <a:r>
              <a:rPr lang="en-US" sz="2800" dirty="0" smtClean="0"/>
              <a:t>Insurance</a:t>
            </a:r>
            <a:endParaRPr lang="en-US" sz="2800" dirty="0" smtClean="0"/>
          </a:p>
          <a:p>
            <a:r>
              <a:rPr lang="en-US" sz="2800" dirty="0" smtClean="0"/>
              <a:t>Additional Options</a:t>
            </a:r>
          </a:p>
          <a:p>
            <a:pPr lvl="1"/>
            <a:r>
              <a:rPr lang="en-US" sz="2400" dirty="0" smtClean="0"/>
              <a:t>401K</a:t>
            </a:r>
          </a:p>
          <a:p>
            <a:pPr lvl="1"/>
            <a:r>
              <a:rPr lang="en-US" sz="2400" dirty="0" smtClean="0"/>
              <a:t>ROTH IRAs and 529</a:t>
            </a:r>
          </a:p>
          <a:p>
            <a:r>
              <a:rPr lang="en-US" sz="2800" b="1" dirty="0" smtClean="0"/>
              <a:t>There is NO substitute for Time! Do NOT jeopardize FUTURE to </a:t>
            </a:r>
            <a:r>
              <a:rPr lang="en-US" sz="2800" b="1" dirty="0" smtClean="0"/>
              <a:t>FUND </a:t>
            </a:r>
            <a:r>
              <a:rPr lang="en-US" sz="2800" b="1" dirty="0" smtClean="0"/>
              <a:t>Child’s College Education</a:t>
            </a:r>
            <a:endParaRPr lang="en-US" sz="2800" b="1" dirty="0"/>
          </a:p>
          <a:p>
            <a:pPr marL="457200" lvl="1" indent="0">
              <a:buNone/>
            </a:pPr>
            <a:endParaRPr lang="en-US" dirty="0"/>
          </a:p>
          <a:p>
            <a:pPr marL="457200" lvl="1" indent="0">
              <a:buNone/>
            </a:pPr>
            <a:endParaRPr lang="en-US" dirty="0" smtClean="0"/>
          </a:p>
        </p:txBody>
      </p:sp>
      <p:sp>
        <p:nvSpPr>
          <p:cNvPr id="4" name="TextBox 3"/>
          <p:cNvSpPr txBox="1"/>
          <p:nvPr/>
        </p:nvSpPr>
        <p:spPr>
          <a:xfrm>
            <a:off x="4440349" y="5844449"/>
            <a:ext cx="7620000" cy="369332"/>
          </a:xfrm>
          <a:prstGeom prst="rect">
            <a:avLst/>
          </a:prstGeom>
          <a:noFill/>
        </p:spPr>
        <p:txBody>
          <a:bodyPr wrap="square" rtlCol="0">
            <a:spAutoFit/>
          </a:bodyPr>
          <a:lstStyle/>
          <a:p>
            <a:r>
              <a:rPr lang="en-US" dirty="0"/>
              <a:t>**please consult tax professional for any tax implications**</a:t>
            </a:r>
          </a:p>
        </p:txBody>
      </p:sp>
    </p:spTree>
    <p:extLst>
      <p:ext uri="{BB962C8B-B14F-4D97-AF65-F5344CB8AC3E}">
        <p14:creationId xmlns:p14="http://schemas.microsoft.com/office/powerpoint/2010/main" val="260212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0072" y="1371600"/>
            <a:ext cx="11193929" cy="4876800"/>
          </a:xfrm>
        </p:spPr>
        <p:txBody>
          <a:bodyPr>
            <a:normAutofit/>
          </a:bodyPr>
          <a:lstStyle/>
          <a:p>
            <a:pPr marL="0" indent="0">
              <a:buNone/>
            </a:pPr>
            <a:endParaRPr lang="en-US" sz="2400" dirty="0" smtClean="0">
              <a:solidFill>
                <a:schemeClr val="tx1"/>
              </a:solidFill>
              <a:latin typeface="+mj-lt"/>
              <a:ea typeface="+mn-ea"/>
              <a:cs typeface="+mn-cs"/>
            </a:endParaRPr>
          </a:p>
          <a:p>
            <a:pPr marL="0" indent="0">
              <a:buNone/>
            </a:pPr>
            <a:r>
              <a:rPr lang="en-US" sz="2800" dirty="0" smtClean="0">
                <a:cs typeface="Tahoma" pitchFamily="34" charset="0"/>
              </a:rPr>
              <a:t>Are federal loans really the best deal or the best way to borrow for my student and family? </a:t>
            </a:r>
          </a:p>
          <a:p>
            <a:pPr marL="0" indent="0">
              <a:buNone/>
            </a:pPr>
            <a:endParaRPr lang="en-US" sz="2200" dirty="0" smtClean="0">
              <a:solidFill>
                <a:schemeClr val="tx1"/>
              </a:solidFill>
              <a:cs typeface="Tahoma" pitchFamily="34" charset="0"/>
            </a:endParaRPr>
          </a:p>
          <a:p>
            <a:pPr lvl="1">
              <a:buFont typeface="Wingdings" pitchFamily="2" charset="2"/>
              <a:buChar char="q"/>
            </a:pPr>
            <a:r>
              <a:rPr lang="en-US" sz="2600" dirty="0" smtClean="0">
                <a:solidFill>
                  <a:schemeClr val="tx1"/>
                </a:solidFill>
                <a:cs typeface="Tahoma" pitchFamily="34" charset="0"/>
              </a:rPr>
              <a:t>Financial </a:t>
            </a:r>
            <a:r>
              <a:rPr lang="en-US" sz="2600" dirty="0">
                <a:solidFill>
                  <a:schemeClr val="tx1"/>
                </a:solidFill>
                <a:cs typeface="Tahoma" pitchFamily="34" charset="0"/>
              </a:rPr>
              <a:t>aid officers will be </a:t>
            </a:r>
            <a:r>
              <a:rPr lang="en-US" sz="2600" dirty="0" smtClean="0">
                <a:solidFill>
                  <a:schemeClr val="tx1"/>
                </a:solidFill>
                <a:cs typeface="Tahoma" pitchFamily="34" charset="0"/>
              </a:rPr>
              <a:t>challenged to </a:t>
            </a:r>
            <a:r>
              <a:rPr lang="en-US" sz="2600" dirty="0">
                <a:solidFill>
                  <a:schemeClr val="tx1"/>
                </a:solidFill>
                <a:cs typeface="Tahoma" pitchFamily="34" charset="0"/>
              </a:rPr>
              <a:t>review the offerings of </a:t>
            </a:r>
            <a:r>
              <a:rPr lang="en-US" sz="2600" dirty="0" smtClean="0">
                <a:cs typeface="Tahoma" pitchFamily="34" charset="0"/>
              </a:rPr>
              <a:t>private</a:t>
            </a:r>
            <a:r>
              <a:rPr lang="en-US" sz="2600" dirty="0" smtClean="0">
                <a:solidFill>
                  <a:schemeClr val="tx1"/>
                </a:solidFill>
                <a:cs typeface="Tahoma" pitchFamily="34" charset="0"/>
              </a:rPr>
              <a:t> </a:t>
            </a:r>
            <a:r>
              <a:rPr lang="en-US" sz="2600" dirty="0">
                <a:solidFill>
                  <a:schemeClr val="tx1"/>
                </a:solidFill>
                <a:cs typeface="Tahoma" pitchFamily="34" charset="0"/>
              </a:rPr>
              <a:t>loans in comparison to Direct </a:t>
            </a:r>
            <a:r>
              <a:rPr lang="en-US" sz="2600" dirty="0" smtClean="0">
                <a:solidFill>
                  <a:schemeClr val="tx1"/>
                </a:solidFill>
                <a:cs typeface="Tahoma" pitchFamily="34" charset="0"/>
              </a:rPr>
              <a:t>PLUS, Direct GradPLUS, Graduate Stafford and possibly home </a:t>
            </a:r>
            <a:r>
              <a:rPr lang="en-US" sz="2600" dirty="0" smtClean="0">
                <a:cs typeface="Tahoma" pitchFamily="34" charset="0"/>
              </a:rPr>
              <a:t>e</a:t>
            </a:r>
            <a:r>
              <a:rPr lang="en-US" sz="2600" dirty="0" smtClean="0">
                <a:solidFill>
                  <a:schemeClr val="tx1"/>
                </a:solidFill>
                <a:cs typeface="Tahoma" pitchFamily="34" charset="0"/>
              </a:rPr>
              <a:t>quity loans.</a:t>
            </a:r>
          </a:p>
          <a:p>
            <a:pPr>
              <a:buFont typeface="Wingdings" pitchFamily="2" charset="2"/>
              <a:buChar char="q"/>
            </a:pPr>
            <a:endParaRPr lang="en-US" sz="2600" dirty="0" smtClean="0">
              <a:cs typeface="Tahoma" pitchFamily="34" charset="0"/>
            </a:endParaRPr>
          </a:p>
          <a:p>
            <a:pPr lvl="1">
              <a:buFont typeface="Wingdings" pitchFamily="2" charset="2"/>
              <a:buChar char="q"/>
            </a:pPr>
            <a:r>
              <a:rPr lang="en-US" sz="2600" dirty="0" smtClean="0">
                <a:cs typeface="Tahoma" pitchFamily="34" charset="0"/>
              </a:rPr>
              <a:t>Prepare for the conversation with information</a:t>
            </a:r>
            <a:r>
              <a:rPr lang="en-US" sz="2600" dirty="0" smtClean="0">
                <a:latin typeface="Tahoma" pitchFamily="34" charset="0"/>
                <a:cs typeface="Tahoma" pitchFamily="34" charset="0"/>
              </a:rPr>
              <a:t>.</a:t>
            </a:r>
            <a:endParaRPr lang="en-US" sz="2600" dirty="0">
              <a:latin typeface="Tahoma" pitchFamily="34" charset="0"/>
              <a:cs typeface="Tahoma" pitchFamily="34" charset="0"/>
            </a:endParaRPr>
          </a:p>
        </p:txBody>
      </p:sp>
      <p:sp>
        <p:nvSpPr>
          <p:cNvPr id="5" name="Rectangle 4"/>
          <p:cNvSpPr/>
          <p:nvPr/>
        </p:nvSpPr>
        <p:spPr>
          <a:xfrm>
            <a:off x="336191" y="286434"/>
            <a:ext cx="11480800" cy="954107"/>
          </a:xfrm>
          <a:prstGeom prst="rect">
            <a:avLst/>
          </a:prstGeom>
        </p:spPr>
        <p:txBody>
          <a:bodyPr wrap="square">
            <a:spAutoFit/>
          </a:bodyPr>
          <a:lstStyle/>
          <a:p>
            <a:pPr algn="ctr"/>
            <a:r>
              <a:rPr lang="en-US" sz="2800" b="1" dirty="0" smtClean="0">
                <a:latin typeface="Helvetica" panose="020B0604020202020204" pitchFamily="34" charset="0"/>
                <a:cs typeface="Helvetica" panose="020B0604020202020204" pitchFamily="34" charset="0"/>
              </a:rPr>
              <a:t>For Students Borrowing Beyond </a:t>
            </a:r>
            <a:r>
              <a:rPr lang="en-US" sz="2800" b="1" dirty="0" smtClean="0">
                <a:latin typeface="Helvetica" panose="020B0604020202020204" pitchFamily="34" charset="0"/>
                <a:cs typeface="Helvetica" panose="020B0604020202020204" pitchFamily="34" charset="0"/>
              </a:rPr>
              <a:t>Direct </a:t>
            </a:r>
            <a:r>
              <a:rPr lang="en-US" sz="2800" b="1" dirty="0" smtClean="0">
                <a:latin typeface="Helvetica" panose="020B0604020202020204" pitchFamily="34" charset="0"/>
                <a:cs typeface="Helvetica" panose="020B0604020202020204" pitchFamily="34" charset="0"/>
              </a:rPr>
              <a:t>Loans There’s a New Conversation Forming ……..</a:t>
            </a:r>
            <a:endParaRPr lang="en-US" sz="2800" b="1" dirty="0">
              <a:latin typeface="Helvetica" panose="020B0604020202020204" pitchFamily="34" charset="0"/>
              <a:cs typeface="Helvetica" panose="020B0604020202020204" pitchFamily="34" charset="0"/>
            </a:endParaRPr>
          </a:p>
        </p:txBody>
      </p:sp>
      <p:pic>
        <p:nvPicPr>
          <p:cNvPr id="4"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641" y="5679122"/>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4444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52401"/>
            <a:ext cx="10972800" cy="1019175"/>
          </a:xfrm>
        </p:spPr>
        <p:txBody>
          <a:bodyPr>
            <a:noAutofit/>
          </a:bodyPr>
          <a:lstStyle/>
          <a:p>
            <a:r>
              <a:rPr lang="en-US" sz="3600" b="1" dirty="0" smtClean="0">
                <a:effectLst/>
                <a:latin typeface="Helvetica" panose="020B0604020202020204" pitchFamily="34" charset="0"/>
                <a:cs typeface="Helvetica" panose="020B0604020202020204" pitchFamily="34" charset="0"/>
              </a:rPr>
              <a:t>Families Need Help Understanding Their Options – the Financial Aid Office is Critical!!</a:t>
            </a:r>
            <a:endParaRPr lang="en-US" sz="3600" b="1" dirty="0">
              <a:effectLst/>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203200" y="1792310"/>
            <a:ext cx="11988800" cy="5181600"/>
          </a:xfrm>
        </p:spPr>
        <p:txBody>
          <a:bodyPr>
            <a:normAutofit/>
          </a:bodyPr>
          <a:lstStyle/>
          <a:p>
            <a:pPr>
              <a:buFont typeface="Wingdings" panose="05000000000000000000" pitchFamily="2" charset="2"/>
              <a:buChar char="§"/>
            </a:pPr>
            <a:r>
              <a:rPr lang="en-US" sz="2400" dirty="0" smtClean="0">
                <a:solidFill>
                  <a:schemeClr val="tx1"/>
                </a:solidFill>
                <a:effectLst/>
                <a:cs typeface="Tahoma" pitchFamily="34" charset="0"/>
              </a:rPr>
              <a:t>Provide loan counseling – help your students and their families figure out </a:t>
            </a:r>
            <a:r>
              <a:rPr lang="en-US" sz="2400" b="1" dirty="0" smtClean="0">
                <a:solidFill>
                  <a:schemeClr val="tx1"/>
                </a:solidFill>
                <a:effectLst/>
                <a:cs typeface="Tahoma" pitchFamily="34" charset="0"/>
              </a:rPr>
              <a:t>HOW</a:t>
            </a:r>
            <a:r>
              <a:rPr lang="en-US" sz="2400" dirty="0" smtClean="0">
                <a:solidFill>
                  <a:schemeClr val="tx1"/>
                </a:solidFill>
                <a:effectLst/>
                <a:cs typeface="Tahoma" pitchFamily="34" charset="0"/>
              </a:rPr>
              <a:t> to evaluate their options</a:t>
            </a:r>
          </a:p>
          <a:p>
            <a:pPr>
              <a:buFont typeface="Wingdings" panose="05000000000000000000" pitchFamily="2" charset="2"/>
              <a:buChar char="§"/>
            </a:pPr>
            <a:r>
              <a:rPr lang="en-US" sz="2400" dirty="0" smtClean="0">
                <a:effectLst/>
                <a:cs typeface="Tahoma" pitchFamily="34" charset="0"/>
              </a:rPr>
              <a:t>Know the market of private loan lenders and their products</a:t>
            </a:r>
          </a:p>
          <a:p>
            <a:pPr>
              <a:buFont typeface="Wingdings" panose="05000000000000000000" pitchFamily="2" charset="2"/>
              <a:buChar char="§"/>
            </a:pPr>
            <a:r>
              <a:rPr lang="en-US" sz="2400" dirty="0" smtClean="0">
                <a:effectLst/>
                <a:cs typeface="Tahoma" pitchFamily="34" charset="0"/>
              </a:rPr>
              <a:t>Create a list, if you don’t have one, so you can talk about loan programs or you may be feeding your incoming students/families  “To the Wolves!!!!” (Internet)</a:t>
            </a:r>
          </a:p>
          <a:p>
            <a:pPr lvl="1"/>
            <a:r>
              <a:rPr lang="en-US" sz="2000" dirty="0" smtClean="0">
                <a:effectLst/>
                <a:cs typeface="Tahoma" pitchFamily="34" charset="0"/>
              </a:rPr>
              <a:t>Know why the lenders and their products are on your list</a:t>
            </a:r>
          </a:p>
          <a:p>
            <a:pPr lvl="1"/>
            <a:r>
              <a:rPr lang="en-US" sz="2000" dirty="0" smtClean="0">
                <a:effectLst/>
                <a:cs typeface="Tahoma" pitchFamily="34" charset="0"/>
              </a:rPr>
              <a:t>Provide a side by side comparison of options information: PLUS and private</a:t>
            </a:r>
          </a:p>
          <a:p>
            <a:pPr>
              <a:buFont typeface="Wingdings" panose="05000000000000000000" pitchFamily="2" charset="2"/>
              <a:buChar char="§"/>
            </a:pPr>
            <a:r>
              <a:rPr lang="en-US" sz="2400" dirty="0" smtClean="0">
                <a:effectLst/>
                <a:cs typeface="Tahoma" pitchFamily="34" charset="0"/>
              </a:rPr>
              <a:t>Understand the basics of home equity and how it’s a different choice compared to PLUS and private loans</a:t>
            </a:r>
          </a:p>
          <a:p>
            <a:pPr>
              <a:buFont typeface="Wingdings" panose="05000000000000000000" pitchFamily="2" charset="2"/>
              <a:buChar char="§"/>
            </a:pPr>
            <a:r>
              <a:rPr lang="en-US" sz="2400" dirty="0" smtClean="0">
                <a:effectLst/>
                <a:cs typeface="Tahoma" pitchFamily="34" charset="0"/>
              </a:rPr>
              <a:t>Advise families to create a “pros and cons” list for their situation</a:t>
            </a:r>
          </a:p>
          <a:p>
            <a:pPr marL="0" indent="0">
              <a:buNone/>
            </a:pPr>
            <a:endParaRPr lang="en-US" dirty="0"/>
          </a:p>
        </p:txBody>
      </p:sp>
    </p:spTree>
    <p:extLst>
      <p:ext uri="{BB962C8B-B14F-4D97-AF65-F5344CB8AC3E}">
        <p14:creationId xmlns:p14="http://schemas.microsoft.com/office/powerpoint/2010/main" val="4143650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892"/>
            <a:ext cx="11117657" cy="1326321"/>
          </a:xfrm>
        </p:spPr>
        <p:txBody>
          <a:bodyPr>
            <a:normAutofit fontScale="90000"/>
          </a:bodyPr>
          <a:lstStyle/>
          <a:p>
            <a:pPr algn="ctr"/>
            <a:r>
              <a:rPr lang="en-US" b="1" dirty="0" smtClean="0">
                <a:effectLst/>
                <a:latin typeface="Helvetica" panose="020B0604020202020204" pitchFamily="34" charset="0"/>
                <a:cs typeface="Helvetica" panose="020B0604020202020204" pitchFamily="34" charset="0"/>
              </a:rPr>
              <a:t>How much Debt is Reasonable </a:t>
            </a:r>
            <a:br>
              <a:rPr lang="en-US" b="1" dirty="0" smtClean="0">
                <a:effectLst/>
                <a:latin typeface="Helvetica" panose="020B0604020202020204" pitchFamily="34" charset="0"/>
                <a:cs typeface="Helvetica" panose="020B0604020202020204" pitchFamily="34" charset="0"/>
              </a:rPr>
            </a:br>
            <a:r>
              <a:rPr lang="en-US" b="1" dirty="0" smtClean="0">
                <a:effectLst/>
                <a:latin typeface="Helvetica" panose="020B0604020202020204" pitchFamily="34" charset="0"/>
                <a:cs typeface="Helvetica" panose="020B0604020202020204" pitchFamily="34" charset="0"/>
              </a:rPr>
              <a:t>and Affordable</a:t>
            </a:r>
            <a:endParaRPr lang="en-US" b="1" dirty="0">
              <a:effectLst/>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0" y="1886615"/>
            <a:ext cx="12192000" cy="4971385"/>
          </a:xfrm>
        </p:spPr>
        <p:txBody>
          <a:bodyPr>
            <a:noAutofit/>
          </a:bodyPr>
          <a:lstStyle/>
          <a:p>
            <a:pPr>
              <a:buFont typeface="Wingdings" panose="05000000000000000000" pitchFamily="2" charset="2"/>
              <a:buChar char="§"/>
            </a:pPr>
            <a:r>
              <a:rPr lang="en-US" sz="2200" dirty="0">
                <a:effectLst/>
              </a:rPr>
              <a:t>Students (and parents) need to keep their total student </a:t>
            </a:r>
            <a:r>
              <a:rPr lang="en-US" sz="2200" dirty="0" smtClean="0">
                <a:effectLst/>
              </a:rPr>
              <a:t>loan debt </a:t>
            </a:r>
            <a:r>
              <a:rPr lang="en-US" sz="2200" dirty="0">
                <a:effectLst/>
              </a:rPr>
              <a:t>in sync with income</a:t>
            </a:r>
            <a:r>
              <a:rPr lang="en-US" sz="2200" dirty="0" smtClean="0">
                <a:effectLst/>
              </a:rPr>
              <a:t>.</a:t>
            </a:r>
          </a:p>
          <a:p>
            <a:pPr>
              <a:buFont typeface="Wingdings" panose="05000000000000000000" pitchFamily="2" charset="2"/>
              <a:buChar char="§"/>
            </a:pPr>
            <a:r>
              <a:rPr lang="en-US" sz="2200" dirty="0">
                <a:effectLst/>
                <a:cs typeface="Tahoma" pitchFamily="34" charset="0"/>
              </a:rPr>
              <a:t>Families should consider their financial situation and the student’s future earning potential in his/her chosen </a:t>
            </a:r>
            <a:r>
              <a:rPr lang="en-US" sz="2200" dirty="0" smtClean="0">
                <a:effectLst/>
                <a:cs typeface="Tahoma" pitchFamily="34" charset="0"/>
              </a:rPr>
              <a:t>field</a:t>
            </a:r>
            <a:endParaRPr lang="en-US" sz="2200" dirty="0">
              <a:effectLst/>
            </a:endParaRPr>
          </a:p>
          <a:p>
            <a:pPr>
              <a:buFont typeface="Wingdings" panose="05000000000000000000" pitchFamily="2" charset="2"/>
              <a:buChar char="§"/>
            </a:pPr>
            <a:r>
              <a:rPr lang="en-US" sz="2200" dirty="0" smtClean="0">
                <a:effectLst/>
              </a:rPr>
              <a:t>Total </a:t>
            </a:r>
            <a:r>
              <a:rPr lang="en-US" sz="2200" dirty="0">
                <a:effectLst/>
              </a:rPr>
              <a:t>student loan debt at graduation should be less than </a:t>
            </a:r>
            <a:r>
              <a:rPr lang="en-US" sz="2200" dirty="0" smtClean="0">
                <a:effectLst/>
              </a:rPr>
              <a:t>the annual </a:t>
            </a:r>
            <a:r>
              <a:rPr lang="en-US" sz="2200" dirty="0">
                <a:effectLst/>
              </a:rPr>
              <a:t>starting salary and, ideally, a lot less.</a:t>
            </a:r>
          </a:p>
          <a:p>
            <a:pPr>
              <a:buFont typeface="Wingdings" panose="05000000000000000000" pitchFamily="2" charset="2"/>
              <a:buChar char="§"/>
            </a:pPr>
            <a:r>
              <a:rPr lang="en-US" sz="2200" dirty="0" smtClean="0">
                <a:effectLst/>
              </a:rPr>
              <a:t>If </a:t>
            </a:r>
            <a:r>
              <a:rPr lang="en-US" sz="2200" dirty="0">
                <a:effectLst/>
              </a:rPr>
              <a:t>total debt is less than annual income, the borrower should be able </a:t>
            </a:r>
            <a:r>
              <a:rPr lang="en-US" sz="2200" dirty="0" smtClean="0">
                <a:effectLst/>
              </a:rPr>
              <a:t>to repay </a:t>
            </a:r>
            <a:r>
              <a:rPr lang="en-US" sz="2200" dirty="0">
                <a:effectLst/>
              </a:rPr>
              <a:t>his or her student loans in ten years or less.</a:t>
            </a:r>
          </a:p>
          <a:p>
            <a:pPr>
              <a:buFont typeface="Wingdings" panose="05000000000000000000" pitchFamily="2" charset="2"/>
              <a:buChar char="§"/>
            </a:pPr>
            <a:r>
              <a:rPr lang="en-US" sz="2200" dirty="0" smtClean="0">
                <a:effectLst/>
              </a:rPr>
              <a:t>If </a:t>
            </a:r>
            <a:r>
              <a:rPr lang="en-US" sz="2200" dirty="0">
                <a:effectLst/>
              </a:rPr>
              <a:t>total debt exceeds annual income, the borrower will struggle to </a:t>
            </a:r>
            <a:r>
              <a:rPr lang="en-US" sz="2200" dirty="0" smtClean="0">
                <a:effectLst/>
              </a:rPr>
              <a:t>repay the </a:t>
            </a:r>
            <a:r>
              <a:rPr lang="en-US" sz="2200" dirty="0">
                <a:effectLst/>
              </a:rPr>
              <a:t>debt and will need an alternate repayment plan, like </a:t>
            </a:r>
            <a:r>
              <a:rPr lang="en-US" sz="2200" dirty="0" smtClean="0">
                <a:effectLst/>
              </a:rPr>
              <a:t>extended repayment </a:t>
            </a:r>
            <a:r>
              <a:rPr lang="en-US" sz="2200" dirty="0">
                <a:effectLst/>
              </a:rPr>
              <a:t>or income-based repayment, to afford the monthly </a:t>
            </a:r>
            <a:r>
              <a:rPr lang="en-US" sz="2200" dirty="0" smtClean="0">
                <a:effectLst/>
              </a:rPr>
              <a:t>loan payments</a:t>
            </a:r>
            <a:r>
              <a:rPr lang="en-US" sz="2200" dirty="0">
                <a:effectLst/>
              </a:rPr>
              <a:t>.</a:t>
            </a:r>
          </a:p>
          <a:p>
            <a:pPr>
              <a:buFont typeface="Wingdings" panose="05000000000000000000" pitchFamily="2" charset="2"/>
              <a:buChar char="§"/>
            </a:pPr>
            <a:r>
              <a:rPr lang="en-US" sz="2200" dirty="0" smtClean="0">
                <a:effectLst/>
              </a:rPr>
              <a:t>Parents </a:t>
            </a:r>
            <a:r>
              <a:rPr lang="en-US" sz="2200" dirty="0">
                <a:effectLst/>
              </a:rPr>
              <a:t>should borrow no more for all their children </a:t>
            </a:r>
            <a:r>
              <a:rPr lang="en-US" sz="2200" dirty="0" smtClean="0">
                <a:effectLst/>
              </a:rPr>
              <a:t>than they </a:t>
            </a:r>
            <a:r>
              <a:rPr lang="en-US" sz="2200" dirty="0">
                <a:effectLst/>
              </a:rPr>
              <a:t>can afford to repay in ten years or by the time </a:t>
            </a:r>
            <a:r>
              <a:rPr lang="en-US" sz="2200" dirty="0" smtClean="0">
                <a:effectLst/>
              </a:rPr>
              <a:t>they retire</a:t>
            </a:r>
            <a:r>
              <a:rPr lang="en-US" sz="2200" dirty="0">
                <a:effectLst/>
              </a:rPr>
              <a:t>, whichever comes first.</a:t>
            </a:r>
          </a:p>
        </p:txBody>
      </p:sp>
    </p:spTree>
    <p:extLst>
      <p:ext uri="{BB962C8B-B14F-4D97-AF65-F5344CB8AC3E}">
        <p14:creationId xmlns:p14="http://schemas.microsoft.com/office/powerpoint/2010/main" val="3321416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7544" y="1800896"/>
            <a:ext cx="10972800" cy="5410200"/>
          </a:xfrm>
        </p:spPr>
        <p:txBody>
          <a:bodyPr/>
          <a:lstStyle/>
          <a:p>
            <a:r>
              <a:rPr lang="en-US" sz="2800" dirty="0" smtClean="0">
                <a:cs typeface="Tahoma" pitchFamily="34" charset="0"/>
              </a:rPr>
              <a:t>Families should consider their financial situation and the student’s future earning potential in his/her chosen </a:t>
            </a:r>
            <a:r>
              <a:rPr lang="en-US" sz="2800" dirty="0" smtClean="0">
                <a:cs typeface="Tahoma" pitchFamily="34" charset="0"/>
              </a:rPr>
              <a:t>field</a:t>
            </a:r>
            <a:endParaRPr lang="en-US" sz="2800" dirty="0" smtClean="0">
              <a:cs typeface="Tahoma" pitchFamily="34" charset="0"/>
            </a:endParaRPr>
          </a:p>
          <a:p>
            <a:r>
              <a:rPr lang="en-US" sz="2800" dirty="0" smtClean="0">
                <a:cs typeface="Tahoma" pitchFamily="34" charset="0"/>
              </a:rPr>
              <a:t>How much is too much?</a:t>
            </a:r>
          </a:p>
          <a:p>
            <a:pPr lvl="1">
              <a:buFont typeface="Wingdings" panose="05000000000000000000" pitchFamily="2" charset="2"/>
              <a:buChar char="§"/>
            </a:pPr>
            <a:r>
              <a:rPr lang="en-US" sz="2800" dirty="0" smtClean="0">
                <a:cs typeface="Tahoma" pitchFamily="34" charset="0"/>
              </a:rPr>
              <a:t>Only borrow what they think they can afford to pay back later</a:t>
            </a:r>
          </a:p>
          <a:p>
            <a:pPr lvl="1">
              <a:buFont typeface="Wingdings" panose="05000000000000000000" pitchFamily="2" charset="2"/>
              <a:buChar char="§"/>
            </a:pPr>
            <a:r>
              <a:rPr lang="en-US" sz="2800" dirty="0" smtClean="0">
                <a:cs typeface="Tahoma" pitchFamily="34" charset="0"/>
              </a:rPr>
              <a:t>Monthly student loan payment should be no more than 10% of pre-tax monthly income</a:t>
            </a:r>
          </a:p>
          <a:p>
            <a:pPr lvl="1">
              <a:buFont typeface="Wingdings" panose="05000000000000000000" pitchFamily="2" charset="2"/>
              <a:buChar char="§"/>
            </a:pPr>
            <a:r>
              <a:rPr lang="en-US" sz="2800" dirty="0" smtClean="0">
                <a:cs typeface="Tahoma" pitchFamily="34" charset="0"/>
              </a:rPr>
              <a:t>The total amount borrowed should not be more than expected annual starting salary</a:t>
            </a:r>
          </a:p>
          <a:p>
            <a:pPr lvl="1"/>
            <a:endParaRPr lang="en-US" dirty="0" smtClean="0">
              <a:cs typeface="Tahoma" pitchFamily="34" charset="0"/>
            </a:endParaRPr>
          </a:p>
          <a:p>
            <a:pPr marL="457200" lvl="1" indent="0">
              <a:buNone/>
            </a:pPr>
            <a:r>
              <a:rPr lang="en-US" sz="1800" b="1" dirty="0" smtClean="0">
                <a:solidFill>
                  <a:srgbClr val="0070C0"/>
                </a:solidFill>
                <a:cs typeface="Tahoma" pitchFamily="34" charset="0"/>
              </a:rPr>
              <a:t>To help estimate future income potential, students can visit the US Department of Labor at www.bls.gov/oco/</a:t>
            </a:r>
            <a:endParaRPr lang="en-US" sz="1800" b="1" dirty="0">
              <a:solidFill>
                <a:srgbClr val="0070C0"/>
              </a:solidFill>
              <a:cs typeface="Tahoma" pitchFamily="34" charset="0"/>
            </a:endParaRPr>
          </a:p>
        </p:txBody>
      </p:sp>
      <p:sp>
        <p:nvSpPr>
          <p:cNvPr id="3" name="Title 2"/>
          <p:cNvSpPr>
            <a:spLocks noGrp="1"/>
          </p:cNvSpPr>
          <p:nvPr>
            <p:ph type="title"/>
          </p:nvPr>
        </p:nvSpPr>
        <p:spPr>
          <a:xfrm>
            <a:off x="609600" y="35859"/>
            <a:ext cx="10972800" cy="1143000"/>
          </a:xfrm>
        </p:spPr>
        <p:txBody>
          <a:bodyPr>
            <a:normAutofit/>
          </a:bodyPr>
          <a:lstStyle/>
          <a:p>
            <a:pPr algn="ctr"/>
            <a:r>
              <a:rPr lang="en-US" b="1" dirty="0" smtClean="0">
                <a:latin typeface="Helvetica" panose="020B0604020202020204" pitchFamily="34" charset="0"/>
                <a:cs typeface="Helvetica" panose="020B0604020202020204" pitchFamily="34" charset="0"/>
              </a:rPr>
              <a:t>How much should they borrow?</a:t>
            </a:r>
            <a:endParaRPr lang="en-US"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3619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237804" y="886496"/>
            <a:ext cx="10058400" cy="762000"/>
          </a:xfrm>
        </p:spPr>
        <p:txBody>
          <a:bodyPr>
            <a:normAutofit fontScale="90000"/>
          </a:bodyPr>
          <a:lstStyle/>
          <a:p>
            <a:pPr algn="ctr"/>
            <a:r>
              <a:rPr lang="en-US" sz="3000" dirty="0">
                <a:latin typeface="Comic Sans MS" pitchFamily="66" charset="0"/>
              </a:rPr>
              <a:t/>
            </a:r>
            <a:br>
              <a:rPr lang="en-US" sz="3000" dirty="0">
                <a:latin typeface="Comic Sans MS" pitchFamily="66" charset="0"/>
              </a:rPr>
            </a:br>
            <a:r>
              <a:rPr lang="en-US" sz="4400" dirty="0" smtClean="0">
                <a:latin typeface="Helvetica" panose="020B0604020202020204" pitchFamily="34" charset="0"/>
                <a:cs typeface="Helvetica" panose="020B0604020202020204" pitchFamily="34" charset="0"/>
              </a:rPr>
              <a:t>Before Borrowing: </a:t>
            </a:r>
            <a:r>
              <a:rPr lang="en-US" sz="4400" b="1" dirty="0" smtClean="0">
                <a:latin typeface="Helvetica" panose="020B0604020202020204" pitchFamily="34" charset="0"/>
                <a:cs typeface="Helvetica" panose="020B0604020202020204" pitchFamily="34" charset="0"/>
              </a:rPr>
              <a:t>Questions </a:t>
            </a:r>
            <a:r>
              <a:rPr lang="en-US" sz="4400" b="1" dirty="0" smtClean="0">
                <a:latin typeface="Helvetica" panose="020B0604020202020204" pitchFamily="34" charset="0"/>
                <a:cs typeface="Helvetica" panose="020B0604020202020204" pitchFamily="34" charset="0"/>
              </a:rPr>
              <a:t>to Ask </a:t>
            </a:r>
            <a:r>
              <a:rPr lang="en-US" sz="4400" b="1" dirty="0">
                <a:latin typeface="Helvetica" panose="020B0604020202020204" pitchFamily="34" charset="0"/>
                <a:cs typeface="Helvetica" panose="020B0604020202020204" pitchFamily="34" charset="0"/>
              </a:rPr>
              <a:t/>
            </a:r>
            <a:br>
              <a:rPr lang="en-US" sz="4400" b="1" dirty="0">
                <a:latin typeface="Helvetica" panose="020B0604020202020204" pitchFamily="34" charset="0"/>
                <a:cs typeface="Helvetica" panose="020B0604020202020204" pitchFamily="34" charset="0"/>
              </a:rPr>
            </a:br>
            <a:endParaRPr lang="en-US" sz="4400" b="1" dirty="0">
              <a:latin typeface="Helvetica" panose="020B0604020202020204" pitchFamily="34" charset="0"/>
              <a:cs typeface="Helvetica" panose="020B0604020202020204" pitchFamily="34" charset="0"/>
            </a:endParaRPr>
          </a:p>
        </p:txBody>
      </p:sp>
      <p:sp>
        <p:nvSpPr>
          <p:cNvPr id="71683" name="Rectangle 3"/>
          <p:cNvSpPr>
            <a:spLocks noGrp="1" noChangeArrowheads="1"/>
          </p:cNvSpPr>
          <p:nvPr>
            <p:ph type="body" sz="half" idx="1"/>
          </p:nvPr>
        </p:nvSpPr>
        <p:spPr>
          <a:xfrm>
            <a:off x="244698" y="1815921"/>
            <a:ext cx="6349285" cy="3699456"/>
          </a:xfrm>
        </p:spPr>
        <p:txBody>
          <a:bodyPr>
            <a:normAutofit fontScale="25000" lnSpcReduction="20000"/>
          </a:bodyPr>
          <a:lstStyle/>
          <a:p>
            <a:pPr>
              <a:buFont typeface="Wingdings" panose="05000000000000000000" pitchFamily="2" charset="2"/>
              <a:buChar char="§"/>
            </a:pPr>
            <a:r>
              <a:rPr lang="en-US" sz="9600" dirty="0" smtClean="0">
                <a:cs typeface="Tahoma" pitchFamily="34" charset="0"/>
              </a:rPr>
              <a:t>Have </a:t>
            </a:r>
            <a:r>
              <a:rPr lang="en-US" sz="9600" dirty="0">
                <a:cs typeface="Tahoma" pitchFamily="34" charset="0"/>
              </a:rPr>
              <a:t>you applied for financial </a:t>
            </a:r>
            <a:r>
              <a:rPr lang="en-US" sz="9600" dirty="0" smtClean="0">
                <a:cs typeface="Tahoma" pitchFamily="34" charset="0"/>
              </a:rPr>
              <a:t>aid?</a:t>
            </a:r>
          </a:p>
          <a:p>
            <a:pPr>
              <a:lnSpc>
                <a:spcPct val="90000"/>
              </a:lnSpc>
              <a:buFont typeface="Wingdings" panose="05000000000000000000" pitchFamily="2" charset="2"/>
              <a:buChar char="§"/>
            </a:pPr>
            <a:r>
              <a:rPr lang="en-US" sz="9600" dirty="0" smtClean="0">
                <a:cs typeface="Tahoma" pitchFamily="34" charset="0"/>
              </a:rPr>
              <a:t>  Has the student looked </a:t>
            </a:r>
            <a:r>
              <a:rPr lang="en-US" sz="9600" dirty="0">
                <a:cs typeface="Tahoma" pitchFamily="34" charset="0"/>
              </a:rPr>
              <a:t>for outside scholarships? </a:t>
            </a:r>
          </a:p>
          <a:p>
            <a:pPr>
              <a:lnSpc>
                <a:spcPct val="90000"/>
              </a:lnSpc>
              <a:buFont typeface="Wingdings" panose="05000000000000000000" pitchFamily="2" charset="2"/>
              <a:buChar char="§"/>
            </a:pPr>
            <a:r>
              <a:rPr lang="en-US" sz="9600" dirty="0" smtClean="0">
                <a:cs typeface="Tahoma" pitchFamily="34" charset="0"/>
              </a:rPr>
              <a:t>  What about a monthly </a:t>
            </a:r>
            <a:r>
              <a:rPr lang="en-US" sz="9600" dirty="0">
                <a:cs typeface="Tahoma" pitchFamily="34" charset="0"/>
              </a:rPr>
              <a:t>payment </a:t>
            </a:r>
            <a:r>
              <a:rPr lang="en-US" sz="9600" dirty="0" smtClean="0">
                <a:cs typeface="Tahoma" pitchFamily="34" charset="0"/>
              </a:rPr>
              <a:t>plan and a loan?</a:t>
            </a:r>
          </a:p>
          <a:p>
            <a:pPr>
              <a:lnSpc>
                <a:spcPct val="90000"/>
              </a:lnSpc>
              <a:buFont typeface="Wingdings" panose="05000000000000000000" pitchFamily="2" charset="2"/>
              <a:buChar char="§"/>
            </a:pPr>
            <a:r>
              <a:rPr lang="en-US" sz="9600" dirty="0" smtClean="0">
                <a:cs typeface="Tahoma" pitchFamily="34" charset="0"/>
              </a:rPr>
              <a:t>   Are you considering home equity?</a:t>
            </a:r>
            <a:endParaRPr lang="en-US" sz="9600" dirty="0">
              <a:cs typeface="Tahoma" pitchFamily="34" charset="0"/>
            </a:endParaRPr>
          </a:p>
          <a:p>
            <a:pPr>
              <a:lnSpc>
                <a:spcPct val="90000"/>
              </a:lnSpc>
              <a:buFont typeface="Wingdings" panose="05000000000000000000" pitchFamily="2" charset="2"/>
              <a:buChar char="§"/>
            </a:pPr>
            <a:r>
              <a:rPr lang="en-US" sz="9600" dirty="0" smtClean="0">
                <a:cs typeface="Tahoma" pitchFamily="34" charset="0"/>
              </a:rPr>
              <a:t>  Who </a:t>
            </a:r>
            <a:r>
              <a:rPr lang="en-US" sz="9600" dirty="0">
                <a:cs typeface="Tahoma" pitchFamily="34" charset="0"/>
              </a:rPr>
              <a:t>will be doing the primary </a:t>
            </a:r>
            <a:r>
              <a:rPr lang="en-US" sz="9600" dirty="0" smtClean="0">
                <a:cs typeface="Tahoma" pitchFamily="34" charset="0"/>
              </a:rPr>
              <a:t>borrowing, parent or student?</a:t>
            </a:r>
            <a:endParaRPr lang="en-US" sz="9600" dirty="0">
              <a:cs typeface="Tahoma" pitchFamily="34" charset="0"/>
            </a:endParaRPr>
          </a:p>
          <a:p>
            <a:pPr>
              <a:lnSpc>
                <a:spcPct val="90000"/>
              </a:lnSpc>
              <a:buFont typeface="Wingdings" panose="05000000000000000000" pitchFamily="2" charset="2"/>
              <a:buChar char="§"/>
            </a:pPr>
            <a:r>
              <a:rPr lang="en-US" sz="9600" dirty="0" smtClean="0">
                <a:cs typeface="Tahoma" pitchFamily="34" charset="0"/>
              </a:rPr>
              <a:t>  Should </a:t>
            </a:r>
            <a:r>
              <a:rPr lang="en-US" sz="9600" dirty="0">
                <a:cs typeface="Tahoma" pitchFamily="34" charset="0"/>
              </a:rPr>
              <a:t>you share the borrowing?</a:t>
            </a:r>
          </a:p>
          <a:p>
            <a:pPr>
              <a:lnSpc>
                <a:spcPct val="90000"/>
              </a:lnSpc>
              <a:buFont typeface="Wingdings" panose="05000000000000000000" pitchFamily="2" charset="2"/>
              <a:buChar char="§"/>
            </a:pPr>
            <a:r>
              <a:rPr lang="en-US" sz="9600" dirty="0" smtClean="0">
                <a:cs typeface="Tahoma" pitchFamily="34" charset="0"/>
              </a:rPr>
              <a:t>  What </a:t>
            </a:r>
            <a:r>
              <a:rPr lang="en-US" sz="9600" dirty="0">
                <a:cs typeface="Tahoma" pitchFamily="34" charset="0"/>
              </a:rPr>
              <a:t>affect does this have on other family plans</a:t>
            </a:r>
            <a:r>
              <a:rPr lang="en-US" sz="9600" dirty="0" smtClean="0">
                <a:cs typeface="Tahoma" pitchFamily="34" charset="0"/>
              </a:rPr>
              <a:t>?  </a:t>
            </a:r>
          </a:p>
          <a:p>
            <a:pPr marL="685800" lvl="1" indent="-285750">
              <a:lnSpc>
                <a:spcPct val="90000"/>
              </a:lnSpc>
              <a:buFont typeface="Wingdings" panose="05000000000000000000" pitchFamily="2" charset="2"/>
              <a:buChar char="§"/>
            </a:pPr>
            <a:r>
              <a:rPr lang="en-US" sz="9600" dirty="0" smtClean="0">
                <a:cs typeface="Tahoma" pitchFamily="34" charset="0"/>
              </a:rPr>
              <a:t> Retirement?  </a:t>
            </a:r>
          </a:p>
          <a:p>
            <a:pPr marL="685800" lvl="1" indent="-285750">
              <a:lnSpc>
                <a:spcPct val="90000"/>
              </a:lnSpc>
              <a:buFont typeface="Wingdings" panose="05000000000000000000" pitchFamily="2" charset="2"/>
              <a:buChar char="§"/>
            </a:pPr>
            <a:r>
              <a:rPr lang="en-US" sz="9600" dirty="0" smtClean="0">
                <a:cs typeface="Tahoma" pitchFamily="34" charset="0"/>
              </a:rPr>
              <a:t> Other children attending college?</a:t>
            </a:r>
            <a:endParaRPr lang="en-US" sz="9600" dirty="0">
              <a:cs typeface="Tahoma" pitchFamily="34" charset="0"/>
            </a:endParaRPr>
          </a:p>
          <a:p>
            <a:pPr marL="0" indent="0">
              <a:lnSpc>
                <a:spcPct val="90000"/>
              </a:lnSpc>
              <a:buNone/>
            </a:pPr>
            <a:endParaRPr lang="en-US" sz="7200" dirty="0"/>
          </a:p>
          <a:p>
            <a:pPr marL="0" indent="0">
              <a:lnSpc>
                <a:spcPct val="90000"/>
              </a:lnSpc>
            </a:pPr>
            <a:endParaRPr lang="en-US" sz="2400" dirty="0">
              <a:latin typeface="Arial" pitchFamily="34" charset="0"/>
            </a:endParaRPr>
          </a:p>
        </p:txBody>
      </p:sp>
      <p:sp>
        <p:nvSpPr>
          <p:cNvPr id="3" name="TextBox 2"/>
          <p:cNvSpPr txBox="1"/>
          <p:nvPr/>
        </p:nvSpPr>
        <p:spPr>
          <a:xfrm>
            <a:off x="6593983" y="1815921"/>
            <a:ext cx="5215944" cy="3083921"/>
          </a:xfrm>
          <a:prstGeom prst="rect">
            <a:avLst/>
          </a:prstGeom>
          <a:noFill/>
        </p:spPr>
        <p:txBody>
          <a:bodyPr wrap="square" rtlCol="0">
            <a:spAutoFit/>
          </a:bodyPr>
          <a:lstStyle/>
          <a:p>
            <a:pPr>
              <a:lnSpc>
                <a:spcPct val="90000"/>
              </a:lnSpc>
              <a:buFont typeface="Wingdings" panose="05000000000000000000" pitchFamily="2" charset="2"/>
              <a:buChar char="§"/>
            </a:pPr>
            <a:r>
              <a:rPr lang="en-US" sz="2400" dirty="0">
                <a:cs typeface="Tahoma" pitchFamily="34" charset="0"/>
              </a:rPr>
              <a:t>What are short and long term goals of family, student?</a:t>
            </a:r>
          </a:p>
          <a:p>
            <a:pPr>
              <a:lnSpc>
                <a:spcPct val="90000"/>
              </a:lnSpc>
              <a:buFont typeface="Wingdings" panose="05000000000000000000" pitchFamily="2" charset="2"/>
              <a:buChar char="§"/>
            </a:pPr>
            <a:r>
              <a:rPr lang="en-US" sz="2400" dirty="0">
                <a:cs typeface="Tahoma" pitchFamily="34" charset="0"/>
              </a:rPr>
              <a:t>  Is smallest monthly payment most important?</a:t>
            </a:r>
          </a:p>
          <a:p>
            <a:pPr>
              <a:lnSpc>
                <a:spcPct val="90000"/>
              </a:lnSpc>
              <a:buFont typeface="Wingdings" panose="05000000000000000000" pitchFamily="2" charset="2"/>
              <a:buChar char="§"/>
            </a:pPr>
            <a:r>
              <a:rPr lang="en-US" sz="2400" dirty="0">
                <a:cs typeface="Tahoma" pitchFamily="34" charset="0"/>
              </a:rPr>
              <a:t>  Is lowest interest rate important?</a:t>
            </a:r>
          </a:p>
          <a:p>
            <a:pPr>
              <a:lnSpc>
                <a:spcPct val="90000"/>
              </a:lnSpc>
              <a:buFont typeface="Wingdings" panose="05000000000000000000" pitchFamily="2" charset="2"/>
              <a:buChar char="§"/>
            </a:pPr>
            <a:r>
              <a:rPr lang="en-US" sz="2400" dirty="0">
                <a:cs typeface="Tahoma" pitchFamily="34" charset="0"/>
              </a:rPr>
              <a:t>  Are low origination fees important?</a:t>
            </a:r>
          </a:p>
          <a:p>
            <a:pPr>
              <a:lnSpc>
                <a:spcPct val="90000"/>
              </a:lnSpc>
              <a:buFont typeface="Wingdings" panose="05000000000000000000" pitchFamily="2" charset="2"/>
              <a:buChar char="§"/>
            </a:pPr>
            <a:r>
              <a:rPr lang="en-US" sz="2400" dirty="0">
                <a:cs typeface="Tahoma" pitchFamily="34" charset="0"/>
              </a:rPr>
              <a:t>  Are tax benefits most important?</a:t>
            </a:r>
          </a:p>
          <a:p>
            <a:pPr>
              <a:lnSpc>
                <a:spcPct val="90000"/>
              </a:lnSpc>
              <a:buFont typeface="Wingdings" panose="05000000000000000000" pitchFamily="2" charset="2"/>
              <a:buChar char="§"/>
            </a:pPr>
            <a:r>
              <a:rPr lang="en-US" sz="2400" dirty="0">
                <a:cs typeface="Tahoma" pitchFamily="34" charset="0"/>
              </a:rPr>
              <a:t>  What is your FICO Score? (myfico.com</a:t>
            </a:r>
            <a:r>
              <a:rPr lang="en-US" dirty="0">
                <a:cs typeface="Tahoma" pitchFamily="34" charset="0"/>
              </a:rPr>
              <a:t>)</a:t>
            </a:r>
          </a:p>
        </p:txBody>
      </p:sp>
    </p:spTree>
    <p:extLst>
      <p:ext uri="{BB962C8B-B14F-4D97-AF65-F5344CB8AC3E}">
        <p14:creationId xmlns:p14="http://schemas.microsoft.com/office/powerpoint/2010/main" val="47816901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0" y="914400"/>
            <a:ext cx="12012705" cy="5943600"/>
          </a:xfrm>
        </p:spPr>
        <p:txBody>
          <a:bodyPr>
            <a:normAutofit/>
          </a:bodyPr>
          <a:lstStyle/>
          <a:p>
            <a:pPr>
              <a:buFont typeface="Wingdings" panose="05000000000000000000" pitchFamily="2" charset="2"/>
              <a:buChar char="§"/>
            </a:pPr>
            <a:r>
              <a:rPr lang="en-US" sz="2400" dirty="0" smtClean="0">
                <a:effectLst/>
                <a:cs typeface="Tahoma" pitchFamily="34" charset="0"/>
              </a:rPr>
              <a:t>Work with families to understand the full cost of attaining the degree</a:t>
            </a:r>
          </a:p>
          <a:p>
            <a:pPr lvl="1">
              <a:buFont typeface="Wingdings" panose="05000000000000000000" pitchFamily="2" charset="2"/>
              <a:buChar char="§"/>
            </a:pPr>
            <a:r>
              <a:rPr lang="en-US" sz="1600" dirty="0" smtClean="0">
                <a:effectLst/>
                <a:cs typeface="Tahoma" pitchFamily="34" charset="0"/>
              </a:rPr>
              <a:t>Many families look at paying for college as an annual and not a multi-year exercise</a:t>
            </a:r>
          </a:p>
          <a:p>
            <a:pPr>
              <a:buFont typeface="Wingdings" panose="05000000000000000000" pitchFamily="2" charset="2"/>
              <a:buChar char="§"/>
            </a:pPr>
            <a:r>
              <a:rPr lang="en-US" sz="2400" dirty="0" smtClean="0">
                <a:effectLst/>
                <a:cs typeface="Tahoma" pitchFamily="34" charset="0"/>
              </a:rPr>
              <a:t>Counsel </a:t>
            </a:r>
            <a:r>
              <a:rPr lang="en-US" sz="2400" dirty="0" smtClean="0">
                <a:effectLst/>
                <a:cs typeface="Tahoma" pitchFamily="34" charset="0"/>
              </a:rPr>
              <a:t>students to be aware of the likely future earning power associated with their degree and program-of-study (and to borrow accordingly)</a:t>
            </a:r>
          </a:p>
          <a:p>
            <a:pPr lvl="1">
              <a:buFont typeface="Wingdings" pitchFamily="2" charset="2"/>
              <a:buChar char="§"/>
            </a:pPr>
            <a:r>
              <a:rPr lang="en-US" sz="1600" dirty="0" smtClean="0">
                <a:effectLst/>
                <a:cs typeface="Tahoma" pitchFamily="34" charset="0"/>
              </a:rPr>
              <a:t>To help students estimate future income potential, direct students to the US Department of Labor at </a:t>
            </a:r>
            <a:r>
              <a:rPr lang="en-US" sz="1600" dirty="0" smtClean="0">
                <a:effectLst/>
                <a:cs typeface="Tahoma" pitchFamily="34" charset="0"/>
                <a:hlinkClick r:id="rId3"/>
              </a:rPr>
              <a:t>www.bls.gov/oco/</a:t>
            </a:r>
            <a:r>
              <a:rPr lang="en-US" sz="1600" dirty="0" smtClean="0">
                <a:effectLst/>
                <a:cs typeface="Tahoma" pitchFamily="34" charset="0"/>
              </a:rPr>
              <a:t> </a:t>
            </a:r>
          </a:p>
          <a:p>
            <a:pPr lvl="1">
              <a:buFont typeface="Wingdings" pitchFamily="2" charset="2"/>
              <a:buChar char="§"/>
            </a:pPr>
            <a:r>
              <a:rPr lang="en-US" sz="1600" dirty="0" smtClean="0">
                <a:effectLst/>
                <a:cs typeface="Tahoma" pitchFamily="34" charset="0"/>
              </a:rPr>
              <a:t>Some job search websites also offer salary calculators</a:t>
            </a:r>
          </a:p>
          <a:p>
            <a:pPr>
              <a:buFont typeface="Wingdings" panose="05000000000000000000" pitchFamily="2" charset="2"/>
              <a:buChar char="§"/>
            </a:pPr>
            <a:r>
              <a:rPr lang="en-US" sz="2400" dirty="0" smtClean="0">
                <a:effectLst/>
                <a:cs typeface="Tahoma" pitchFamily="34" charset="0"/>
              </a:rPr>
              <a:t>Urge </a:t>
            </a:r>
            <a:r>
              <a:rPr lang="en-US" sz="2400" dirty="0" smtClean="0">
                <a:effectLst/>
                <a:cs typeface="Tahoma" pitchFamily="34" charset="0"/>
              </a:rPr>
              <a:t>borrowers to exhibit responsible student loan borrowing using the 1-2-3 approach</a:t>
            </a:r>
          </a:p>
          <a:p>
            <a:pPr lvl="1">
              <a:buFont typeface="Wingdings" pitchFamily="2" charset="2"/>
              <a:buChar char="§"/>
            </a:pPr>
            <a:r>
              <a:rPr lang="en-US" sz="1600" dirty="0" smtClean="0">
                <a:effectLst/>
                <a:cs typeface="Tahoma" pitchFamily="34" charset="0"/>
              </a:rPr>
              <a:t>Free money first</a:t>
            </a:r>
          </a:p>
          <a:p>
            <a:pPr lvl="1">
              <a:buFont typeface="Wingdings" pitchFamily="2" charset="2"/>
              <a:buChar char="§"/>
            </a:pPr>
            <a:r>
              <a:rPr lang="en-US" sz="1600" dirty="0" smtClean="0">
                <a:effectLst/>
                <a:cs typeface="Tahoma" pitchFamily="34" charset="0"/>
              </a:rPr>
              <a:t>Explore federal student loans</a:t>
            </a:r>
          </a:p>
          <a:p>
            <a:pPr lvl="1">
              <a:buFont typeface="Wingdings" pitchFamily="2" charset="2"/>
              <a:buChar char="§"/>
            </a:pPr>
            <a:r>
              <a:rPr lang="en-US" sz="1600" dirty="0" smtClean="0">
                <a:effectLst/>
                <a:cs typeface="Tahoma" pitchFamily="34" charset="0"/>
              </a:rPr>
              <a:t>Fill any remaining gap with private education loans, PLUS loans, tuition payment </a:t>
            </a:r>
            <a:r>
              <a:rPr lang="en-US" sz="1600" dirty="0" smtClean="0">
                <a:effectLst/>
                <a:cs typeface="Tahoma" pitchFamily="34" charset="0"/>
              </a:rPr>
              <a:t>plans</a:t>
            </a:r>
            <a:endParaRPr lang="en-US" sz="1600" dirty="0">
              <a:cs typeface="Tahoma" pitchFamily="34" charset="0"/>
            </a:endParaRPr>
          </a:p>
          <a:p>
            <a:pPr>
              <a:buFont typeface="Wingdings" pitchFamily="2" charset="2"/>
              <a:buChar char="§"/>
            </a:pPr>
            <a:r>
              <a:rPr lang="en-US" sz="2600" dirty="0" smtClean="0">
                <a:effectLst/>
                <a:cs typeface="Tahoma" pitchFamily="34" charset="0"/>
              </a:rPr>
              <a:t>Provide </a:t>
            </a:r>
            <a:r>
              <a:rPr lang="en-US" sz="2600" dirty="0" smtClean="0">
                <a:effectLst/>
                <a:cs typeface="Tahoma" pitchFamily="34" charset="0"/>
              </a:rPr>
              <a:t>relevant and meaningful tools to your families educating them on the loan products available to them</a:t>
            </a:r>
          </a:p>
          <a:p>
            <a:pPr lvl="1">
              <a:buFont typeface="Wingdings" pitchFamily="2" charset="2"/>
              <a:buChar char="§"/>
            </a:pPr>
            <a:r>
              <a:rPr lang="en-US" sz="1600" dirty="0" smtClean="0">
                <a:effectLst/>
                <a:cs typeface="Tahoma" pitchFamily="34" charset="0"/>
              </a:rPr>
              <a:t>A lender list can be an effective tool in communicating gap financing options to families</a:t>
            </a:r>
          </a:p>
          <a:p>
            <a:pPr lvl="1">
              <a:buFont typeface="Wingdings" pitchFamily="2" charset="2"/>
              <a:buChar char="§"/>
            </a:pPr>
            <a:r>
              <a:rPr lang="en-US" sz="1600" dirty="0" smtClean="0">
                <a:effectLst/>
                <a:cs typeface="Tahoma" pitchFamily="34" charset="0"/>
              </a:rPr>
              <a:t>Provide a list of things for families to consider in making an educated decision</a:t>
            </a:r>
          </a:p>
        </p:txBody>
      </p:sp>
      <p:sp>
        <p:nvSpPr>
          <p:cNvPr id="5" name="Title 2"/>
          <p:cNvSpPr>
            <a:spLocks noGrp="1"/>
          </p:cNvSpPr>
          <p:nvPr>
            <p:ph type="ctrTitle"/>
          </p:nvPr>
        </p:nvSpPr>
        <p:spPr>
          <a:xfrm>
            <a:off x="609600" y="228600"/>
            <a:ext cx="10861960" cy="421121"/>
          </a:xfrm>
        </p:spPr>
        <p:txBody>
          <a:bodyPr>
            <a:noAutofit/>
          </a:bodyPr>
          <a:lstStyle/>
          <a:p>
            <a:pPr algn="ctr"/>
            <a:r>
              <a:rPr lang="en-US" sz="4400" b="1" dirty="0" smtClean="0">
                <a:solidFill>
                  <a:schemeClr val="tx2"/>
                </a:solidFill>
                <a:effectLst/>
                <a:latin typeface="Helvetica" panose="020B0604020202020204" pitchFamily="34" charset="0"/>
                <a:cs typeface="Helvetica" panose="020B0604020202020204" pitchFamily="34" charset="0"/>
              </a:rPr>
              <a:t>Counseling Tips</a:t>
            </a:r>
            <a:endParaRPr lang="en-US" sz="4400" b="1" dirty="0">
              <a:solidFill>
                <a:schemeClr val="tx2"/>
              </a:solidFill>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5798202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6938" y="642730"/>
            <a:ext cx="11150600" cy="5257800"/>
          </a:xfrm>
        </p:spPr>
        <p:txBody>
          <a:bodyPr>
            <a:normAutofit/>
          </a:bodyPr>
          <a:lstStyle/>
          <a:p>
            <a:r>
              <a:rPr lang="en-US" sz="2600" dirty="0" smtClean="0">
                <a:effectLst/>
                <a:cs typeface="Tahoma" pitchFamily="34" charset="0"/>
              </a:rPr>
              <a:t>Counsel students on responsible borrowing:  </a:t>
            </a:r>
            <a:endParaRPr lang="en-US" sz="1000" dirty="0" smtClean="0">
              <a:effectLst/>
              <a:cs typeface="Tahoma" pitchFamily="34" charset="0"/>
            </a:endParaRPr>
          </a:p>
          <a:p>
            <a:pPr lvl="1">
              <a:buFont typeface="Wingdings" pitchFamily="2" charset="2"/>
              <a:buChar char="§"/>
            </a:pPr>
            <a:r>
              <a:rPr lang="en-US" sz="2400" dirty="0" smtClean="0">
                <a:effectLst/>
                <a:cs typeface="Tahoma" pitchFamily="34" charset="0"/>
              </a:rPr>
              <a:t>Two approaches are commonly provided by financial professionals to help find the right balance:</a:t>
            </a:r>
          </a:p>
          <a:p>
            <a:pPr marL="1314450" lvl="2" indent="-514350">
              <a:buNone/>
            </a:pPr>
            <a:endParaRPr lang="en-US" sz="1700" dirty="0" smtClean="0">
              <a:effectLst/>
              <a:cs typeface="Tahoma" pitchFamily="34" charset="0"/>
            </a:endParaRPr>
          </a:p>
          <a:p>
            <a:pPr marL="1314450" lvl="2" indent="-514350">
              <a:buFont typeface="+mj-lt"/>
              <a:buAutoNum type="arabicParenR"/>
            </a:pPr>
            <a:r>
              <a:rPr lang="en-US" sz="1900" dirty="0" smtClean="0">
                <a:effectLst/>
                <a:cs typeface="Tahoma" pitchFamily="34" charset="0"/>
              </a:rPr>
              <a:t>The monthly student loan payment should be no more than 10% of pre-tax monthly income. For example, if a student expects to make $4,200 per month before taxes, the total monthly payment for all student loans should be no more than $420 a month. </a:t>
            </a:r>
          </a:p>
          <a:p>
            <a:pPr marL="1314450" lvl="2" indent="-514350">
              <a:buFont typeface="+mj-lt"/>
              <a:buAutoNum type="arabicParenR"/>
            </a:pPr>
            <a:r>
              <a:rPr lang="en-US" sz="1900" dirty="0" smtClean="0">
                <a:effectLst/>
                <a:cs typeface="Tahoma" pitchFamily="34" charset="0"/>
              </a:rPr>
              <a:t>The total amount borrowed (federal and private loans combined) should not be more than the expected annual starting salary. For example, if the expected starting salary after college is about $60,000, the student should borrow no more than that in student loans.</a:t>
            </a:r>
          </a:p>
          <a:p>
            <a:pPr marL="800100" lvl="2" indent="0">
              <a:buNone/>
            </a:pPr>
            <a:endParaRPr lang="en-US" sz="1900" dirty="0" smtClean="0">
              <a:effectLst/>
              <a:cs typeface="Tahoma" pitchFamily="34" charset="0"/>
            </a:endParaRPr>
          </a:p>
          <a:p>
            <a:r>
              <a:rPr lang="en-US" sz="2600" dirty="0" smtClean="0">
                <a:effectLst/>
                <a:cs typeface="Tahoma" pitchFamily="34" charset="0"/>
              </a:rPr>
              <a:t>Encourage student borrowers to access NSLDS (</a:t>
            </a:r>
            <a:r>
              <a:rPr lang="en-US" sz="2600" dirty="0" smtClean="0">
                <a:effectLst/>
                <a:cs typeface="Tahoma" pitchFamily="34" charset="0"/>
                <a:hlinkClick r:id="rId3"/>
              </a:rPr>
              <a:t>www.nslds.ed.gov</a:t>
            </a:r>
            <a:r>
              <a:rPr lang="en-US" sz="2600" dirty="0" smtClean="0">
                <a:effectLst/>
                <a:cs typeface="Tahoma" pitchFamily="34" charset="0"/>
              </a:rPr>
              <a:t>) to locate the whereabouts (and loan amounts) of their federal student loans</a:t>
            </a:r>
            <a:r>
              <a:rPr lang="en-US" sz="2600" dirty="0">
                <a:cs typeface="Tahoma" pitchFamily="34" charset="0"/>
              </a:rPr>
              <a:t> </a:t>
            </a:r>
            <a:r>
              <a:rPr lang="en-US" sz="2600" dirty="0" smtClean="0">
                <a:cs typeface="Tahoma" pitchFamily="34" charset="0"/>
              </a:rPr>
              <a:t>or their credit report for all loans. </a:t>
            </a:r>
            <a:r>
              <a:rPr lang="en-US" sz="2600" dirty="0" smtClean="0">
                <a:cs typeface="Tahoma" pitchFamily="34" charset="0"/>
                <a:hlinkClick r:id="rId4"/>
              </a:rPr>
              <a:t>www.annualcreditreport.com</a:t>
            </a:r>
            <a:endParaRPr lang="en-US" sz="2600" dirty="0" smtClean="0">
              <a:cs typeface="Tahoma" pitchFamily="34" charset="0"/>
            </a:endParaRPr>
          </a:p>
          <a:p>
            <a:pPr lvl="1"/>
            <a:r>
              <a:rPr lang="en-US" sz="2200" dirty="0" smtClean="0">
                <a:effectLst/>
                <a:cs typeface="Tahoma" pitchFamily="34" charset="0"/>
              </a:rPr>
              <a:t> </a:t>
            </a:r>
            <a:r>
              <a:rPr lang="en-US" sz="2000" dirty="0" smtClean="0">
                <a:effectLst/>
                <a:cs typeface="Tahoma" pitchFamily="34" charset="0"/>
              </a:rPr>
              <a:t>Borrowers can find information about their private loans by pulling a credit report</a:t>
            </a:r>
            <a:endParaRPr lang="en-US" sz="2000" dirty="0">
              <a:effectLst/>
              <a:cs typeface="Tahoma" pitchFamily="34" charset="0"/>
            </a:endParaRPr>
          </a:p>
        </p:txBody>
      </p:sp>
      <p:sp>
        <p:nvSpPr>
          <p:cNvPr id="3" name="Title 2"/>
          <p:cNvSpPr>
            <a:spLocks noGrp="1"/>
          </p:cNvSpPr>
          <p:nvPr>
            <p:ph type="ctrTitle"/>
          </p:nvPr>
        </p:nvSpPr>
        <p:spPr>
          <a:xfrm>
            <a:off x="508000" y="152403"/>
            <a:ext cx="10861960" cy="421121"/>
          </a:xfrm>
        </p:spPr>
        <p:txBody>
          <a:bodyPr>
            <a:noAutofit/>
          </a:bodyPr>
          <a:lstStyle/>
          <a:p>
            <a:r>
              <a:rPr lang="en-US" sz="3200" b="1" dirty="0" smtClean="0">
                <a:solidFill>
                  <a:schemeClr val="tx2"/>
                </a:solidFill>
                <a:effectLst/>
                <a:latin typeface="Helvetica" panose="020B0604020202020204" pitchFamily="34" charset="0"/>
                <a:cs typeface="Helvetica" panose="020B0604020202020204" pitchFamily="34" charset="0"/>
              </a:rPr>
              <a:t>Additional Counseling Tips for Schools</a:t>
            </a:r>
            <a:endParaRPr lang="en-US" sz="3200" b="1" dirty="0">
              <a:solidFill>
                <a:schemeClr val="tx2"/>
              </a:solidFill>
              <a:effectLst/>
              <a:latin typeface="Helvetica" panose="020B0604020202020204" pitchFamily="34" charset="0"/>
              <a:cs typeface="Helvetica" panose="020B0604020202020204" pitchFamily="34" charset="0"/>
            </a:endParaRPr>
          </a:p>
        </p:txBody>
      </p:sp>
      <p:sp>
        <p:nvSpPr>
          <p:cNvPr id="5" name="TextBox 4"/>
          <p:cNvSpPr txBox="1"/>
          <p:nvPr/>
        </p:nvSpPr>
        <p:spPr>
          <a:xfrm>
            <a:off x="4572000" y="6083808"/>
            <a:ext cx="11151616" cy="256032"/>
          </a:xfrm>
          <a:prstGeom prst="rect">
            <a:avLst/>
          </a:prstGeom>
        </p:spPr>
        <p:txBody>
          <a:bodyPr wrap="square" rtlCol="0">
            <a:normAutofit/>
          </a:bodyPr>
          <a:lstStyle/>
          <a:p>
            <a:pPr defTabSz="457200" fontAlgn="auto">
              <a:spcAft>
                <a:spcPts val="0"/>
              </a:spcAft>
            </a:pPr>
            <a:r>
              <a:rPr lang="en-US" sz="1000" b="1" dirty="0" smtClean="0">
                <a:latin typeface="Tahoma" pitchFamily="34" charset="0"/>
                <a:ea typeface="+mj-ea"/>
                <a:cs typeface="Tahoma" pitchFamily="34" charset="0"/>
              </a:rPr>
              <a:t>Source: </a:t>
            </a:r>
            <a:r>
              <a:rPr lang="en-US" sz="1000" dirty="0" smtClean="0">
                <a:latin typeface="Tahoma" pitchFamily="34" charset="0"/>
                <a:ea typeface="+mj-ea"/>
                <a:cs typeface="Tahoma" pitchFamily="34" charset="0"/>
              </a:rPr>
              <a:t>http</a:t>
            </a:r>
            <a:r>
              <a:rPr lang="en-US" sz="1000" dirty="0">
                <a:latin typeface="Tahoma" pitchFamily="34" charset="0"/>
                <a:ea typeface="+mj-ea"/>
                <a:cs typeface="Tahoma" pitchFamily="34" charset="0"/>
              </a:rPr>
              <a:t>://</a:t>
            </a:r>
            <a:r>
              <a:rPr lang="en-US" sz="1000" dirty="0" smtClean="0">
                <a:latin typeface="Tahoma" pitchFamily="34" charset="0"/>
                <a:ea typeface="+mj-ea"/>
                <a:cs typeface="Tahoma" pitchFamily="34" charset="0"/>
              </a:rPr>
              <a:t>money.msn.com/saving-money-tips</a:t>
            </a:r>
            <a:endParaRPr kumimoji="0" lang="en-US" sz="10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p:txBody>
      </p:sp>
    </p:spTree>
    <p:extLst>
      <p:ext uri="{BB962C8B-B14F-4D97-AF65-F5344CB8AC3E}">
        <p14:creationId xmlns:p14="http://schemas.microsoft.com/office/powerpoint/2010/main" val="2701094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Helvetica"/>
                <a:cs typeface="Helvetica"/>
              </a:rPr>
              <a:t>Borrowers’ Student Loan Debt is Increasing</a:t>
            </a:r>
            <a:endParaRPr lang="en-US" dirty="0"/>
          </a:p>
        </p:txBody>
      </p:sp>
      <p:sp>
        <p:nvSpPr>
          <p:cNvPr id="5" name="Content Placeholder 4"/>
          <p:cNvSpPr txBox="1">
            <a:spLocks noGrp="1"/>
          </p:cNvSpPr>
          <p:nvPr>
            <p:ph idx="1"/>
          </p:nvPr>
        </p:nvSpPr>
        <p:spPr>
          <a:xfrm>
            <a:off x="558653" y="2082800"/>
            <a:ext cx="10185547" cy="2086725"/>
          </a:xfrm>
          <a:prstGeom prst="rect">
            <a:avLst/>
          </a:prstGeom>
          <a:noFill/>
        </p:spPr>
        <p:txBody>
          <a:bodyPr wrap="square" rtlCol="0">
            <a:spAutoFit/>
          </a:bodyPr>
          <a:lstStyle/>
          <a:p>
            <a:pPr marL="0" indent="0">
              <a:lnSpc>
                <a:spcPct val="120000"/>
              </a:lnSpc>
              <a:buNone/>
            </a:pPr>
            <a:r>
              <a:rPr lang="en-US" sz="3600" dirty="0">
                <a:solidFill>
                  <a:schemeClr val="tx1"/>
                </a:solidFill>
              </a:rPr>
              <a:t>Student loan debt has exploded over the past decade, climbing to </a:t>
            </a:r>
            <a:r>
              <a:rPr lang="en-US" sz="3600" b="1" dirty="0">
                <a:solidFill>
                  <a:schemeClr val="tx1"/>
                </a:solidFill>
              </a:rPr>
              <a:t>more than $1.2 trillion </a:t>
            </a:r>
            <a:r>
              <a:rPr lang="en-US" sz="3600" dirty="0">
                <a:solidFill>
                  <a:schemeClr val="tx1"/>
                </a:solidFill>
              </a:rPr>
              <a:t>and becoming the largest consumer liability after mortgages.</a:t>
            </a:r>
          </a:p>
        </p:txBody>
      </p:sp>
      <p:grpSp>
        <p:nvGrpSpPr>
          <p:cNvPr id="4" name="Group 3"/>
          <p:cNvGrpSpPr/>
          <p:nvPr/>
        </p:nvGrpSpPr>
        <p:grpSpPr>
          <a:xfrm>
            <a:off x="180304" y="5679122"/>
            <a:ext cx="8609182" cy="623954"/>
            <a:chOff x="238309" y="5943600"/>
            <a:chExt cx="8609182" cy="623954"/>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309" y="5943600"/>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379891" y="6033734"/>
              <a:ext cx="7467600" cy="369332"/>
            </a:xfrm>
            <a:prstGeom prst="rect">
              <a:avLst/>
            </a:prstGeom>
            <a:noFill/>
          </p:spPr>
          <p:txBody>
            <a:bodyPr wrap="square" rtlCol="0">
              <a:spAutoFit/>
            </a:bodyPr>
            <a:lstStyle/>
            <a:p>
              <a:endParaRPr lang="en-US" dirty="0">
                <a:latin typeface="Georgia" panose="02040502050405020303" pitchFamily="18" charset="0"/>
              </a:endParaRPr>
            </a:p>
          </p:txBody>
        </p:sp>
      </p:grpSp>
    </p:spTree>
    <p:extLst>
      <p:ext uri="{BB962C8B-B14F-4D97-AF65-F5344CB8AC3E}">
        <p14:creationId xmlns:p14="http://schemas.microsoft.com/office/powerpoint/2010/main" val="4189079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7200" dirty="0" smtClean="0"/>
              <a:t>QUESTIONS?</a:t>
            </a:r>
          </a:p>
        </p:txBody>
      </p:sp>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157" y="5679122"/>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7596" y="3521011"/>
            <a:ext cx="2589611" cy="2617577"/>
          </a:xfrm>
          <a:prstGeom prst="rect">
            <a:avLst/>
          </a:prstGeom>
        </p:spPr>
      </p:pic>
    </p:spTree>
    <p:extLst>
      <p:ext uri="{BB962C8B-B14F-4D97-AF65-F5344CB8AC3E}">
        <p14:creationId xmlns:p14="http://schemas.microsoft.com/office/powerpoint/2010/main" val="359296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676" y="-188889"/>
            <a:ext cx="10353761" cy="1326321"/>
          </a:xfrm>
        </p:spPr>
        <p:txBody>
          <a:bodyPr/>
          <a:lstStyle/>
          <a:p>
            <a:pPr algn="ctr"/>
            <a:r>
              <a:rPr lang="en-US" b="1" dirty="0" smtClean="0">
                <a:effectLst/>
                <a:latin typeface="Helvetica" panose="020B0604020202020204" pitchFamily="34" charset="0"/>
                <a:cs typeface="Helvetica" panose="020B0604020202020204" pitchFamily="34" charset="0"/>
              </a:rPr>
              <a:t>Gap Funding Choices</a:t>
            </a:r>
            <a:endParaRPr lang="en-US" b="1" dirty="0">
              <a:effectLst/>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244698" y="1906073"/>
            <a:ext cx="11706895" cy="4142703"/>
          </a:xfrm>
        </p:spPr>
        <p:txBody>
          <a:bodyPr>
            <a:normAutofit/>
          </a:bodyPr>
          <a:lstStyle/>
          <a:p>
            <a:pPr>
              <a:buFont typeface="Wingdings" panose="05000000000000000000" pitchFamily="2" charset="2"/>
              <a:buChar char="§"/>
            </a:pPr>
            <a:r>
              <a:rPr lang="en-US" sz="2800" dirty="0" smtClean="0">
                <a:effectLst/>
              </a:rPr>
              <a:t>The cost of attending college continues to go up. </a:t>
            </a:r>
          </a:p>
          <a:p>
            <a:pPr>
              <a:buFont typeface="Wingdings" panose="05000000000000000000" pitchFamily="2" charset="2"/>
              <a:buChar char="§"/>
            </a:pPr>
            <a:r>
              <a:rPr lang="en-US" sz="2800" dirty="0" smtClean="0">
                <a:effectLst/>
              </a:rPr>
              <a:t>Many students and their families need assistance in understanding how to cover their “Gap Costs”  after receiving all of the free money, work-study, as well as low cost federal student loans.</a:t>
            </a:r>
          </a:p>
          <a:p>
            <a:pPr>
              <a:buFont typeface="Wingdings" panose="05000000000000000000" pitchFamily="2" charset="2"/>
              <a:buChar char="§"/>
            </a:pPr>
            <a:r>
              <a:rPr lang="en-US" sz="2800" dirty="0" smtClean="0">
                <a:effectLst/>
              </a:rPr>
              <a:t>In this session, we will discuss different ways of working with families to cover this gap, as well as give you some ideas for offering your families many options going forward. </a:t>
            </a:r>
          </a:p>
        </p:txBody>
      </p:sp>
      <p:pic>
        <p:nvPicPr>
          <p:cNvPr id="4"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679122"/>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6857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792" y="0"/>
            <a:ext cx="10627646" cy="1450757"/>
          </a:xfrm>
        </p:spPr>
        <p:txBody>
          <a:bodyPr/>
          <a:lstStyle/>
          <a:p>
            <a:pPr algn="ctr"/>
            <a:r>
              <a:rPr lang="en-US" b="1" dirty="0" smtClean="0">
                <a:latin typeface="Helvetica" panose="020B0604020202020204" pitchFamily="34" charset="0"/>
                <a:cs typeface="Helvetica" panose="020B0604020202020204" pitchFamily="34" charset="0"/>
              </a:rPr>
              <a:t>Shopping Around for the Best Deal</a:t>
            </a:r>
            <a:endParaRPr lang="en-US" b="1" dirty="0">
              <a:latin typeface="Helvetica" panose="020B0604020202020204" pitchFamily="34" charset="0"/>
              <a:cs typeface="Helvetica" panose="020B0604020202020204" pitchFamily="34" charset="0"/>
            </a:endParaRPr>
          </a:p>
        </p:txBody>
      </p:sp>
      <p:graphicFrame>
        <p:nvGraphicFramePr>
          <p:cNvPr id="6" name="Diagram 5"/>
          <p:cNvGraphicFramePr/>
          <p:nvPr>
            <p:extLst>
              <p:ext uri="{D42A27DB-BD31-4B8C-83A1-F6EECF244321}">
                <p14:modId xmlns:p14="http://schemas.microsoft.com/office/powerpoint/2010/main" val="725361486"/>
              </p:ext>
            </p:extLst>
          </p:nvPr>
        </p:nvGraphicFramePr>
        <p:xfrm>
          <a:off x="2032001" y="1737361"/>
          <a:ext cx="7745047" cy="41317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6641" y="5679122"/>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7095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3"/>
          <p:cNvSpPr>
            <a:spLocks noGrp="1"/>
          </p:cNvSpPr>
          <p:nvPr>
            <p:ph type="ctrTitle"/>
          </p:nvPr>
        </p:nvSpPr>
        <p:spPr bwMode="auto">
          <a:xfrm>
            <a:off x="606488" y="76200"/>
            <a:ext cx="10860617" cy="420688"/>
          </a:xfrm>
          <a:noFill/>
          <a:ln>
            <a:miter lim="800000"/>
            <a:headEnd/>
            <a:tailEnd/>
          </a:ln>
        </p:spPr>
        <p:txBody>
          <a:bodyPr vert="horz" wrap="square" lIns="91440" tIns="45720" rIns="91440" bIns="45720" numCol="1" anchor="t" anchorCtr="0" compatLnSpc="1">
            <a:prstTxWarp prst="textNoShape">
              <a:avLst/>
            </a:prstTxWarp>
            <a:noAutofit/>
          </a:bodyPr>
          <a:lstStyle/>
          <a:p>
            <a:pPr algn="ctr" eaLnBrk="1" hangingPunct="1"/>
            <a:r>
              <a:rPr lang="en-US" sz="4400" dirty="0" smtClean="0">
                <a:solidFill>
                  <a:schemeClr val="tx2"/>
                </a:solidFill>
                <a:latin typeface="Helvetica" panose="020B0604020202020204" pitchFamily="34" charset="0"/>
                <a:cs typeface="Helvetica" panose="020B0604020202020204" pitchFamily="34" charset="0"/>
              </a:rPr>
              <a:t>Education Pays</a:t>
            </a:r>
          </a:p>
        </p:txBody>
      </p:sp>
      <p:sp>
        <p:nvSpPr>
          <p:cNvPr id="10244" name="TextBox 6"/>
          <p:cNvSpPr txBox="1">
            <a:spLocks noChangeArrowheads="1"/>
          </p:cNvSpPr>
          <p:nvPr/>
        </p:nvSpPr>
        <p:spPr bwMode="auto">
          <a:xfrm>
            <a:off x="1918953" y="5879663"/>
            <a:ext cx="10273048" cy="369332"/>
          </a:xfrm>
          <a:prstGeom prst="rect">
            <a:avLst/>
          </a:prstGeom>
          <a:noFill/>
          <a:ln w="9525">
            <a:noFill/>
            <a:miter lim="800000"/>
            <a:headEnd/>
            <a:tailEnd/>
          </a:ln>
        </p:spPr>
        <p:txBody>
          <a:bodyPr wrap="square">
            <a:spAutoFit/>
          </a:bodyPr>
          <a:lstStyle/>
          <a:p>
            <a:pPr algn="ctr"/>
            <a:r>
              <a:rPr lang="en-US" sz="900" b="1" dirty="0"/>
              <a:t>Sources:</a:t>
            </a:r>
            <a:r>
              <a:rPr lang="en-US" sz="900" dirty="0"/>
              <a:t> Bureau of Labor Statistics, Current Population Survey</a:t>
            </a:r>
          </a:p>
          <a:p>
            <a:pPr algn="ctr"/>
            <a:r>
              <a:rPr lang="en-US" sz="900" dirty="0"/>
              <a:t>Data are for age 25 </a:t>
            </a:r>
            <a:r>
              <a:rPr lang="en-US" sz="900" dirty="0" smtClean="0"/>
              <a:t>and </a:t>
            </a:r>
            <a:r>
              <a:rPr lang="en-US" sz="900" dirty="0"/>
              <a:t>over, earnings are for full-time wage and salary workers</a:t>
            </a:r>
          </a:p>
        </p:txBody>
      </p:sp>
      <p:cxnSp>
        <p:nvCxnSpPr>
          <p:cNvPr id="21" name="Straight Connector 20"/>
          <p:cNvCxnSpPr/>
          <p:nvPr/>
        </p:nvCxnSpPr>
        <p:spPr>
          <a:xfrm flipV="1">
            <a:off x="2978151" y="2393951"/>
            <a:ext cx="0" cy="2011363"/>
          </a:xfrm>
          <a:prstGeom prst="line">
            <a:avLst/>
          </a:prstGeom>
          <a:ln w="9525">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9342967" y="2419351"/>
            <a:ext cx="0" cy="2011363"/>
          </a:xfrm>
          <a:prstGeom prst="line">
            <a:avLst/>
          </a:prstGeom>
          <a:ln w="9525">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1" y="810295"/>
            <a:ext cx="11704319" cy="4876800"/>
          </a:xfrm>
          <a:prstGeom prst="rect">
            <a:avLst/>
          </a:prstGeom>
        </p:spPr>
      </p:pic>
      <p:pic>
        <p:nvPicPr>
          <p:cNvPr id="7"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031" y="5672607"/>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0006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433" y="-309093"/>
            <a:ext cx="10058400" cy="1450757"/>
          </a:xfrm>
        </p:spPr>
        <p:txBody>
          <a:bodyPr/>
          <a:lstStyle/>
          <a:p>
            <a:r>
              <a:rPr lang="en-US" b="1" dirty="0" smtClean="0">
                <a:latin typeface="Helvetica" panose="020B0604020202020204" pitchFamily="34" charset="0"/>
                <a:cs typeface="Helvetica" panose="020B0604020202020204" pitchFamily="34" charset="0"/>
              </a:rPr>
              <a:t>Pay for College is a Partnership</a:t>
            </a:r>
            <a:endParaRPr lang="en-US" b="1" dirty="0">
              <a:latin typeface="Helvetica" panose="020B0604020202020204" pitchFamily="34" charset="0"/>
              <a:cs typeface="Helvetica" panose="020B0604020202020204" pitchFamily="34" charset="0"/>
            </a:endParaRPr>
          </a:p>
        </p:txBody>
      </p:sp>
      <p:graphicFrame>
        <p:nvGraphicFramePr>
          <p:cNvPr id="5" name="Diagram 4"/>
          <p:cNvGraphicFramePr/>
          <p:nvPr>
            <p:extLst>
              <p:ext uri="{D42A27DB-BD31-4B8C-83A1-F6EECF244321}">
                <p14:modId xmlns:p14="http://schemas.microsoft.com/office/powerpoint/2010/main" val="3490999188"/>
              </p:ext>
            </p:extLst>
          </p:nvPr>
        </p:nvGraphicFramePr>
        <p:xfrm>
          <a:off x="1983348" y="1390919"/>
          <a:ext cx="7687256" cy="4646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2399" y="5679122"/>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1297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965" y="-663161"/>
            <a:ext cx="10353761" cy="1326321"/>
          </a:xfrm>
        </p:spPr>
        <p:txBody>
          <a:bodyPr>
            <a:normAutofit/>
          </a:bodyPr>
          <a:lstStyle/>
          <a:p>
            <a:pPr algn="ctr"/>
            <a:r>
              <a:rPr lang="en-US" sz="4000" b="1" dirty="0" smtClean="0">
                <a:effectLst/>
                <a:latin typeface="Helvetica" panose="020B0604020202020204" pitchFamily="34" charset="0"/>
                <a:cs typeface="Helvetica" panose="020B0604020202020204" pitchFamily="34" charset="0"/>
              </a:rPr>
              <a:t>Understanding </a:t>
            </a:r>
            <a:r>
              <a:rPr lang="en-US" sz="4000" b="1" dirty="0" smtClean="0">
                <a:effectLst/>
                <a:latin typeface="Helvetica" panose="020B0604020202020204" pitchFamily="34" charset="0"/>
                <a:cs typeface="Helvetica" panose="020B0604020202020204" pitchFamily="34" charset="0"/>
              </a:rPr>
              <a:t>Different </a:t>
            </a:r>
            <a:r>
              <a:rPr lang="en-US" sz="4000" b="1" dirty="0" smtClean="0">
                <a:effectLst/>
                <a:latin typeface="Helvetica" panose="020B0604020202020204" pitchFamily="34" charset="0"/>
                <a:cs typeface="Helvetica" panose="020B0604020202020204" pitchFamily="34" charset="0"/>
              </a:rPr>
              <a:t>Costs</a:t>
            </a:r>
            <a:endParaRPr lang="en-US" sz="4000" b="1" dirty="0">
              <a:effectLst/>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295608" y="785612"/>
            <a:ext cx="10353763" cy="5020649"/>
          </a:xfrm>
        </p:spPr>
        <p:txBody>
          <a:bodyPr>
            <a:normAutofit fontScale="92500" lnSpcReduction="20000"/>
          </a:bodyPr>
          <a:lstStyle/>
          <a:p>
            <a:pPr marL="0" indent="0">
              <a:buNone/>
            </a:pPr>
            <a:r>
              <a:rPr lang="en-US" sz="3200" dirty="0" smtClean="0">
                <a:effectLst/>
              </a:rPr>
              <a:t>Help your families understand what </a:t>
            </a:r>
            <a:r>
              <a:rPr lang="en-US" sz="3200" dirty="0" smtClean="0">
                <a:effectLst/>
              </a:rPr>
              <a:t>your different college/university costs are:</a:t>
            </a:r>
            <a:endParaRPr lang="en-US" sz="3200" dirty="0" smtClean="0">
              <a:effectLst/>
            </a:endParaRPr>
          </a:p>
          <a:p>
            <a:pPr marL="201168" lvl="1" indent="0">
              <a:spcBef>
                <a:spcPts val="600"/>
              </a:spcBef>
              <a:buNone/>
            </a:pPr>
            <a:r>
              <a:rPr lang="en-US" sz="2000" b="1" dirty="0"/>
              <a:t>	</a:t>
            </a:r>
            <a:endParaRPr lang="en-US" sz="2000" b="1" dirty="0" smtClean="0"/>
          </a:p>
          <a:p>
            <a:pPr marL="201168" lvl="1" indent="0">
              <a:spcBef>
                <a:spcPts val="600"/>
              </a:spcBef>
              <a:buNone/>
            </a:pPr>
            <a:r>
              <a:rPr lang="en-US" sz="2400" b="1" u="sng" dirty="0" smtClean="0"/>
              <a:t>Direct </a:t>
            </a:r>
            <a:r>
              <a:rPr lang="en-US" sz="2400" b="1" u="sng" dirty="0"/>
              <a:t>costs </a:t>
            </a:r>
          </a:p>
          <a:p>
            <a:pPr lvl="2">
              <a:spcBef>
                <a:spcPts val="600"/>
              </a:spcBef>
            </a:pPr>
            <a:r>
              <a:rPr lang="en-US" sz="2400" dirty="0">
                <a:cs typeface="Arial" pitchFamily="34" charset="0"/>
              </a:rPr>
              <a:t>Tuition</a:t>
            </a:r>
            <a:endParaRPr lang="en-US" sz="2400" dirty="0"/>
          </a:p>
          <a:p>
            <a:pPr lvl="2">
              <a:spcBef>
                <a:spcPts val="600"/>
              </a:spcBef>
            </a:pPr>
            <a:r>
              <a:rPr lang="en-US" sz="2400" dirty="0">
                <a:cs typeface="Arial" pitchFamily="34" charset="0"/>
              </a:rPr>
              <a:t>Fees (technology, campus fees, etc.)</a:t>
            </a:r>
          </a:p>
          <a:p>
            <a:pPr lvl="2">
              <a:spcBef>
                <a:spcPts val="600"/>
              </a:spcBef>
            </a:pPr>
            <a:r>
              <a:rPr lang="en-US" sz="2400" dirty="0">
                <a:cs typeface="Arial" pitchFamily="34" charset="0"/>
              </a:rPr>
              <a:t>On campus room and board/meal plan</a:t>
            </a:r>
          </a:p>
          <a:p>
            <a:pPr marL="201168" lvl="1" indent="0">
              <a:spcBef>
                <a:spcPts val="600"/>
              </a:spcBef>
              <a:buNone/>
            </a:pPr>
            <a:r>
              <a:rPr lang="en-US" sz="2400" b="1" u="sng" dirty="0" smtClean="0"/>
              <a:t>Indirect </a:t>
            </a:r>
            <a:r>
              <a:rPr lang="en-US" sz="2400" b="1" u="sng" dirty="0"/>
              <a:t>costs</a:t>
            </a:r>
          </a:p>
          <a:p>
            <a:pPr lvl="2">
              <a:spcBef>
                <a:spcPts val="600"/>
              </a:spcBef>
              <a:buSzPct val="75000"/>
            </a:pPr>
            <a:r>
              <a:rPr lang="en-US" sz="2400" dirty="0"/>
              <a:t>Books and supplies</a:t>
            </a:r>
          </a:p>
          <a:p>
            <a:pPr lvl="2">
              <a:spcBef>
                <a:spcPts val="600"/>
              </a:spcBef>
              <a:buSzPct val="75000"/>
            </a:pPr>
            <a:r>
              <a:rPr lang="en-US" sz="2400" dirty="0"/>
              <a:t>Equipment (art fees, athletics, computers, etc.)</a:t>
            </a:r>
          </a:p>
          <a:p>
            <a:pPr lvl="2">
              <a:spcBef>
                <a:spcPts val="600"/>
              </a:spcBef>
            </a:pPr>
            <a:r>
              <a:rPr lang="en-US" sz="2400" dirty="0">
                <a:cs typeface="Arial" pitchFamily="34" charset="0"/>
              </a:rPr>
              <a:t>Transportation (travel to and from school)</a:t>
            </a:r>
          </a:p>
          <a:p>
            <a:pPr lvl="2">
              <a:spcBef>
                <a:spcPts val="600"/>
              </a:spcBef>
            </a:pPr>
            <a:r>
              <a:rPr lang="en-US" sz="2400" dirty="0">
                <a:cs typeface="Arial" pitchFamily="34" charset="0"/>
              </a:rPr>
              <a:t>Personal living expenses (pizza, movies, etc.)</a:t>
            </a:r>
          </a:p>
          <a:p>
            <a:pPr lvl="2">
              <a:spcBef>
                <a:spcPts val="600"/>
              </a:spcBef>
            </a:pPr>
            <a:r>
              <a:rPr lang="en-US" sz="2400" dirty="0">
                <a:cs typeface="Arial" pitchFamily="34" charset="0"/>
              </a:rPr>
              <a:t>Off campus room and board</a:t>
            </a:r>
          </a:p>
          <a:p>
            <a:pPr lvl="1"/>
            <a:endParaRPr lang="en-US" sz="2800" dirty="0" smtClean="0">
              <a:effectLst/>
            </a:endParaRPr>
          </a:p>
          <a:p>
            <a:pPr marL="457200" lvl="1" indent="0">
              <a:buNone/>
            </a:pPr>
            <a:endParaRPr lang="en-US" dirty="0"/>
          </a:p>
        </p:txBody>
      </p:sp>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399" y="5679122"/>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5752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069" y="-309093"/>
            <a:ext cx="10353761" cy="1326321"/>
          </a:xfrm>
        </p:spPr>
        <p:txBody>
          <a:bodyPr/>
          <a:lstStyle/>
          <a:p>
            <a:r>
              <a:rPr lang="en-US" b="1" dirty="0" smtClean="0">
                <a:effectLst/>
                <a:latin typeface="Helvetica" panose="020B0604020202020204" pitchFamily="34" charset="0"/>
                <a:cs typeface="Helvetica" panose="020B0604020202020204" pitchFamily="34" charset="0"/>
              </a:rPr>
              <a:t>Understanding the EFC</a:t>
            </a:r>
            <a:endParaRPr lang="en-US" b="1" dirty="0">
              <a:effectLst/>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206062" y="1838485"/>
            <a:ext cx="11887200" cy="6622933"/>
          </a:xfrm>
        </p:spPr>
        <p:txBody>
          <a:bodyPr>
            <a:noAutofit/>
          </a:bodyPr>
          <a:lstStyle/>
          <a:p>
            <a:r>
              <a:rPr lang="en-US" sz="3200" u="sng" dirty="0">
                <a:effectLst/>
              </a:rPr>
              <a:t>What is it</a:t>
            </a:r>
            <a:r>
              <a:rPr lang="en-US" sz="3200" u="sng" dirty="0" smtClean="0">
                <a:effectLst/>
              </a:rPr>
              <a:t>?</a:t>
            </a:r>
          </a:p>
          <a:p>
            <a:pPr marL="0" indent="0">
              <a:buNone/>
            </a:pPr>
            <a:r>
              <a:rPr lang="en-US" sz="2800" dirty="0" smtClean="0">
                <a:effectLst/>
              </a:rPr>
              <a:t>The </a:t>
            </a:r>
            <a:r>
              <a:rPr lang="en-US" sz="2800" dirty="0">
                <a:effectLst/>
              </a:rPr>
              <a:t>Expected Family Contribution (EFC) from the filing of </a:t>
            </a:r>
            <a:r>
              <a:rPr lang="en-US" sz="2800" dirty="0" smtClean="0">
                <a:effectLst/>
              </a:rPr>
              <a:t>the FAFSA is an estimate </a:t>
            </a:r>
            <a:r>
              <a:rPr lang="en-US" sz="2800" dirty="0">
                <a:effectLst/>
              </a:rPr>
              <a:t>of a family’s ability to contribute </a:t>
            </a:r>
            <a:r>
              <a:rPr lang="en-US" sz="2800" dirty="0" smtClean="0">
                <a:effectLst/>
              </a:rPr>
              <a:t>for college </a:t>
            </a:r>
            <a:r>
              <a:rPr lang="en-US" sz="2800" dirty="0">
                <a:effectLst/>
              </a:rPr>
              <a:t>expenses over a 9 month period of time (2 semesters</a:t>
            </a:r>
            <a:r>
              <a:rPr lang="en-US" sz="2800" dirty="0" smtClean="0">
                <a:effectLst/>
              </a:rPr>
              <a:t>).</a:t>
            </a:r>
            <a:endParaRPr lang="en-US" sz="2800" dirty="0">
              <a:effectLst/>
            </a:endParaRPr>
          </a:p>
          <a:p>
            <a:r>
              <a:rPr lang="en-US" sz="3200" u="sng" dirty="0" smtClean="0">
                <a:effectLst/>
              </a:rPr>
              <a:t>How </a:t>
            </a:r>
            <a:r>
              <a:rPr lang="en-US" sz="3200" u="sng" dirty="0">
                <a:effectLst/>
              </a:rPr>
              <a:t>do we explain it</a:t>
            </a:r>
            <a:r>
              <a:rPr lang="en-US" sz="3200" u="sng" dirty="0" smtClean="0">
                <a:effectLst/>
              </a:rPr>
              <a:t>?</a:t>
            </a:r>
          </a:p>
          <a:p>
            <a:pPr marL="0" indent="0">
              <a:buNone/>
            </a:pPr>
            <a:r>
              <a:rPr lang="en-US" sz="2800" dirty="0">
                <a:effectLst/>
              </a:rPr>
              <a:t>Families are expected to pay for college expenses to </a:t>
            </a:r>
            <a:r>
              <a:rPr lang="en-US" sz="2800" dirty="0" smtClean="0">
                <a:effectLst/>
              </a:rPr>
              <a:t>the extent </a:t>
            </a:r>
            <a:r>
              <a:rPr lang="en-US" sz="2800" dirty="0">
                <a:effectLst/>
              </a:rPr>
              <a:t>they are able via savings, current earnings, and </a:t>
            </a:r>
            <a:r>
              <a:rPr lang="en-US" sz="2800" dirty="0" smtClean="0">
                <a:effectLst/>
              </a:rPr>
              <a:t>future earnings </a:t>
            </a:r>
            <a:r>
              <a:rPr lang="en-US" sz="2800" dirty="0">
                <a:effectLst/>
              </a:rPr>
              <a:t>(student loans and tax credits</a:t>
            </a:r>
            <a:r>
              <a:rPr lang="en-US" sz="2800" dirty="0" smtClean="0"/>
              <a:t>)</a:t>
            </a:r>
            <a:endParaRPr lang="en-US" sz="2800" dirty="0">
              <a:effectLst/>
            </a:endParaRPr>
          </a:p>
        </p:txBody>
      </p:sp>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399" y="5679122"/>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570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096" y="-228583"/>
            <a:ext cx="10353761" cy="1326321"/>
          </a:xfrm>
        </p:spPr>
        <p:txBody>
          <a:bodyPr/>
          <a:lstStyle/>
          <a:p>
            <a:pPr algn="ctr"/>
            <a:r>
              <a:rPr lang="en-US" b="1" dirty="0" smtClean="0">
                <a:effectLst/>
                <a:latin typeface="Helvetica" panose="020B0604020202020204" pitchFamily="34" charset="0"/>
                <a:cs typeface="Helvetica" panose="020B0604020202020204" pitchFamily="34" charset="0"/>
              </a:rPr>
              <a:t>Affordability</a:t>
            </a:r>
            <a:endParaRPr lang="en-US" b="1" dirty="0">
              <a:effectLst/>
              <a:latin typeface="Helvetica" panose="020B0604020202020204" pitchFamily="34" charset="0"/>
              <a:cs typeface="Helvetica" panose="020B0604020202020204" pitchFamily="34" charset="0"/>
            </a:endParaRPr>
          </a:p>
        </p:txBody>
      </p:sp>
      <p:sp>
        <p:nvSpPr>
          <p:cNvPr id="3" name="Content Placeholder 2"/>
          <p:cNvSpPr>
            <a:spLocks noGrp="1"/>
          </p:cNvSpPr>
          <p:nvPr>
            <p:ph idx="1"/>
          </p:nvPr>
        </p:nvSpPr>
        <p:spPr>
          <a:xfrm>
            <a:off x="154122" y="1815923"/>
            <a:ext cx="11872211" cy="4563133"/>
          </a:xfrm>
        </p:spPr>
        <p:txBody>
          <a:bodyPr>
            <a:noAutofit/>
          </a:bodyPr>
          <a:lstStyle/>
          <a:p>
            <a:r>
              <a:rPr lang="en-US" sz="2400" dirty="0" smtClean="0">
                <a:effectLst/>
              </a:rPr>
              <a:t>Is </a:t>
            </a:r>
            <a:r>
              <a:rPr lang="en-US" sz="2400" dirty="0">
                <a:effectLst/>
              </a:rPr>
              <a:t>this a question about sticker price or net price?</a:t>
            </a:r>
          </a:p>
          <a:p>
            <a:r>
              <a:rPr lang="en-US" sz="2400" dirty="0" smtClean="0">
                <a:effectLst/>
              </a:rPr>
              <a:t>In </a:t>
            </a:r>
            <a:r>
              <a:rPr lang="en-US" sz="2400" dirty="0">
                <a:effectLst/>
              </a:rPr>
              <a:t>considering affordability focusing on family income at the </a:t>
            </a:r>
            <a:r>
              <a:rPr lang="en-US" sz="2400" dirty="0" smtClean="0">
                <a:effectLst/>
              </a:rPr>
              <a:t>time students </a:t>
            </a:r>
            <a:r>
              <a:rPr lang="en-US" sz="2400" dirty="0">
                <a:effectLst/>
              </a:rPr>
              <a:t>enroll in college is an inadequate method for </a:t>
            </a:r>
            <a:r>
              <a:rPr lang="en-US" sz="2400" dirty="0" smtClean="0">
                <a:effectLst/>
              </a:rPr>
              <a:t>defining affordability </a:t>
            </a:r>
            <a:endParaRPr lang="en-US" sz="2400" dirty="0">
              <a:effectLst/>
            </a:endParaRPr>
          </a:p>
          <a:p>
            <a:r>
              <a:rPr lang="en-US" sz="2400" dirty="0" smtClean="0">
                <a:effectLst/>
              </a:rPr>
              <a:t>Is </a:t>
            </a:r>
            <a:r>
              <a:rPr lang="en-US" sz="2400" dirty="0">
                <a:effectLst/>
              </a:rPr>
              <a:t>affordability a question about ability to pay or willingness to pay?</a:t>
            </a:r>
          </a:p>
          <a:p>
            <a:r>
              <a:rPr lang="en-US" sz="2400" dirty="0" smtClean="0">
                <a:effectLst/>
              </a:rPr>
              <a:t>Does </a:t>
            </a:r>
            <a:r>
              <a:rPr lang="en-US" sz="2400" dirty="0">
                <a:effectLst/>
              </a:rPr>
              <a:t>affordability change depending on the perceived value of </a:t>
            </a:r>
            <a:r>
              <a:rPr lang="en-US" sz="2400" dirty="0" smtClean="0">
                <a:effectLst/>
              </a:rPr>
              <a:t>the institution</a:t>
            </a:r>
            <a:r>
              <a:rPr lang="en-US" sz="2400" dirty="0">
                <a:effectLst/>
              </a:rPr>
              <a:t>?</a:t>
            </a:r>
          </a:p>
          <a:p>
            <a:r>
              <a:rPr lang="en-US" sz="2400" dirty="0" smtClean="0">
                <a:effectLst/>
              </a:rPr>
              <a:t>Does </a:t>
            </a:r>
            <a:r>
              <a:rPr lang="en-US" sz="2400" dirty="0">
                <a:effectLst/>
              </a:rPr>
              <a:t>the public still believe that there is a social value to education </a:t>
            </a:r>
            <a:r>
              <a:rPr lang="en-US" sz="2400" dirty="0" smtClean="0">
                <a:effectLst/>
              </a:rPr>
              <a:t>for all</a:t>
            </a:r>
            <a:r>
              <a:rPr lang="en-US" sz="2400" dirty="0">
                <a:effectLst/>
              </a:rPr>
              <a:t>?</a:t>
            </a:r>
          </a:p>
          <a:p>
            <a:pPr algn="ctr"/>
            <a:r>
              <a:rPr lang="en-US" sz="2400" b="1" i="1" dirty="0" smtClean="0">
                <a:effectLst/>
              </a:rPr>
              <a:t>Remember</a:t>
            </a:r>
            <a:r>
              <a:rPr lang="en-US" sz="2400" b="1" i="1" dirty="0">
                <a:effectLst/>
              </a:rPr>
              <a:t>: college is more than a consumption good; </a:t>
            </a:r>
            <a:endParaRPr lang="en-US" sz="2400" b="1" i="1" dirty="0" smtClean="0">
              <a:effectLst/>
            </a:endParaRPr>
          </a:p>
          <a:p>
            <a:pPr algn="ctr"/>
            <a:r>
              <a:rPr lang="en-US" sz="2400" b="1" i="1" dirty="0" smtClean="0">
                <a:effectLst/>
              </a:rPr>
              <a:t>it </a:t>
            </a:r>
            <a:r>
              <a:rPr lang="en-US" sz="2400" b="1" i="1" dirty="0">
                <a:effectLst/>
              </a:rPr>
              <a:t>is </a:t>
            </a:r>
            <a:r>
              <a:rPr lang="en-US" sz="2400" b="1" i="1" dirty="0" smtClean="0">
                <a:effectLst/>
              </a:rPr>
              <a:t>an investment </a:t>
            </a:r>
            <a:r>
              <a:rPr lang="en-US" sz="2400" b="1" i="1" dirty="0">
                <a:effectLst/>
              </a:rPr>
              <a:t>that pays off over time</a:t>
            </a:r>
          </a:p>
        </p:txBody>
      </p:sp>
      <p:pic>
        <p:nvPicPr>
          <p:cNvPr id="4"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521" y="5679122"/>
            <a:ext cx="1113122" cy="623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151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Custom 5">
      <a:dk1>
        <a:srgbClr val="000000"/>
      </a:dk1>
      <a:lt1>
        <a:sysClr val="window" lastClr="FFFFFF"/>
      </a:lt1>
      <a:dk2>
        <a:srgbClr val="000000"/>
      </a:dk2>
      <a:lt2>
        <a:srgbClr val="E3DED1"/>
      </a:lt2>
      <a:accent1>
        <a:srgbClr val="000000"/>
      </a:accent1>
      <a:accent2>
        <a:srgbClr val="CDE6D0"/>
      </a:accent2>
      <a:accent3>
        <a:srgbClr val="1B587C"/>
      </a:accent3>
      <a:accent4>
        <a:srgbClr val="4E8542"/>
      </a:accent4>
      <a:accent5>
        <a:srgbClr val="604878"/>
      </a:accent5>
      <a:accent6>
        <a:srgbClr val="C1985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54</TotalTime>
  <Words>1935</Words>
  <Application>Microsoft Office PowerPoint</Application>
  <PresentationFormat>Custom</PresentationFormat>
  <Paragraphs>164</Paragraphs>
  <Slides>20</Slides>
  <Notes>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Retrospect</vt:lpstr>
      <vt:lpstr>Evolution of Financing Options</vt:lpstr>
      <vt:lpstr>Borrowers’ Student Loan Debt is Increasing</vt:lpstr>
      <vt:lpstr>Gap Funding Choices</vt:lpstr>
      <vt:lpstr>Shopping Around for the Best Deal</vt:lpstr>
      <vt:lpstr>Education Pays</vt:lpstr>
      <vt:lpstr>Pay for College is a Partnership</vt:lpstr>
      <vt:lpstr>Understanding Different Costs</vt:lpstr>
      <vt:lpstr>Understanding the EFC</vt:lpstr>
      <vt:lpstr>Affordability</vt:lpstr>
      <vt:lpstr>Admission/Financial Aid  Best Practices</vt:lpstr>
      <vt:lpstr>Unmet Need Gap</vt:lpstr>
      <vt:lpstr>Non Traditional Ways  Families Look to Pay</vt:lpstr>
      <vt:lpstr>PowerPoint Presentation</vt:lpstr>
      <vt:lpstr>Families Need Help Understanding Their Options – the Financial Aid Office is Critical!!</vt:lpstr>
      <vt:lpstr>How much Debt is Reasonable  and Affordable</vt:lpstr>
      <vt:lpstr>How much should they borrow?</vt:lpstr>
      <vt:lpstr> Before Borrowing: Questions to Ask  </vt:lpstr>
      <vt:lpstr>Counseling Tips</vt:lpstr>
      <vt:lpstr>Additional Counseling Tips for Schools</vt:lpstr>
      <vt:lpstr>PowerPoint Presentation</vt:lpstr>
    </vt:vector>
  </TitlesOfParts>
  <Company>Indiana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Myers, Melissa Ann</dc:creator>
  <cp:lastModifiedBy>Greg Carlo</cp:lastModifiedBy>
  <cp:revision>9</cp:revision>
  <dcterms:created xsi:type="dcterms:W3CDTF">2016-11-23T16:52:15Z</dcterms:created>
  <dcterms:modified xsi:type="dcterms:W3CDTF">2017-01-12T14:20:51Z</dcterms:modified>
</cp:coreProperties>
</file>