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9" r:id="rId2"/>
    <p:sldId id="353" r:id="rId3"/>
    <p:sldId id="355" r:id="rId4"/>
    <p:sldId id="357" r:id="rId5"/>
    <p:sldId id="358" r:id="rId6"/>
    <p:sldId id="360" r:id="rId7"/>
    <p:sldId id="361" r:id="rId8"/>
    <p:sldId id="364" r:id="rId9"/>
    <p:sldId id="366" r:id="rId10"/>
    <p:sldId id="365" r:id="rId11"/>
    <p:sldId id="368" r:id="rId12"/>
    <p:sldId id="370" r:id="rId13"/>
    <p:sldId id="369" r:id="rId14"/>
    <p:sldId id="371" r:id="rId15"/>
    <p:sldId id="34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ABF71A-0BDD-4C1E-B0EF-DDC2F9F49EEF}">
          <p14:sldIdLst>
            <p14:sldId id="259"/>
            <p14:sldId id="353"/>
            <p14:sldId id="355"/>
            <p14:sldId id="357"/>
            <p14:sldId id="358"/>
            <p14:sldId id="360"/>
            <p14:sldId id="361"/>
            <p14:sldId id="364"/>
            <p14:sldId id="366"/>
            <p14:sldId id="365"/>
            <p14:sldId id="368"/>
            <p14:sldId id="370"/>
            <p14:sldId id="369"/>
            <p14:sldId id="371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8B"/>
    <a:srgbClr val="B30838"/>
    <a:srgbClr val="E97724"/>
    <a:srgbClr val="007638"/>
    <a:srgbClr val="87B1F1"/>
    <a:srgbClr val="5E92DA"/>
    <a:srgbClr val="D4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66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31D29-8A5E-B846-BCF7-CB4790F59D05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6A2A-9524-F949-8875-AF8DAB15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9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“Reduce College Costs” is to “Allow state financial aid to be used on an accelerated timeline for students in accelerated and competency-based degree programs.”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46A2A-9524-F949-8875-AF8DAB15A4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7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15_CHE_General_PPT52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5_CHE_General_PPT5a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5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5_CHE_General_PPT528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1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5_CHE_General_PPT52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00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5_CHE_General_PPT53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3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568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7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B3083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78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638"/>
          </a:solidFill>
          <a:ln>
            <a:solidFill>
              <a:srgbClr val="00763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02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329" y="-179613"/>
            <a:ext cx="9160329" cy="7037614"/>
          </a:xfrm>
          <a:prstGeom prst="rect">
            <a:avLst/>
          </a:prstGeom>
          <a:solidFill>
            <a:srgbClr val="E977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8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5_CHE_General_PPT52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15_CHE_General_PPT52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36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5_CHE_General_PPT5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1289957"/>
          </a:xfrm>
          <a:prstGeom prst="rect">
            <a:avLst/>
          </a:prstGeom>
          <a:solidFill>
            <a:srgbClr val="00568B"/>
          </a:solidFill>
          <a:ln>
            <a:solidFill>
              <a:srgbClr val="00568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5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2015_CHE_General_PPT5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69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2015_CHE_General_PPT5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412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2015_CHE_General_PPT5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614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15_CHE_General_PPT5a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5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5_CHE_General_PPT59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59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7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98978-F164-F247-8E58-10F79CAEF73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E0C37-B7DB-E548-8676-3460185CB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6" r:id="rId2"/>
    <p:sldLayoutId id="2147483687" r:id="rId3"/>
    <p:sldLayoutId id="2147483703" r:id="rId4"/>
    <p:sldLayoutId id="2147483705" r:id="rId5"/>
    <p:sldLayoutId id="2147483704" r:id="rId6"/>
    <p:sldLayoutId id="2147483706" r:id="rId7"/>
    <p:sldLayoutId id="2147483696" r:id="rId8"/>
    <p:sldLayoutId id="2147483671" r:id="rId9"/>
    <p:sldLayoutId id="2147483697" r:id="rId10"/>
    <p:sldLayoutId id="2147483655" r:id="rId11"/>
    <p:sldLayoutId id="2147483689" r:id="rId12"/>
    <p:sldLayoutId id="2147483690" r:id="rId13"/>
    <p:sldLayoutId id="2147483700" r:id="rId14"/>
    <p:sldLayoutId id="2147483698" r:id="rId15"/>
    <p:sldLayoutId id="2147483702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9553"/>
            <a:ext cx="7772400" cy="1922257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FastTrack Update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1209" y="4147457"/>
            <a:ext cx="7156686" cy="1150684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Colby Shank</a:t>
            </a: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r>
              <a:rPr lang="en-US" sz="2000" i="1" dirty="0" smtClean="0">
                <a:solidFill>
                  <a:srgbClr val="FFFFFF"/>
                </a:solidFill>
              </a:rPr>
              <a:t>Assistant Commissioner,</a:t>
            </a:r>
            <a:br>
              <a:rPr lang="en-US" sz="2000" i="1" dirty="0" smtClean="0">
                <a:solidFill>
                  <a:srgbClr val="FFFFFF"/>
                </a:solidFill>
              </a:rPr>
            </a:br>
            <a:r>
              <a:rPr lang="en-US" sz="2000" i="1" dirty="0" smtClean="0">
                <a:solidFill>
                  <a:srgbClr val="FFFFFF"/>
                </a:solidFill>
              </a:rPr>
              <a:t>Financial Aid and Student Support Services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January 26</a:t>
            </a:r>
            <a:r>
              <a:rPr lang="en-US" sz="2000" baseline="30000" dirty="0" smtClean="0">
                <a:solidFill>
                  <a:srgbClr val="FFFFFF"/>
                </a:solidFill>
              </a:rPr>
              <a:t>th</a:t>
            </a:r>
            <a:r>
              <a:rPr lang="en-US" sz="2000" dirty="0" smtClean="0">
                <a:solidFill>
                  <a:srgbClr val="FFFFFF"/>
                </a:solidFill>
              </a:rPr>
              <a:t>, 2018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Fast Track can only be used for tuition and regularly assessed </a:t>
            </a:r>
            <a:r>
              <a:rPr lang="en-US" sz="2800" b="1" dirty="0" smtClean="0"/>
              <a:t>fees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Like </a:t>
            </a:r>
            <a:r>
              <a:rPr lang="en-US" sz="2400" dirty="0"/>
              <a:t>the Frank O’Bannon Grant and 21st Century Scholarship, Fast Track award offers can only be used for eligible tuition and regularly assessed </a:t>
            </a:r>
            <a:r>
              <a:rPr lang="en-US" sz="2400" dirty="0" smtClean="0"/>
              <a:t>fees.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order of aid application is the same for Fast Track as it is for the Frank O’Bannon Grant and 21st Century Scholarship, except a student’s Frank O’Bannon Grant or 21st Century Scholarship must be fully claimed before Fast Track is applied.</a:t>
            </a:r>
          </a:p>
        </p:txBody>
      </p:sp>
    </p:spTree>
    <p:extLst>
      <p:ext uri="{BB962C8B-B14F-4D97-AF65-F5344CB8AC3E}">
        <p14:creationId xmlns:p14="http://schemas.microsoft.com/office/powerpoint/2010/main" val="13488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Fast Track award offers will run parallel to a student’s Frank O’Bannon Grant or 21st Century Scholarship award offer.</a:t>
            </a:r>
            <a:r>
              <a:rPr lang="en-US" sz="2800" dirty="0"/>
              <a:t> </a:t>
            </a:r>
            <a:endParaRPr lang="en-US" sz="2800" dirty="0" smtClean="0"/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example, a student’s 2017-2018 Frank O’Bannon Grant award offer runs from </a:t>
            </a:r>
            <a:r>
              <a:rPr lang="en-US" sz="2400" b="1" dirty="0"/>
              <a:t>8/21/2017 – 8/20/2018</a:t>
            </a:r>
            <a:r>
              <a:rPr lang="en-US" sz="2400" dirty="0"/>
              <a:t>. The student earn 15 credit hours in Fall 2017 and 15 credit hours in Spring 2018, which ends </a:t>
            </a:r>
            <a:r>
              <a:rPr lang="en-US" sz="2400" b="1" dirty="0" smtClean="0"/>
              <a:t>5/5/2018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student’s Fast Track award offer will run from </a:t>
            </a:r>
            <a:r>
              <a:rPr lang="en-US" sz="2400" b="1" dirty="0"/>
              <a:t>5/6/2018 – 8/20/2018</a:t>
            </a:r>
            <a:r>
              <a:rPr lang="en-US" sz="2400" dirty="0"/>
              <a:t>. Fast Track can be used for terms starting after </a:t>
            </a:r>
            <a:r>
              <a:rPr lang="en-US" sz="2400" b="1" dirty="0"/>
              <a:t>5/6/2018</a:t>
            </a:r>
            <a:r>
              <a:rPr lang="en-US" sz="2400" dirty="0"/>
              <a:t> through award expiration.</a:t>
            </a:r>
          </a:p>
        </p:txBody>
      </p:sp>
    </p:spTree>
    <p:extLst>
      <p:ext uri="{BB962C8B-B14F-4D97-AF65-F5344CB8AC3E}">
        <p14:creationId xmlns:p14="http://schemas.microsoft.com/office/powerpoint/2010/main" val="135420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Fast Track</a:t>
            </a:r>
            <a:r>
              <a:rPr lang="en-US" sz="2800" dirty="0"/>
              <a:t> </a:t>
            </a:r>
            <a:r>
              <a:rPr lang="en-US" sz="2800" b="1" dirty="0"/>
              <a:t>is not limited to just </a:t>
            </a:r>
            <a:r>
              <a:rPr lang="en-US" sz="2800" b="1" dirty="0" smtClean="0"/>
              <a:t>summer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While </a:t>
            </a:r>
            <a:r>
              <a:rPr lang="en-US" sz="2400" dirty="0"/>
              <a:t>we expect the majority of students to use Fast Track award offers during the summer, Fast Track is designed to plug into the student’s award </a:t>
            </a:r>
            <a:r>
              <a:rPr lang="en-US" sz="2400" dirty="0" smtClean="0"/>
              <a:t>year.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“spring starters,” Fast Track could work as follows: </a:t>
            </a:r>
            <a:endParaRPr lang="en-US" sz="2400" dirty="0" smtClean="0"/>
          </a:p>
          <a:p>
            <a:pPr lvl="2"/>
            <a:r>
              <a:rPr lang="en-US" sz="2000" dirty="0" smtClean="0"/>
              <a:t>Student </a:t>
            </a:r>
            <a:r>
              <a:rPr lang="en-US" sz="2000" dirty="0"/>
              <a:t>attends full-time and uses the 2017-2018 Frank O’Bannon Grant during both Spring 2018 and Summer </a:t>
            </a:r>
            <a:r>
              <a:rPr lang="en-US" sz="2000" dirty="0" smtClean="0"/>
              <a:t>2018.</a:t>
            </a:r>
          </a:p>
          <a:p>
            <a:pPr lvl="2"/>
            <a:r>
              <a:rPr lang="en-US" sz="2000" dirty="0" smtClean="0"/>
              <a:t>During </a:t>
            </a:r>
            <a:r>
              <a:rPr lang="en-US" sz="2000" dirty="0"/>
              <a:t>those two terms, the student earns 30 credit hours and qualifies for Fast Track. </a:t>
            </a:r>
            <a:endParaRPr lang="en-US" sz="2000" dirty="0" smtClean="0"/>
          </a:p>
          <a:p>
            <a:pPr lvl="2"/>
            <a:r>
              <a:rPr lang="en-US" sz="2000" dirty="0" smtClean="0"/>
              <a:t>Student </a:t>
            </a:r>
            <a:r>
              <a:rPr lang="en-US" sz="2000" dirty="0"/>
              <a:t>opts to use the half-time Fast Track award offer during Fall 2018.</a:t>
            </a:r>
          </a:p>
        </p:txBody>
      </p:sp>
    </p:spTree>
    <p:extLst>
      <p:ext uri="{BB962C8B-B14F-4D97-AF65-F5344CB8AC3E}">
        <p14:creationId xmlns:p14="http://schemas.microsoft.com/office/powerpoint/2010/main" val="36965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In </a:t>
            </a:r>
            <a:r>
              <a:rPr lang="en-US" sz="2800" b="1" dirty="0" err="1"/>
              <a:t>ScholarTrack</a:t>
            </a:r>
            <a:r>
              <a:rPr lang="en-US" sz="2800" b="1" dirty="0"/>
              <a:t>, Fast Track will appear as a separate award type.</a:t>
            </a:r>
            <a:r>
              <a:rPr lang="en-US" sz="2800" dirty="0"/>
              <a:t> </a:t>
            </a:r>
            <a:endParaRPr lang="en-US" sz="2800" dirty="0" smtClean="0"/>
          </a:p>
          <a:p>
            <a:pPr lvl="1"/>
            <a:r>
              <a:rPr lang="en-US" sz="2400" dirty="0" smtClean="0"/>
              <a:t>Fast </a:t>
            </a:r>
            <a:r>
              <a:rPr lang="en-US" sz="2400" dirty="0"/>
              <a:t>Track will function either as an additional 21st Century Scholarship award offer or as an additional Frank O’Bannon Grant award </a:t>
            </a:r>
            <a:r>
              <a:rPr lang="en-US" sz="2400" dirty="0" smtClean="0"/>
              <a:t>offer.</a:t>
            </a:r>
          </a:p>
          <a:p>
            <a:pPr lvl="1"/>
            <a:r>
              <a:rPr lang="en-US" sz="2400" dirty="0" smtClean="0"/>
              <a:t>Each </a:t>
            </a:r>
            <a:r>
              <a:rPr lang="en-US" sz="2400" dirty="0"/>
              <a:t>Fast Track award offer will indicate if the award offer is based on the Frank O’Bannon Grant or the 21st Century Scholarship.</a:t>
            </a:r>
          </a:p>
        </p:txBody>
      </p:sp>
    </p:spTree>
    <p:extLst>
      <p:ext uri="{BB962C8B-B14F-4D97-AF65-F5344CB8AC3E}">
        <p14:creationId xmlns:p14="http://schemas.microsoft.com/office/powerpoint/2010/main" val="21828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smtClean="0"/>
              <a:t>Timeline:</a:t>
            </a:r>
          </a:p>
          <a:p>
            <a:pPr lvl="1"/>
            <a:r>
              <a:rPr lang="en-US" sz="2000" dirty="0" smtClean="0"/>
              <a:t>Updated </a:t>
            </a:r>
            <a:r>
              <a:rPr lang="en-US" sz="2000" dirty="0" err="1" smtClean="0"/>
              <a:t>ScholarTrack</a:t>
            </a:r>
            <a:r>
              <a:rPr lang="en-US" sz="2000" dirty="0" smtClean="0"/>
              <a:t> File Layouts will be provided to colleges no later than </a:t>
            </a:r>
            <a:r>
              <a:rPr lang="en-US" sz="2000" b="1" dirty="0" smtClean="0"/>
              <a:t>February 16, 2018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2000" dirty="0" smtClean="0"/>
              <a:t>We expect </a:t>
            </a:r>
            <a:r>
              <a:rPr lang="en-US" sz="2000" dirty="0" err="1" smtClean="0"/>
              <a:t>ScholarTrack</a:t>
            </a:r>
            <a:r>
              <a:rPr lang="en-US" sz="2000" dirty="0" smtClean="0"/>
              <a:t> to be “ready” for Fast Track by </a:t>
            </a:r>
            <a:r>
              <a:rPr lang="en-US" sz="2000" b="1" dirty="0" smtClean="0"/>
              <a:t>March 1</a:t>
            </a:r>
            <a:r>
              <a:rPr lang="en-US" sz="2000" dirty="0" smtClean="0"/>
              <a:t>, </a:t>
            </a:r>
            <a:r>
              <a:rPr lang="en-US" sz="2000" b="1" dirty="0" smtClean="0"/>
              <a:t>2018.</a:t>
            </a:r>
            <a:br>
              <a:rPr lang="en-US" sz="2000" b="1" dirty="0" smtClean="0"/>
            </a:br>
            <a:endParaRPr lang="en-US" sz="2000" b="1" dirty="0" smtClean="0"/>
          </a:p>
          <a:p>
            <a:pPr lvl="1"/>
            <a:r>
              <a:rPr lang="en-US" sz="2000" dirty="0" smtClean="0"/>
              <a:t>We will communicate with students </a:t>
            </a:r>
            <a:r>
              <a:rPr lang="en-US" sz="2000" b="1" dirty="0" smtClean="0"/>
              <a:t>March – April 2018 </a:t>
            </a:r>
            <a:r>
              <a:rPr lang="en-US" sz="2000" dirty="0" smtClean="0"/>
              <a:t>regarding Fast Track. Colleges are encouraged to do the same.</a:t>
            </a:r>
            <a:br>
              <a:rPr lang="en-US" sz="2000" dirty="0" smtClean="0"/>
            </a:br>
            <a:endParaRPr lang="en-US" sz="2000" dirty="0"/>
          </a:p>
          <a:p>
            <a:pPr lvl="1"/>
            <a:r>
              <a:rPr lang="en-US" sz="2000" dirty="0" smtClean="0"/>
              <a:t>We will begin making Fast Track award offers </a:t>
            </a:r>
            <a:r>
              <a:rPr lang="en-US" sz="2000" b="1" dirty="0" smtClean="0"/>
              <a:t>May 1, 2018</a:t>
            </a:r>
            <a:r>
              <a:rPr lang="en-US" sz="2000" dirty="0"/>
              <a:t> </a:t>
            </a:r>
            <a:r>
              <a:rPr lang="en-US" sz="2000" dirty="0" smtClean="0"/>
              <a:t>as Spring 2018 Credit Completion data is reported in </a:t>
            </a:r>
            <a:r>
              <a:rPr lang="en-US" sz="2000" dirty="0" err="1" smtClean="0"/>
              <a:t>ScholarTrack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67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2317" y="2138082"/>
            <a:ext cx="7167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</a:rPr>
              <a:t>Questions?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Beginning Summer </a:t>
            </a:r>
            <a:r>
              <a:rPr lang="en-US" sz="2800" b="1" dirty="0" smtClean="0"/>
              <a:t>2018.</a:t>
            </a:r>
            <a:br>
              <a:rPr lang="en-US" sz="2800" b="1" dirty="0" smtClean="0"/>
            </a:br>
            <a:endParaRPr lang="en-US" sz="2800" b="1" dirty="0" smtClean="0"/>
          </a:p>
          <a:p>
            <a:r>
              <a:rPr lang="en-US" sz="2800" b="1" dirty="0" smtClean="0"/>
              <a:t>Will </a:t>
            </a:r>
            <a:r>
              <a:rPr lang="en-US" sz="2800" b="1" dirty="0"/>
              <a:t>provide qualified </a:t>
            </a:r>
            <a:r>
              <a:rPr lang="en-US" sz="2800" b="1" dirty="0" smtClean="0"/>
              <a:t>21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Century Scholars and Frank O’Bannon Grant recipients </a:t>
            </a:r>
            <a:r>
              <a:rPr lang="en-US" sz="2800" b="1" dirty="0"/>
              <a:t>with the option to </a:t>
            </a:r>
            <a:r>
              <a:rPr lang="en-US" sz="2800" b="1" dirty="0" smtClean="0"/>
              <a:t>use </a:t>
            </a:r>
            <a:r>
              <a:rPr lang="en-US" sz="2800" b="1" dirty="0"/>
              <a:t>additional state financial aid in their current award </a:t>
            </a:r>
            <a:r>
              <a:rPr lang="en-US" sz="2800" b="1" dirty="0" smtClean="0"/>
              <a:t>year, in exchange for deducting additional eligibility units.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034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Students must use the Frank O’Bannon Grant or 21st Century Scholarship in the current award year to </a:t>
            </a:r>
            <a:r>
              <a:rPr lang="en-US" sz="2800" b="1" dirty="0" smtClean="0"/>
              <a:t>receive </a:t>
            </a:r>
            <a:r>
              <a:rPr lang="en-US" sz="2800" b="1" dirty="0"/>
              <a:t>an additional Fast Track award </a:t>
            </a:r>
            <a:r>
              <a:rPr lang="en-US" sz="2800" b="1" dirty="0" smtClean="0"/>
              <a:t>amount.</a:t>
            </a:r>
          </a:p>
          <a:p>
            <a:endParaRPr lang="en-US" sz="2800" b="1" dirty="0"/>
          </a:p>
          <a:p>
            <a:r>
              <a:rPr lang="en-US" sz="2800" b="1" dirty="0"/>
              <a:t>Students must earn at least 30 credit hours in the current award year without the aid of the Credit Bank to qualify for Fast Track</a:t>
            </a:r>
            <a:r>
              <a:rPr lang="en-US" sz="2800" dirty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67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Students must have some state financial aid eligibility remaining.</a:t>
            </a:r>
            <a:r>
              <a:rPr lang="en-US" sz="2800" dirty="0"/>
              <a:t> </a:t>
            </a:r>
            <a:endParaRPr lang="en-US" sz="2800" dirty="0" smtClean="0"/>
          </a:p>
          <a:p>
            <a:pPr lvl="1"/>
            <a:r>
              <a:rPr lang="en-US" sz="2400" dirty="0" smtClean="0"/>
              <a:t>Students </a:t>
            </a:r>
            <a:r>
              <a:rPr lang="en-US" sz="2400" dirty="0"/>
              <a:t>must have at least 50 eligibility units remaining to receive the full-time Fast Track award </a:t>
            </a:r>
            <a:r>
              <a:rPr lang="en-US" sz="2400" dirty="0" smtClean="0"/>
              <a:t>amount.</a:t>
            </a:r>
          </a:p>
          <a:p>
            <a:pPr lvl="1"/>
            <a:r>
              <a:rPr lang="en-US" sz="2400" dirty="0" smtClean="0"/>
              <a:t>Students must have at least 25 </a:t>
            </a:r>
            <a:r>
              <a:rPr lang="en-US" sz="2400" dirty="0"/>
              <a:t>eligibility units </a:t>
            </a:r>
            <a:r>
              <a:rPr lang="en-US" sz="2400" dirty="0" smtClean="0"/>
              <a:t>remaining to </a:t>
            </a:r>
            <a:r>
              <a:rPr lang="en-US" sz="2400" dirty="0"/>
              <a:t>receive the half-time Fast Track award </a:t>
            </a:r>
            <a:r>
              <a:rPr lang="en-US" sz="2400" dirty="0" smtClean="0"/>
              <a:t>amount.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28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/>
              <a:t>Fast Track award offers will deduct additional state financial aid eligibility units when used.</a:t>
            </a:r>
            <a:endParaRPr lang="en-US" sz="2800" dirty="0"/>
          </a:p>
          <a:p>
            <a:pPr lvl="1"/>
            <a:r>
              <a:rPr lang="en-US" sz="2400" dirty="0"/>
              <a:t>This means students using Fast Track award offers will deduct up to 150 eligibility units in a single award year</a:t>
            </a:r>
            <a:r>
              <a:rPr lang="en-US" sz="24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1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Students must “opt in” to use Fast </a:t>
            </a:r>
            <a:r>
              <a:rPr lang="en-US" sz="2800" b="1" dirty="0" smtClean="0"/>
              <a:t>Track.</a:t>
            </a:r>
            <a:endParaRPr lang="en-US" sz="2800" dirty="0"/>
          </a:p>
          <a:p>
            <a:pPr lvl="1"/>
            <a:r>
              <a:rPr lang="en-US" sz="2400" dirty="0" err="1" smtClean="0"/>
              <a:t>ScholarTrack</a:t>
            </a:r>
            <a:r>
              <a:rPr lang="en-US" sz="2400" dirty="0" smtClean="0"/>
              <a:t> </a:t>
            </a:r>
            <a:r>
              <a:rPr lang="en-US" sz="2400" dirty="0"/>
              <a:t>will identify students that are eligible to use Fast Track based on current award usage, remaining state financial aid eligibility, and reported credit completion </a:t>
            </a:r>
            <a:r>
              <a:rPr lang="en-US" sz="2400" dirty="0" smtClean="0"/>
              <a:t>data.</a:t>
            </a:r>
          </a:p>
          <a:p>
            <a:pPr lvl="1"/>
            <a:r>
              <a:rPr lang="en-US" sz="2400" dirty="0" smtClean="0"/>
              <a:t>Interested </a:t>
            </a:r>
            <a:r>
              <a:rPr lang="en-US" sz="2400" dirty="0"/>
              <a:t>students that want to use Fast Track will need to complete a simple application in </a:t>
            </a:r>
            <a:r>
              <a:rPr lang="en-US" sz="2400" dirty="0" err="1"/>
              <a:t>ScholarTrack</a:t>
            </a:r>
            <a:r>
              <a:rPr lang="en-US" sz="2400" dirty="0"/>
              <a:t> that explains to the student how to use the award offer and how using Fast Track will impact the student’s state financial aid eligibility in future years.</a:t>
            </a:r>
          </a:p>
        </p:txBody>
      </p:sp>
    </p:spTree>
    <p:extLst>
      <p:ext uri="{BB962C8B-B14F-4D97-AF65-F5344CB8AC3E}">
        <p14:creationId xmlns:p14="http://schemas.microsoft.com/office/powerpoint/2010/main" val="7940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Students will select between the “half-time” Fast Track award amount and the “full-time” Fast Track award </a:t>
            </a:r>
            <a:r>
              <a:rPr lang="en-US" sz="2800" b="1" dirty="0" smtClean="0"/>
              <a:t>amount.</a:t>
            </a:r>
            <a:endParaRPr lang="en-US" sz="2800" dirty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“half-time” amount provides the student with 25% more state financial aid and deducts 25 eligibility units when used. </a:t>
            </a:r>
            <a:endParaRPr lang="en-US" sz="2400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“full-time” amount provides the student with 50% more state financial aid and deducts 50 eligibility units when used. </a:t>
            </a:r>
          </a:p>
        </p:txBody>
      </p:sp>
    </p:spTree>
    <p:extLst>
      <p:ext uri="{BB962C8B-B14F-4D97-AF65-F5344CB8AC3E}">
        <p14:creationId xmlns:p14="http://schemas.microsoft.com/office/powerpoint/2010/main" val="28823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Students must satisfy the enrollment requirement to use the Fast Track award </a:t>
            </a:r>
            <a:r>
              <a:rPr lang="en-US" sz="2800" b="1" dirty="0" smtClean="0"/>
              <a:t>offer.</a:t>
            </a:r>
            <a:endParaRPr lang="en-US" sz="2800" dirty="0"/>
          </a:p>
          <a:p>
            <a:pPr lvl="1"/>
            <a:r>
              <a:rPr lang="en-US" sz="2400" dirty="0" smtClean="0"/>
              <a:t>To </a:t>
            </a:r>
            <a:r>
              <a:rPr lang="en-US" sz="2400" dirty="0"/>
              <a:t>use the half-time Fast Track award offer, students must enroll at least </a:t>
            </a:r>
            <a:r>
              <a:rPr lang="en-US" sz="2400" dirty="0" smtClean="0"/>
              <a:t>half-time.</a:t>
            </a:r>
          </a:p>
          <a:p>
            <a:pPr lvl="1"/>
            <a:r>
              <a:rPr lang="en-US" sz="2400" dirty="0" smtClean="0"/>
              <a:t>To </a:t>
            </a:r>
            <a:r>
              <a:rPr lang="en-US" sz="2400" dirty="0"/>
              <a:t>use the full-time Fast Track award offer, students must enroll full-time.</a:t>
            </a:r>
          </a:p>
        </p:txBody>
      </p:sp>
    </p:spTree>
    <p:extLst>
      <p:ext uri="{BB962C8B-B14F-4D97-AF65-F5344CB8AC3E}">
        <p14:creationId xmlns:p14="http://schemas.microsoft.com/office/powerpoint/2010/main" val="17252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1"/>
            <a:ext cx="8404412" cy="1075763"/>
          </a:xfrm>
        </p:spPr>
        <p:txBody>
          <a:bodyPr>
            <a:normAutofit/>
          </a:bodyPr>
          <a:lstStyle/>
          <a:p>
            <a:r>
              <a:rPr lang="en-US" b="1" dirty="0" smtClean="0"/>
              <a:t>Fast Track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56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b="1" dirty="0"/>
              <a:t>Students must use all of their Frank O’Bannon Grant or 21st Century Scholarship before using Fast Track. </a:t>
            </a:r>
            <a:endParaRPr lang="en-US" sz="2800" b="1" dirty="0" smtClean="0"/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example, if a student uses 95% of his annual award offer between Fall 2017 and Spring 2018, but otherwise qualifies for Fast Track, the student must use the remaining 5% of his annual award offer during Summer 2018 before using Fast Track to cover any remaining expenses.</a:t>
            </a:r>
          </a:p>
        </p:txBody>
      </p:sp>
    </p:spTree>
    <p:extLst>
      <p:ext uri="{BB962C8B-B14F-4D97-AF65-F5344CB8AC3E}">
        <p14:creationId xmlns:p14="http://schemas.microsoft.com/office/powerpoint/2010/main" val="24618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527</Words>
  <Application>Microsoft Office PowerPoint</Application>
  <PresentationFormat>On-screen Show (4:3)</PresentationFormat>
  <Paragraphs>60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FastTrack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Fast Track Update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Learn More - Office</dc:creator>
  <cp:lastModifiedBy>Shank, Colby (CHE)</cp:lastModifiedBy>
  <cp:revision>146</cp:revision>
  <dcterms:created xsi:type="dcterms:W3CDTF">2016-01-28T16:32:07Z</dcterms:created>
  <dcterms:modified xsi:type="dcterms:W3CDTF">2018-01-26T14:51:08Z</dcterms:modified>
</cp:coreProperties>
</file>