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tif" ContentType="image/tiff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theme/themeOverride2.xml" ContentType="application/vnd.openxmlformats-officedocument.themeOverride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tags/tag18.xml" ContentType="application/vnd.openxmlformats-officedocument.presentationml.tags+xml"/>
  <Override PartName="/ppt/theme/themeOverride3.xml" ContentType="application/vnd.openxmlformats-officedocument.themeOverride+xml"/>
  <Override PartName="/ppt/notesSlides/notesSlide19.xml" ContentType="application/vnd.openxmlformats-officedocument.presentationml.notesSlide+xml"/>
  <Override PartName="/ppt/tags/tag19.xml" ContentType="application/vnd.openxmlformats-officedocument.presentationml.tags+xml"/>
  <Override PartName="/ppt/theme/themeOverride4.xml" ContentType="application/vnd.openxmlformats-officedocument.themeOverride+xml"/>
  <Override PartName="/ppt/notesSlides/notesSlide20.xml" ContentType="application/vnd.openxmlformats-officedocument.presentationml.notesSlide+xml"/>
  <Override PartName="/ppt/tags/tag20.xml" ContentType="application/vnd.openxmlformats-officedocument.presentationml.tags+xml"/>
  <Override PartName="/ppt/notesSlides/notesSlide21.xml" ContentType="application/vnd.openxmlformats-officedocument.presentationml.notesSlide+xml"/>
  <Override PartName="/ppt/tags/tag21.xml" ContentType="application/vnd.openxmlformats-officedocument.presentationml.tags+xml"/>
  <Override PartName="/ppt/notesSlides/notesSlide22.xml" ContentType="application/vnd.openxmlformats-officedocument.presentationml.notesSlide+xml"/>
  <Override PartName="/ppt/tags/tag22.xml" ContentType="application/vnd.openxmlformats-officedocument.presentationml.tags+xml"/>
  <Override PartName="/ppt/notesSlides/notesSlide23.xml" ContentType="application/vnd.openxmlformats-officedocument.presentationml.notesSlide+xml"/>
  <Override PartName="/ppt/tags/tag23.xml" ContentType="application/vnd.openxmlformats-officedocument.presentationml.tags+xml"/>
  <Override PartName="/ppt/notesSlides/notesSlide24.xml" ContentType="application/vnd.openxmlformats-officedocument.presentationml.notesSlide+xml"/>
  <Override PartName="/ppt/tags/tag2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48" r:id="rId1"/>
    <p:sldMasterId id="2147483674" r:id="rId2"/>
    <p:sldMasterId id="2147483687" r:id="rId3"/>
    <p:sldMasterId id="2147483699" r:id="rId4"/>
    <p:sldMasterId id="2147483711" r:id="rId5"/>
    <p:sldMasterId id="2147483727" r:id="rId6"/>
    <p:sldMasterId id="2147483741" r:id="rId7"/>
  </p:sldMasterIdLst>
  <p:notesMasterIdLst>
    <p:notesMasterId r:id="rId37"/>
  </p:notesMasterIdLst>
  <p:sldIdLst>
    <p:sldId id="294" r:id="rId8"/>
    <p:sldId id="317" r:id="rId9"/>
    <p:sldId id="323" r:id="rId10"/>
    <p:sldId id="327" r:id="rId11"/>
    <p:sldId id="332" r:id="rId12"/>
    <p:sldId id="324" r:id="rId13"/>
    <p:sldId id="316" r:id="rId14"/>
    <p:sldId id="296" r:id="rId15"/>
    <p:sldId id="269" r:id="rId16"/>
    <p:sldId id="271" r:id="rId17"/>
    <p:sldId id="272" r:id="rId18"/>
    <p:sldId id="305" r:id="rId19"/>
    <p:sldId id="276" r:id="rId20"/>
    <p:sldId id="274" r:id="rId21"/>
    <p:sldId id="275" r:id="rId22"/>
    <p:sldId id="277" r:id="rId23"/>
    <p:sldId id="273" r:id="rId24"/>
    <p:sldId id="282" r:id="rId25"/>
    <p:sldId id="333" r:id="rId26"/>
    <p:sldId id="334" r:id="rId27"/>
    <p:sldId id="301" r:id="rId28"/>
    <p:sldId id="314" r:id="rId29"/>
    <p:sldId id="265" r:id="rId30"/>
    <p:sldId id="280" r:id="rId31"/>
    <p:sldId id="315" r:id="rId32"/>
    <p:sldId id="337" r:id="rId33"/>
    <p:sldId id="336" r:id="rId34"/>
    <p:sldId id="335" r:id="rId35"/>
    <p:sldId id="295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941A"/>
    <a:srgbClr val="00304F"/>
    <a:srgbClr val="FEC553"/>
    <a:srgbClr val="ADA7A4"/>
    <a:srgbClr val="867D78"/>
    <a:srgbClr val="ED174C"/>
    <a:srgbClr val="C69229"/>
    <a:srgbClr val="315A6F"/>
    <a:srgbClr val="931430"/>
    <a:srgbClr val="406A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39"/>
    <p:restoredTop sz="95897"/>
  </p:normalViewPr>
  <p:slideViewPr>
    <p:cSldViewPr snapToGrid="0" snapToObjects="1">
      <p:cViewPr>
        <p:scale>
          <a:sx n="120" d="100"/>
          <a:sy n="120" d="100"/>
        </p:scale>
        <p:origin x="424" y="17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9" Type="http://schemas.openxmlformats.org/officeDocument/2006/relationships/slide" Target="slides/slide2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" Target="slides/slide1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37" Type="http://schemas.openxmlformats.org/officeDocument/2006/relationships/notesMaster" Target="notesMasters/notesMaster1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line3D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Expect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p3d>
              <a:contourClr>
                <a:schemeClr val="accent1"/>
              </a:contourClr>
            </a:sp3d>
          </c:spPr>
          <c:cat>
            <c:strRef>
              <c:f>Sheet1!$A$2:$A$9</c:f>
              <c:strCache>
                <c:ptCount val="5"/>
                <c:pt idx="0">
                  <c:v>Start of College</c:v>
                </c:pt>
                <c:pt idx="4">
                  <c:v>After College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1.0</c:v>
                </c:pt>
                <c:pt idx="5">
                  <c:v>2.25</c:v>
                </c:pt>
                <c:pt idx="6">
                  <c:v>3.5</c:v>
                </c:pt>
                <c:pt idx="7">
                  <c:v>5.0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0F7E-4A47-A537-F67382328B9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Don't Expect</c:v>
                </c:pt>
              </c:strCache>
            </c:strRef>
          </c:tx>
          <c:spPr>
            <a:solidFill>
              <a:srgbClr val="C69229"/>
            </a:solidFill>
            <a:ln w="28575">
              <a:solidFill>
                <a:srgbClr val="C69229"/>
              </a:solidFill>
            </a:ln>
            <a:effectLst/>
            <a:sp3d contourW="28575">
              <a:contourClr>
                <a:srgbClr val="C69229"/>
              </a:contourClr>
            </a:sp3d>
          </c:spPr>
          <c:cat>
            <c:strRef>
              <c:f>Sheet1!$A$2:$A$9</c:f>
              <c:strCache>
                <c:ptCount val="5"/>
                <c:pt idx="0">
                  <c:v>Start of College</c:v>
                </c:pt>
                <c:pt idx="4">
                  <c:v>After College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  <c:pt idx="0">
                  <c:v>0.0</c:v>
                </c:pt>
                <c:pt idx="1">
                  <c:v>0.5</c:v>
                </c:pt>
                <c:pt idx="2">
                  <c:v>1.5</c:v>
                </c:pt>
                <c:pt idx="3">
                  <c:v>3.0</c:v>
                </c:pt>
                <c:pt idx="4">
                  <c:v>5.0</c:v>
                </c:pt>
                <c:pt idx="5">
                  <c:v>7.0</c:v>
                </c:pt>
                <c:pt idx="6">
                  <c:v>10.0</c:v>
                </c:pt>
                <c:pt idx="7">
                  <c:v>15.0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0F7E-4A47-A537-F67382328B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26668592"/>
        <c:axId val="-2007013856"/>
        <c:axId val="1662995088"/>
      </c:line3DChart>
      <c:catAx>
        <c:axId val="-2026668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SalvoSerifCond Light" panose="02000503040000020004" pitchFamily="50" charset="0"/>
                <a:ea typeface="+mn-ea"/>
                <a:cs typeface="+mn-cs"/>
              </a:defRPr>
            </a:pPr>
            <a:endParaRPr lang="en-US"/>
          </a:p>
        </c:txPr>
        <c:crossAx val="-2007013856"/>
        <c:crosses val="autoZero"/>
        <c:auto val="1"/>
        <c:lblAlgn val="ctr"/>
        <c:lblOffset val="100"/>
        <c:noMultiLvlLbl val="0"/>
      </c:catAx>
      <c:valAx>
        <c:axId val="-2007013856"/>
        <c:scaling>
          <c:orientation val="minMax"/>
        </c:scaling>
        <c:delete val="1"/>
        <c:axPos val="l"/>
        <c:majorGridlines>
          <c:spPr>
            <a:ln w="9525" cap="flat" cmpd="dbl" algn="ctr">
              <a:solidFill>
                <a:schemeClr val="bg1">
                  <a:alpha val="2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 smtClean="0">
                    <a:solidFill>
                      <a:schemeClr val="bg1"/>
                    </a:solidFill>
                    <a:latin typeface="SalvoSerifCond Light" panose="02000503040000020004" pitchFamily="50" charset="0"/>
                  </a:rPr>
                  <a:t>Standard of Living</a:t>
                </a:r>
                <a:endParaRPr lang="en-US" sz="1800" dirty="0">
                  <a:solidFill>
                    <a:schemeClr val="bg1"/>
                  </a:solidFill>
                  <a:latin typeface="SalvoSerifCond Light" panose="02000503040000020004" pitchFamily="50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-2026668592"/>
        <c:crosses val="autoZero"/>
        <c:crossBetween val="between"/>
      </c:valAx>
      <c:serAx>
        <c:axId val="1662995088"/>
        <c:scaling>
          <c:orientation val="minMax"/>
        </c:scaling>
        <c:delete val="1"/>
        <c:axPos val="b"/>
        <c:majorTickMark val="out"/>
        <c:minorTickMark val="none"/>
        <c:tickLblPos val="nextTo"/>
        <c:crossAx val="-2007013856"/>
        <c:crosses val="autoZero"/>
      </c:ser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bg1"/>
              </a:solidFill>
              <a:latin typeface="SalvoSerifCond Light" panose="02000503040000020004" pitchFamily="50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2BF063-D525-BA40-8EC9-87CA32E89DE1}" type="datetimeFigureOut">
              <a:rPr lang="en-US" smtClean="0"/>
              <a:t>1/24/17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A28172-2D14-F04A-8C53-2383728FB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9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tags" Target="../tags/tag10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tags" Target="../tags/tag11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tags" Target="../tags/tag12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tags" Target="../tags/tag13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tags" Target="../tags/tag14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tags" Target="../tags/tag15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tags" Target="../tags/tag16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tags" Target="../tags/tag17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tags" Target="../tags/tag18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tags" Target="../tags/tag19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tags" Target="../tags/tag20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tags" Target="../tags/tag21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tags" Target="../tags/tag22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tags" Target="../tags/tag23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tags" Target="../tags/tag24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tags" Target="../tags/tag3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tags" Target="../tags/tag4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tags" Target="../tags/tag5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tags" Target="../tags/tag6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tags" Target="../tags/tag7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tags" Target="../tags/tag8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tags" Target="../tags/tag9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28172-2D14-F04A-8C53-2383728FB77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1869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28172-2D14-F04A-8C53-2383728FB77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0413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28172-2D14-F04A-8C53-2383728FB77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7673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28172-2D14-F04A-8C53-2383728FB77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3074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28172-2D14-F04A-8C53-2383728FB77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748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28172-2D14-F04A-8C53-2383728FB77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7127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28172-2D14-F04A-8C53-2383728FB77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8682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28172-2D14-F04A-8C53-2383728FB77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7679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28172-2D14-F04A-8C53-2383728FB77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3623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28172-2D14-F04A-8C53-2383728FB77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3936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28172-2D14-F04A-8C53-2383728FB77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23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28172-2D14-F04A-8C53-2383728FB77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8026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28172-2D14-F04A-8C53-2383728FB77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8067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MS PGothic" charset="-128"/>
            </a:endParaRPr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B1B3A88-ECF1-014C-B96E-3B4600551287}" type="slidenum">
              <a:rPr lang="en-US" altLang="en-US">
                <a:solidFill>
                  <a:srgbClr val="000000"/>
                </a:solidFill>
                <a:ea typeface="MS PGothic" charset="-128"/>
              </a:rPr>
              <a:pPr eaLnBrk="1" hangingPunct="1"/>
              <a:t>23</a:t>
            </a:fld>
            <a:endParaRPr lang="en-US" altLang="en-US" dirty="0">
              <a:solidFill>
                <a:srgbClr val="000000"/>
              </a:solidFill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6669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28172-2D14-F04A-8C53-2383728FB77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9954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28172-2D14-F04A-8C53-2383728FB77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5238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28172-2D14-F04A-8C53-2383728FB77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177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0DCF9-50A0-4E58-93D9-23C6659E6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0952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Phil</a:t>
            </a:r>
            <a:endParaRPr lang="en-US" dirty="0"/>
          </a:p>
        </p:txBody>
      </p:sp>
      <p:sp>
        <p:nvSpPr>
          <p:cNvPr id="4" name="TextBox 3"/>
          <p:cNvSpPr txBox="1"/>
          <p:nvPr>
            <p:custDataLst>
              <p:tags r:id="rId1"/>
            </p:custDataLst>
          </p:nvPr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01591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28172-2D14-F04A-8C53-2383728FB77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9141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873F38-094D-47C0-8AC4-EFEFEAB335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6873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28172-2D14-F04A-8C53-2383728FB77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718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28172-2D14-F04A-8C53-2383728FB77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2306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28172-2D14-F04A-8C53-2383728FB77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866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e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D7910-7172-7C4E-A915-93134C8760EE}" type="datetimeFigureOut">
              <a:rPr lang="en-US" smtClean="0"/>
              <a:t>1/24/17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666A0-4A27-8440-A8D1-F2B895339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33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D7910-7172-7C4E-A915-93134C8760EE}" type="datetimeFigureOut">
              <a:rPr lang="en-US" smtClean="0"/>
              <a:t>1/24/17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666A0-4A27-8440-A8D1-F2B895339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541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D7910-7172-7C4E-A915-93134C8760EE}" type="datetimeFigureOut">
              <a:rPr lang="en-US" smtClean="0"/>
              <a:t>1/24/17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666A0-4A27-8440-A8D1-F2B895339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2271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3E39-22E2-564E-921A-E0319E3E0F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4D61F-37EC-AA4F-AC56-BFC147BCC8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0393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3E39-22E2-564E-921A-E0319E3E0F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4D61F-37EC-AA4F-AC56-BFC147BCC8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43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3E39-22E2-564E-921A-E0319E3E0F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4D61F-37EC-AA4F-AC56-BFC147BCC8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10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3E39-22E2-564E-921A-E0319E3E0F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4D61F-37EC-AA4F-AC56-BFC147BCC8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2006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3E39-22E2-564E-921A-E0319E3E0F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4D61F-37EC-AA4F-AC56-BFC147BCC8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1187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3E39-22E2-564E-921A-E0319E3E0F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4D61F-37EC-AA4F-AC56-BFC147BCC8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1499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3E39-22E2-564E-921A-E0319E3E0F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4D61F-37EC-AA4F-AC56-BFC147BCC8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7536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3E39-22E2-564E-921A-E0319E3E0F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4D61F-37EC-AA4F-AC56-BFC147BCC8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296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D7910-7172-7C4E-A915-93134C8760EE}" type="datetimeFigureOut">
              <a:rPr lang="en-US" smtClean="0"/>
              <a:t>1/24/17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666A0-4A27-8440-A8D1-F2B895339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3067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3E39-22E2-564E-921A-E0319E3E0F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4D61F-37EC-AA4F-AC56-BFC147BCC8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9945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3E39-22E2-564E-921A-E0319E3E0F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4D61F-37EC-AA4F-AC56-BFC147BCC8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3123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3E39-22E2-564E-921A-E0319E3E0F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4D61F-37EC-AA4F-AC56-BFC147BCC8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271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/>
          <p:nvPr/>
        </p:nvSpPr>
        <p:spPr>
          <a:xfrm rot="5400000">
            <a:off x="6573793" y="6107157"/>
            <a:ext cx="1000215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9A9A9A"/>
            </a:solidFill>
            <a:miter lim="400000"/>
          </a:ln>
        </p:spPr>
        <p:txBody>
          <a:bodyPr lIns="25400" tIns="25400" rIns="25400" bIns="25400" anchor="ctr"/>
          <a:lstStyle/>
          <a:p>
            <a:pPr defTabSz="2286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600">
              <a:solidFill>
                <a:prstClr val="black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4" name="Shape 24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53403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5" name="Shape 25"/>
          <p:cNvSpPr>
            <a:spLocks noGrp="1"/>
          </p:cNvSpPr>
          <p:nvPr>
            <p:ph type="title"/>
          </p:nvPr>
        </p:nvSpPr>
        <p:spPr>
          <a:xfrm>
            <a:off x="1320800" y="5473700"/>
            <a:ext cx="5429250" cy="1193800"/>
          </a:xfrm>
          <a:prstGeom prst="rect">
            <a:avLst/>
          </a:prstGeom>
        </p:spPr>
        <p:txBody>
          <a:bodyPr anchor="ctr"/>
          <a:lstStyle>
            <a:lvl1pPr algn="r">
              <a:defRPr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6" name="Shape 26"/>
          <p:cNvSpPr>
            <a:spLocks noGrp="1"/>
          </p:cNvSpPr>
          <p:nvPr>
            <p:ph type="body" sz="quarter" idx="1"/>
          </p:nvPr>
        </p:nvSpPr>
        <p:spPr>
          <a:xfrm>
            <a:off x="7359650" y="5969000"/>
            <a:ext cx="4641850" cy="3556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1800">
                <a:latin typeface="+mj-lt"/>
                <a:ea typeface="+mj-ea"/>
                <a:cs typeface="+mj-cs"/>
                <a:sym typeface="Helvetica Neue"/>
              </a:defRPr>
            </a:lvl1pPr>
            <a:lvl2pPr marL="0" indent="114300">
              <a:spcBef>
                <a:spcPts val="0"/>
              </a:spcBef>
              <a:buSzTx/>
              <a:buFontTx/>
              <a:buNone/>
              <a:defRPr sz="1800">
                <a:latin typeface="+mj-lt"/>
                <a:ea typeface="+mj-ea"/>
                <a:cs typeface="+mj-cs"/>
                <a:sym typeface="Helvetica Neue"/>
              </a:defRPr>
            </a:lvl2pPr>
            <a:lvl3pPr marL="0" indent="228600">
              <a:spcBef>
                <a:spcPts val="0"/>
              </a:spcBef>
              <a:buSzTx/>
              <a:buFontTx/>
              <a:buNone/>
              <a:defRPr sz="1800">
                <a:latin typeface="+mj-lt"/>
                <a:ea typeface="+mj-ea"/>
                <a:cs typeface="+mj-cs"/>
                <a:sym typeface="Helvetica Neue"/>
              </a:defRPr>
            </a:lvl3pPr>
            <a:lvl4pPr marL="0" indent="342900">
              <a:spcBef>
                <a:spcPts val="0"/>
              </a:spcBef>
              <a:buSzTx/>
              <a:buFontTx/>
              <a:buNone/>
              <a:defRPr sz="1800">
                <a:latin typeface="+mj-lt"/>
                <a:ea typeface="+mj-ea"/>
                <a:cs typeface="+mj-cs"/>
                <a:sym typeface="Helvetica Neue"/>
              </a:defRPr>
            </a:lvl4pPr>
            <a:lvl5pPr marL="0" indent="457200">
              <a:spcBef>
                <a:spcPts val="0"/>
              </a:spcBef>
              <a:buSzTx/>
              <a:buFontTx/>
              <a:buNone/>
              <a:defRPr sz="1800"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7" name="nscfw20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323487" y="6248336"/>
            <a:ext cx="2778653" cy="584265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Shape 2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093309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860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72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582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44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304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16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1025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88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FA6E5-B326-D748-8EBE-0029523A28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B1F22-B25B-5B48-9B37-D26B10A376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42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FA6E5-B326-D748-8EBE-0029523A28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B1F22-B25B-5B48-9B37-D26B10A376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74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6"/>
          </a:xfrm>
        </p:spPr>
        <p:txBody>
          <a:bodyPr anchor="t"/>
          <a:lstStyle>
            <a:lvl1pPr algn="l">
              <a:defRPr sz="5149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549">
                <a:solidFill>
                  <a:schemeClr val="tx1">
                    <a:tint val="75000"/>
                  </a:schemeClr>
                </a:solidFill>
              </a:defRPr>
            </a:lvl1pPr>
            <a:lvl2pPr marL="586082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172164" indent="0">
              <a:buNone/>
              <a:defRPr sz="2050">
                <a:solidFill>
                  <a:schemeClr val="tx1">
                    <a:tint val="75000"/>
                  </a:schemeClr>
                </a:solidFill>
              </a:defRPr>
            </a:lvl3pPr>
            <a:lvl4pPr marL="175824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34432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9304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51649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10257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6886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FA6E5-B326-D748-8EBE-0029523A28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B1F22-B25B-5B48-9B37-D26B10A376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74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599"/>
            </a:lvl1pPr>
            <a:lvl2pPr>
              <a:defRPr sz="3099"/>
            </a:lvl2pPr>
            <a:lvl3pPr>
              <a:defRPr sz="2549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599"/>
            </a:lvl1pPr>
            <a:lvl2pPr>
              <a:defRPr sz="3099"/>
            </a:lvl2pPr>
            <a:lvl3pPr>
              <a:defRPr sz="2549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FA6E5-B326-D748-8EBE-0029523A28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B1F22-B25B-5B48-9B37-D26B10A376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10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2"/>
          </a:xfrm>
        </p:spPr>
        <p:txBody>
          <a:bodyPr anchor="b"/>
          <a:lstStyle>
            <a:lvl1pPr marL="0" indent="0">
              <a:buNone/>
              <a:defRPr sz="3099" b="1"/>
            </a:lvl1pPr>
            <a:lvl2pPr marL="586082" indent="0">
              <a:buNone/>
              <a:defRPr sz="2549" b="1"/>
            </a:lvl2pPr>
            <a:lvl3pPr marL="1172164" indent="0">
              <a:buNone/>
              <a:defRPr sz="2300" b="1"/>
            </a:lvl3pPr>
            <a:lvl4pPr marL="1758245" indent="0">
              <a:buNone/>
              <a:defRPr sz="2050" b="1"/>
            </a:lvl4pPr>
            <a:lvl5pPr marL="2344327" indent="0">
              <a:buNone/>
              <a:defRPr sz="2050" b="1"/>
            </a:lvl5pPr>
            <a:lvl6pPr marL="2930409" indent="0">
              <a:buNone/>
              <a:defRPr sz="2050" b="1"/>
            </a:lvl6pPr>
            <a:lvl7pPr marL="3516491" indent="0">
              <a:buNone/>
              <a:defRPr sz="2050" b="1"/>
            </a:lvl7pPr>
            <a:lvl8pPr marL="4102572" indent="0">
              <a:buNone/>
              <a:defRPr sz="2050" b="1"/>
            </a:lvl8pPr>
            <a:lvl9pPr marL="4688654" indent="0">
              <a:buNone/>
              <a:defRPr sz="205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3099"/>
            </a:lvl1pPr>
            <a:lvl2pPr>
              <a:defRPr sz="2549"/>
            </a:lvl2pPr>
            <a:lvl3pPr>
              <a:defRPr sz="2300"/>
            </a:lvl3pPr>
            <a:lvl4pPr>
              <a:defRPr sz="2050"/>
            </a:lvl4pPr>
            <a:lvl5pPr>
              <a:defRPr sz="2050"/>
            </a:lvl5pPr>
            <a:lvl6pPr>
              <a:defRPr sz="2050"/>
            </a:lvl6pPr>
            <a:lvl7pPr>
              <a:defRPr sz="2050"/>
            </a:lvl7pPr>
            <a:lvl8pPr>
              <a:defRPr sz="2050"/>
            </a:lvl8pPr>
            <a:lvl9pPr>
              <a:defRPr sz="20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3099" b="1"/>
            </a:lvl1pPr>
            <a:lvl2pPr marL="586082" indent="0">
              <a:buNone/>
              <a:defRPr sz="2549" b="1"/>
            </a:lvl2pPr>
            <a:lvl3pPr marL="1172164" indent="0">
              <a:buNone/>
              <a:defRPr sz="2300" b="1"/>
            </a:lvl3pPr>
            <a:lvl4pPr marL="1758245" indent="0">
              <a:buNone/>
              <a:defRPr sz="2050" b="1"/>
            </a:lvl4pPr>
            <a:lvl5pPr marL="2344327" indent="0">
              <a:buNone/>
              <a:defRPr sz="2050" b="1"/>
            </a:lvl5pPr>
            <a:lvl6pPr marL="2930409" indent="0">
              <a:buNone/>
              <a:defRPr sz="2050" b="1"/>
            </a:lvl6pPr>
            <a:lvl7pPr marL="3516491" indent="0">
              <a:buNone/>
              <a:defRPr sz="2050" b="1"/>
            </a:lvl7pPr>
            <a:lvl8pPr marL="4102572" indent="0">
              <a:buNone/>
              <a:defRPr sz="2050" b="1"/>
            </a:lvl8pPr>
            <a:lvl9pPr marL="4688654" indent="0">
              <a:buNone/>
              <a:defRPr sz="205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099"/>
            </a:lvl1pPr>
            <a:lvl2pPr>
              <a:defRPr sz="2549"/>
            </a:lvl2pPr>
            <a:lvl3pPr>
              <a:defRPr sz="2300"/>
            </a:lvl3pPr>
            <a:lvl4pPr>
              <a:defRPr sz="2050"/>
            </a:lvl4pPr>
            <a:lvl5pPr>
              <a:defRPr sz="2050"/>
            </a:lvl5pPr>
            <a:lvl6pPr>
              <a:defRPr sz="2050"/>
            </a:lvl6pPr>
            <a:lvl7pPr>
              <a:defRPr sz="2050"/>
            </a:lvl7pPr>
            <a:lvl8pPr>
              <a:defRPr sz="2050"/>
            </a:lvl8pPr>
            <a:lvl9pPr>
              <a:defRPr sz="20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FA6E5-B326-D748-8EBE-0029523A28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B1F22-B25B-5B48-9B37-D26B10A376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72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FA6E5-B326-D748-8EBE-0029523A28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B1F22-B25B-5B48-9B37-D26B10A376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83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D7910-7172-7C4E-A915-93134C8760EE}" type="datetimeFigureOut">
              <a:rPr lang="en-US" smtClean="0"/>
              <a:t>1/24/17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666A0-4A27-8440-A8D1-F2B895339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50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FA6E5-B326-D748-8EBE-0029523A28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B1F22-B25B-5B48-9B37-D26B10A376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41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549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099"/>
            </a:lvl1pPr>
            <a:lvl2pPr>
              <a:defRPr sz="3599"/>
            </a:lvl2pPr>
            <a:lvl3pPr>
              <a:defRPr sz="3099"/>
            </a:lvl3pPr>
            <a:lvl4pPr>
              <a:defRPr sz="2549"/>
            </a:lvl4pPr>
            <a:lvl5pPr>
              <a:defRPr sz="2549"/>
            </a:lvl5pPr>
            <a:lvl6pPr>
              <a:defRPr sz="2549"/>
            </a:lvl6pPr>
            <a:lvl7pPr>
              <a:defRPr sz="2549"/>
            </a:lvl7pPr>
            <a:lvl8pPr>
              <a:defRPr sz="2549"/>
            </a:lvl8pPr>
            <a:lvl9pPr>
              <a:defRPr sz="254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800"/>
            </a:lvl1pPr>
            <a:lvl2pPr marL="586082" indent="0">
              <a:buNone/>
              <a:defRPr sz="1550"/>
            </a:lvl2pPr>
            <a:lvl3pPr marL="1172164" indent="0">
              <a:buNone/>
              <a:defRPr sz="1300"/>
            </a:lvl3pPr>
            <a:lvl4pPr marL="1758245" indent="0">
              <a:buNone/>
              <a:defRPr sz="1150"/>
            </a:lvl4pPr>
            <a:lvl5pPr marL="2344327" indent="0">
              <a:buNone/>
              <a:defRPr sz="1150"/>
            </a:lvl5pPr>
            <a:lvl6pPr marL="2930409" indent="0">
              <a:buNone/>
              <a:defRPr sz="1150"/>
            </a:lvl6pPr>
            <a:lvl7pPr marL="3516491" indent="0">
              <a:buNone/>
              <a:defRPr sz="1150"/>
            </a:lvl7pPr>
            <a:lvl8pPr marL="4102572" indent="0">
              <a:buNone/>
              <a:defRPr sz="1150"/>
            </a:lvl8pPr>
            <a:lvl9pPr marL="4688654" indent="0">
              <a:buNone/>
              <a:defRPr sz="11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FA6E5-B326-D748-8EBE-0029523A28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B1F22-B25B-5B48-9B37-D26B10A376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9"/>
          </a:xfrm>
        </p:spPr>
        <p:txBody>
          <a:bodyPr anchor="b"/>
          <a:lstStyle>
            <a:lvl1pPr algn="l">
              <a:defRPr sz="2549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4099"/>
            </a:lvl1pPr>
            <a:lvl2pPr marL="586082" indent="0">
              <a:buNone/>
              <a:defRPr sz="3599"/>
            </a:lvl2pPr>
            <a:lvl3pPr marL="1172164" indent="0">
              <a:buNone/>
              <a:defRPr sz="3099"/>
            </a:lvl3pPr>
            <a:lvl4pPr marL="1758245" indent="0">
              <a:buNone/>
              <a:defRPr sz="2549"/>
            </a:lvl4pPr>
            <a:lvl5pPr marL="2344327" indent="0">
              <a:buNone/>
              <a:defRPr sz="2549"/>
            </a:lvl5pPr>
            <a:lvl6pPr marL="2930409" indent="0">
              <a:buNone/>
              <a:defRPr sz="2549"/>
            </a:lvl6pPr>
            <a:lvl7pPr marL="3516491" indent="0">
              <a:buNone/>
              <a:defRPr sz="2549"/>
            </a:lvl7pPr>
            <a:lvl8pPr marL="4102572" indent="0">
              <a:buNone/>
              <a:defRPr sz="2549"/>
            </a:lvl8pPr>
            <a:lvl9pPr marL="4688654" indent="0">
              <a:buNone/>
              <a:defRPr sz="254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800"/>
            </a:lvl1pPr>
            <a:lvl2pPr marL="586082" indent="0">
              <a:buNone/>
              <a:defRPr sz="1550"/>
            </a:lvl2pPr>
            <a:lvl3pPr marL="1172164" indent="0">
              <a:buNone/>
              <a:defRPr sz="1300"/>
            </a:lvl3pPr>
            <a:lvl4pPr marL="1758245" indent="0">
              <a:buNone/>
              <a:defRPr sz="1150"/>
            </a:lvl4pPr>
            <a:lvl5pPr marL="2344327" indent="0">
              <a:buNone/>
              <a:defRPr sz="1150"/>
            </a:lvl5pPr>
            <a:lvl6pPr marL="2930409" indent="0">
              <a:buNone/>
              <a:defRPr sz="1150"/>
            </a:lvl6pPr>
            <a:lvl7pPr marL="3516491" indent="0">
              <a:buNone/>
              <a:defRPr sz="1150"/>
            </a:lvl7pPr>
            <a:lvl8pPr marL="4102572" indent="0">
              <a:buNone/>
              <a:defRPr sz="1150"/>
            </a:lvl8pPr>
            <a:lvl9pPr marL="4688654" indent="0">
              <a:buNone/>
              <a:defRPr sz="11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FA6E5-B326-D748-8EBE-0029523A28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B1F22-B25B-5B48-9B37-D26B10A376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14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FA6E5-B326-D748-8EBE-0029523A28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B1F22-B25B-5B48-9B37-D26B10A376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7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FA6E5-B326-D748-8EBE-0029523A28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B1F22-B25B-5B48-9B37-D26B10A376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41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3E39-22E2-564E-921A-E0319E3E0F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4D61F-37EC-AA4F-AC56-BFC147BCC8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506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3E39-22E2-564E-921A-E0319E3E0F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4D61F-37EC-AA4F-AC56-BFC147BCC8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5279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3E39-22E2-564E-921A-E0319E3E0F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4D61F-37EC-AA4F-AC56-BFC147BCC8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5244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3E39-22E2-564E-921A-E0319E3E0F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4D61F-37EC-AA4F-AC56-BFC147BCC8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8911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3E39-22E2-564E-921A-E0319E3E0F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4D61F-37EC-AA4F-AC56-BFC147BCC8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455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D7910-7172-7C4E-A915-93134C8760EE}" type="datetimeFigureOut">
              <a:rPr lang="en-US" smtClean="0"/>
              <a:t>1/24/17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666A0-4A27-8440-A8D1-F2B895339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9376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3E39-22E2-564E-921A-E0319E3E0F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4D61F-37EC-AA4F-AC56-BFC147BCC8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8036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3E39-22E2-564E-921A-E0319E3E0F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4D61F-37EC-AA4F-AC56-BFC147BCC8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075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3E39-22E2-564E-921A-E0319E3E0F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4D61F-37EC-AA4F-AC56-BFC147BCC8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308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3E39-22E2-564E-921A-E0319E3E0F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4D61F-37EC-AA4F-AC56-BFC147BCC8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911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3E39-22E2-564E-921A-E0319E3E0F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4D61F-37EC-AA4F-AC56-BFC147BCC8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7044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3E39-22E2-564E-921A-E0319E3E0F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4D61F-37EC-AA4F-AC56-BFC147BCC8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2095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/>
          <a:lstStyle>
            <a:lvl1pPr algn="ctr">
              <a:defRPr sz="5600">
                <a:solidFill>
                  <a:srgbClr val="000000"/>
                </a:solidFill>
                <a:latin typeface="+mj-lt"/>
                <a:ea typeface="+mj-ea"/>
                <a:cs typeface="+mj-cs"/>
                <a:sym typeface="SalvoSerifCond Regular"/>
              </a:defRPr>
            </a:lvl1pPr>
          </a:lstStyle>
          <a:p>
            <a:pPr lvl="0">
              <a:defRPr sz="1800"/>
            </a:pPr>
            <a:r>
              <a:rPr sz="5600"/>
              <a:t>Title Text</a:t>
            </a:r>
          </a:p>
        </p:txBody>
      </p:sp>
      <p:sp>
        <p:nvSpPr>
          <p:cNvPr id="8" name="Shape 8"/>
          <p:cNvSpPr>
            <a:spLocks noGrp="1"/>
          </p:cNvSpPr>
          <p:nvPr>
            <p:ph type="body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FontTx/>
              <a:buNone/>
              <a:defRPr sz="2700">
                <a:solidFill>
                  <a:srgbClr val="000000"/>
                </a:solidFill>
                <a:latin typeface="BentonSans Light"/>
                <a:ea typeface="BentonSans Light"/>
                <a:cs typeface="BentonSans Light"/>
                <a:sym typeface="BentonSans Light"/>
              </a:defRPr>
            </a:lvl1pPr>
            <a:lvl2pPr marL="0" indent="114300" algn="ctr">
              <a:spcBef>
                <a:spcPts val="0"/>
              </a:spcBef>
              <a:buSzTx/>
              <a:buFontTx/>
              <a:buNone/>
              <a:defRPr sz="2700">
                <a:solidFill>
                  <a:srgbClr val="000000"/>
                </a:solidFill>
                <a:latin typeface="BentonSans Light"/>
                <a:ea typeface="BentonSans Light"/>
                <a:cs typeface="BentonSans Light"/>
                <a:sym typeface="BentonSans Light"/>
              </a:defRPr>
            </a:lvl2pPr>
            <a:lvl3pPr marL="0" indent="228600" algn="ctr">
              <a:spcBef>
                <a:spcPts val="0"/>
              </a:spcBef>
              <a:buSzTx/>
              <a:buFontTx/>
              <a:buNone/>
              <a:defRPr sz="2700">
                <a:solidFill>
                  <a:srgbClr val="000000"/>
                </a:solidFill>
                <a:latin typeface="BentonSans Light"/>
                <a:ea typeface="BentonSans Light"/>
                <a:cs typeface="BentonSans Light"/>
                <a:sym typeface="BentonSans Light"/>
              </a:defRPr>
            </a:lvl3pPr>
            <a:lvl4pPr marL="0" indent="342900" algn="ctr">
              <a:spcBef>
                <a:spcPts val="0"/>
              </a:spcBef>
              <a:buSzTx/>
              <a:buFontTx/>
              <a:buNone/>
              <a:defRPr sz="2700">
                <a:solidFill>
                  <a:srgbClr val="000000"/>
                </a:solidFill>
                <a:latin typeface="BentonSans Light"/>
                <a:ea typeface="BentonSans Light"/>
                <a:cs typeface="BentonSans Light"/>
                <a:sym typeface="BentonSans Light"/>
              </a:defRPr>
            </a:lvl4pPr>
            <a:lvl5pPr marL="0" indent="457200" algn="ctr">
              <a:spcBef>
                <a:spcPts val="0"/>
              </a:spcBef>
              <a:buSzTx/>
              <a:buFontTx/>
              <a:buNone/>
              <a:defRPr sz="2700">
                <a:solidFill>
                  <a:srgbClr val="000000"/>
                </a:solidFill>
                <a:latin typeface="BentonSans Light"/>
                <a:ea typeface="BentonSans Light"/>
                <a:cs typeface="BentonSans Light"/>
                <a:sym typeface="BentonSans Light"/>
              </a:defRPr>
            </a:lvl5pPr>
          </a:lstStyle>
          <a:p>
            <a:pPr lvl="0">
              <a:defRPr sz="1800"/>
            </a:pPr>
            <a:r>
              <a:rPr sz="2700"/>
              <a:t>Body Level One</a:t>
            </a:r>
          </a:p>
          <a:p>
            <a:pPr lvl="1">
              <a:defRPr sz="1800"/>
            </a:pPr>
            <a:r>
              <a:rPr sz="2700"/>
              <a:t>Body Level Two</a:t>
            </a:r>
          </a:p>
          <a:p>
            <a:pPr lvl="2">
              <a:defRPr sz="1800"/>
            </a:pPr>
            <a:r>
              <a:rPr sz="2700"/>
              <a:t>Body Level Three</a:t>
            </a:r>
          </a:p>
          <a:p>
            <a:pPr lvl="3">
              <a:defRPr sz="1800"/>
            </a:pPr>
            <a:r>
              <a:rPr sz="2700"/>
              <a:t>Body Level Four</a:t>
            </a:r>
          </a:p>
          <a:p>
            <a:pPr lvl="4">
              <a:defRPr sz="1800"/>
            </a:pPr>
            <a:r>
              <a:rPr sz="27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3463611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317500" y="4724400"/>
            <a:ext cx="11557000" cy="1003300"/>
          </a:xfrm>
          <a:prstGeom prst="rect">
            <a:avLst/>
          </a:prstGeom>
        </p:spPr>
        <p:txBody>
          <a:bodyPr/>
          <a:lstStyle>
            <a:lvl1pPr algn="ctr">
              <a:defRPr sz="5600">
                <a:solidFill>
                  <a:srgbClr val="000000"/>
                </a:solidFill>
                <a:latin typeface="+mj-lt"/>
                <a:ea typeface="+mj-ea"/>
                <a:cs typeface="+mj-cs"/>
                <a:sym typeface="SalvoSerifCond Regular"/>
              </a:defRPr>
            </a:lvl1pPr>
          </a:lstStyle>
          <a:p>
            <a:pPr lvl="0">
              <a:defRPr sz="1800"/>
            </a:pPr>
            <a:r>
              <a:rPr sz="5600"/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idx="1"/>
          </p:nvPr>
        </p:nvSpPr>
        <p:spPr>
          <a:xfrm>
            <a:off x="317500" y="5759450"/>
            <a:ext cx="11557000" cy="79375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FontTx/>
              <a:buNone/>
              <a:defRPr sz="2700">
                <a:solidFill>
                  <a:srgbClr val="000000"/>
                </a:solidFill>
                <a:latin typeface="BentonSans Light"/>
                <a:ea typeface="BentonSans Light"/>
                <a:cs typeface="BentonSans Light"/>
                <a:sym typeface="BentonSans Light"/>
              </a:defRPr>
            </a:lvl1pPr>
            <a:lvl2pPr marL="0" indent="114300" algn="ctr">
              <a:spcBef>
                <a:spcPts val="0"/>
              </a:spcBef>
              <a:buSzTx/>
              <a:buFontTx/>
              <a:buNone/>
              <a:defRPr sz="2700">
                <a:solidFill>
                  <a:srgbClr val="000000"/>
                </a:solidFill>
                <a:latin typeface="BentonSans Light"/>
                <a:ea typeface="BentonSans Light"/>
                <a:cs typeface="BentonSans Light"/>
                <a:sym typeface="BentonSans Light"/>
              </a:defRPr>
            </a:lvl2pPr>
            <a:lvl3pPr marL="0" indent="228600" algn="ctr">
              <a:spcBef>
                <a:spcPts val="0"/>
              </a:spcBef>
              <a:buSzTx/>
              <a:buFontTx/>
              <a:buNone/>
              <a:defRPr sz="2700">
                <a:solidFill>
                  <a:srgbClr val="000000"/>
                </a:solidFill>
                <a:latin typeface="BentonSans Light"/>
                <a:ea typeface="BentonSans Light"/>
                <a:cs typeface="BentonSans Light"/>
                <a:sym typeface="BentonSans Light"/>
              </a:defRPr>
            </a:lvl3pPr>
            <a:lvl4pPr marL="0" indent="342900" algn="ctr">
              <a:spcBef>
                <a:spcPts val="0"/>
              </a:spcBef>
              <a:buSzTx/>
              <a:buFontTx/>
              <a:buNone/>
              <a:defRPr sz="2700">
                <a:solidFill>
                  <a:srgbClr val="000000"/>
                </a:solidFill>
                <a:latin typeface="BentonSans Light"/>
                <a:ea typeface="BentonSans Light"/>
                <a:cs typeface="BentonSans Light"/>
                <a:sym typeface="BentonSans Light"/>
              </a:defRPr>
            </a:lvl4pPr>
            <a:lvl5pPr marL="0" indent="457200" algn="ctr">
              <a:spcBef>
                <a:spcPts val="0"/>
              </a:spcBef>
              <a:buSzTx/>
              <a:buFontTx/>
              <a:buNone/>
              <a:defRPr sz="2700">
                <a:solidFill>
                  <a:srgbClr val="000000"/>
                </a:solidFill>
                <a:latin typeface="BentonSans Light"/>
                <a:ea typeface="BentonSans Light"/>
                <a:cs typeface="BentonSans Light"/>
                <a:sym typeface="BentonSans Light"/>
              </a:defRPr>
            </a:lvl5pPr>
          </a:lstStyle>
          <a:p>
            <a:pPr lvl="0">
              <a:defRPr sz="1800"/>
            </a:pPr>
            <a:r>
              <a:rPr sz="2700"/>
              <a:t>Body Level One</a:t>
            </a:r>
          </a:p>
          <a:p>
            <a:pPr lvl="1">
              <a:defRPr sz="1800"/>
            </a:pPr>
            <a:r>
              <a:rPr sz="2700"/>
              <a:t>Body Level Two</a:t>
            </a:r>
          </a:p>
          <a:p>
            <a:pPr lvl="2">
              <a:defRPr sz="1800"/>
            </a:pPr>
            <a:r>
              <a:rPr sz="2700"/>
              <a:t>Body Level Three</a:t>
            </a:r>
          </a:p>
          <a:p>
            <a:pPr lvl="3">
              <a:defRPr sz="1800"/>
            </a:pPr>
            <a:r>
              <a:rPr sz="2700"/>
              <a:t>Body Level Four</a:t>
            </a:r>
          </a:p>
          <a:p>
            <a:pPr lvl="4">
              <a:defRPr sz="1800"/>
            </a:pPr>
            <a:r>
              <a:rPr sz="27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741331713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 anchor="ctr"/>
          <a:lstStyle>
            <a:lvl1pPr algn="ctr">
              <a:defRPr sz="5600">
                <a:solidFill>
                  <a:srgbClr val="000000"/>
                </a:solidFill>
                <a:latin typeface="+mj-lt"/>
                <a:ea typeface="+mj-ea"/>
                <a:cs typeface="+mj-cs"/>
                <a:sym typeface="SalvoSerifCond Regular"/>
              </a:defRPr>
            </a:lvl1pPr>
          </a:lstStyle>
          <a:p>
            <a:pPr lvl="0">
              <a:defRPr sz="1800"/>
            </a:pPr>
            <a:r>
              <a:rPr sz="5600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1736035486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xfrm>
            <a:off x="825500" y="552450"/>
            <a:ext cx="5111750" cy="2806700"/>
          </a:xfrm>
          <a:prstGeom prst="rect">
            <a:avLst/>
          </a:prstGeom>
        </p:spPr>
        <p:txBody>
          <a:bodyPr/>
          <a:lstStyle>
            <a:lvl1pPr algn="ctr">
              <a:defRPr sz="4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17" name="Shape 17"/>
          <p:cNvSpPr>
            <a:spLocks noGrp="1"/>
          </p:cNvSpPr>
          <p:nvPr>
            <p:ph type="body" idx="1"/>
          </p:nvPr>
        </p:nvSpPr>
        <p:spPr>
          <a:xfrm>
            <a:off x="825500" y="3422650"/>
            <a:ext cx="5111750" cy="28829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FontTx/>
              <a:buNone/>
              <a:defRPr sz="2700">
                <a:solidFill>
                  <a:srgbClr val="000000"/>
                </a:solidFill>
                <a:latin typeface="BentonSans Light"/>
                <a:ea typeface="BentonSans Light"/>
                <a:cs typeface="BentonSans Light"/>
                <a:sym typeface="BentonSans Light"/>
              </a:defRPr>
            </a:lvl1pPr>
            <a:lvl2pPr marL="0" indent="114300" algn="ctr">
              <a:spcBef>
                <a:spcPts val="0"/>
              </a:spcBef>
              <a:buSzTx/>
              <a:buFontTx/>
              <a:buNone/>
              <a:defRPr sz="2700">
                <a:solidFill>
                  <a:srgbClr val="000000"/>
                </a:solidFill>
                <a:latin typeface="BentonSans Light"/>
                <a:ea typeface="BentonSans Light"/>
                <a:cs typeface="BentonSans Light"/>
                <a:sym typeface="BentonSans Light"/>
              </a:defRPr>
            </a:lvl2pPr>
            <a:lvl3pPr marL="0" indent="228600" algn="ctr">
              <a:spcBef>
                <a:spcPts val="0"/>
              </a:spcBef>
              <a:buSzTx/>
              <a:buFontTx/>
              <a:buNone/>
              <a:defRPr sz="2700">
                <a:solidFill>
                  <a:srgbClr val="000000"/>
                </a:solidFill>
                <a:latin typeface="BentonSans Light"/>
                <a:ea typeface="BentonSans Light"/>
                <a:cs typeface="BentonSans Light"/>
                <a:sym typeface="BentonSans Light"/>
              </a:defRPr>
            </a:lvl3pPr>
            <a:lvl4pPr marL="0" indent="342900" algn="ctr">
              <a:spcBef>
                <a:spcPts val="0"/>
              </a:spcBef>
              <a:buSzTx/>
              <a:buFontTx/>
              <a:buNone/>
              <a:defRPr sz="2700">
                <a:solidFill>
                  <a:srgbClr val="000000"/>
                </a:solidFill>
                <a:latin typeface="BentonSans Light"/>
                <a:ea typeface="BentonSans Light"/>
                <a:cs typeface="BentonSans Light"/>
                <a:sym typeface="BentonSans Light"/>
              </a:defRPr>
            </a:lvl4pPr>
            <a:lvl5pPr marL="0" indent="457200" algn="ctr">
              <a:spcBef>
                <a:spcPts val="0"/>
              </a:spcBef>
              <a:buSzTx/>
              <a:buFontTx/>
              <a:buNone/>
              <a:defRPr sz="2700">
                <a:solidFill>
                  <a:srgbClr val="000000"/>
                </a:solidFill>
                <a:latin typeface="BentonSans Light"/>
                <a:ea typeface="BentonSans Light"/>
                <a:cs typeface="BentonSans Light"/>
                <a:sym typeface="BentonSans Light"/>
              </a:defRPr>
            </a:lvl5pPr>
          </a:lstStyle>
          <a:p>
            <a:pPr lvl="0">
              <a:defRPr sz="1800"/>
            </a:pPr>
            <a:r>
              <a:rPr sz="2700"/>
              <a:t>Body Level One</a:t>
            </a:r>
          </a:p>
          <a:p>
            <a:pPr lvl="1">
              <a:defRPr sz="1800"/>
            </a:pPr>
            <a:r>
              <a:rPr sz="2700"/>
              <a:t>Body Level Two</a:t>
            </a:r>
          </a:p>
          <a:p>
            <a:pPr lvl="2">
              <a:defRPr sz="1800"/>
            </a:pPr>
            <a:r>
              <a:rPr sz="2700"/>
              <a:t>Body Level Three</a:t>
            </a:r>
          </a:p>
          <a:p>
            <a:pPr lvl="3">
              <a:defRPr sz="1800"/>
            </a:pPr>
            <a:r>
              <a:rPr sz="2700"/>
              <a:t>Body Level Four</a:t>
            </a:r>
          </a:p>
          <a:p>
            <a:pPr lvl="4">
              <a:defRPr sz="1800"/>
            </a:pPr>
            <a:r>
              <a:rPr sz="27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075514265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D7910-7172-7C4E-A915-93134C8760EE}" type="datetimeFigureOut">
              <a:rPr lang="en-US" smtClean="0"/>
              <a:t>1/24/17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666A0-4A27-8440-A8D1-F2B895339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6889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844550" y="476250"/>
            <a:ext cx="10502900" cy="1143000"/>
          </a:xfrm>
          <a:prstGeom prst="rect">
            <a:avLst/>
          </a:prstGeom>
        </p:spPr>
        <p:txBody>
          <a:bodyPr anchor="ctr"/>
          <a:lstStyle>
            <a:lvl1pPr algn="ctr">
              <a:defRPr sz="5600">
                <a:solidFill>
                  <a:srgbClr val="000000"/>
                </a:solidFill>
                <a:latin typeface="+mj-lt"/>
                <a:ea typeface="+mj-ea"/>
                <a:cs typeface="+mj-cs"/>
                <a:sym typeface="SalvoSerifCond Regular"/>
              </a:defRPr>
            </a:lvl1pPr>
          </a:lstStyle>
          <a:p>
            <a:pPr lvl="0">
              <a:defRPr sz="1800"/>
            </a:pPr>
            <a:r>
              <a:rPr sz="5600"/>
              <a:t>Title Text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xfrm>
            <a:off x="844550" y="1619250"/>
            <a:ext cx="10502900" cy="4603750"/>
          </a:xfrm>
          <a:prstGeom prst="rect">
            <a:avLst/>
          </a:prstGeom>
        </p:spPr>
        <p:txBody>
          <a:bodyPr anchor="ctr"/>
          <a:lstStyle>
            <a:lvl1pPr>
              <a:buFontTx/>
              <a:defRPr sz="26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>
              <a:buFontTx/>
              <a:defRPr sz="26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>
              <a:buFontTx/>
              <a:defRPr sz="26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>
              <a:buFontTx/>
              <a:defRPr sz="26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>
              <a:buFontTx/>
              <a:defRPr sz="26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2600"/>
              <a:t>Body Level One</a:t>
            </a:r>
          </a:p>
          <a:p>
            <a:pPr lvl="1">
              <a:defRPr sz="1800"/>
            </a:pPr>
            <a:r>
              <a:rPr sz="2600"/>
              <a:t>Body Level Two</a:t>
            </a:r>
          </a:p>
          <a:p>
            <a:pPr lvl="2">
              <a:defRPr sz="1800"/>
            </a:pPr>
            <a:r>
              <a:rPr sz="2600"/>
              <a:t>Body Level Three</a:t>
            </a:r>
          </a:p>
          <a:p>
            <a:pPr lvl="3">
              <a:defRPr sz="1800"/>
            </a:pPr>
            <a:r>
              <a:rPr sz="2600"/>
              <a:t>Body Level Four</a:t>
            </a:r>
          </a:p>
          <a:p>
            <a:pPr lvl="4">
              <a:defRPr sz="1800"/>
            </a:pPr>
            <a:r>
              <a:rPr sz="26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969053893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/>
          </p:cNvSpPr>
          <p:nvPr>
            <p:ph type="title"/>
          </p:nvPr>
        </p:nvSpPr>
        <p:spPr>
          <a:xfrm>
            <a:off x="844550" y="476250"/>
            <a:ext cx="10502900" cy="1143000"/>
          </a:xfrm>
          <a:prstGeom prst="rect">
            <a:avLst/>
          </a:prstGeom>
        </p:spPr>
        <p:txBody>
          <a:bodyPr anchor="ctr"/>
          <a:lstStyle>
            <a:lvl1pPr algn="ctr">
              <a:defRPr sz="5600">
                <a:solidFill>
                  <a:srgbClr val="000000"/>
                </a:solidFill>
                <a:latin typeface="+mj-lt"/>
                <a:ea typeface="+mj-ea"/>
                <a:cs typeface="+mj-cs"/>
                <a:sym typeface="SalvoSerifCond Regular"/>
              </a:defRPr>
            </a:lvl1pPr>
          </a:lstStyle>
          <a:p>
            <a:pPr lvl="0">
              <a:defRPr sz="1800"/>
            </a:pPr>
            <a:r>
              <a:rPr sz="5600"/>
              <a:t>Title Text</a:t>
            </a:r>
          </a:p>
        </p:txBody>
      </p:sp>
      <p:sp>
        <p:nvSpPr>
          <p:cNvPr id="26" name="Shape 26"/>
          <p:cNvSpPr>
            <a:spLocks noGrp="1"/>
          </p:cNvSpPr>
          <p:nvPr>
            <p:ph type="body" idx="1"/>
          </p:nvPr>
        </p:nvSpPr>
        <p:spPr>
          <a:xfrm>
            <a:off x="844550" y="1619250"/>
            <a:ext cx="5003800" cy="4603750"/>
          </a:xfrm>
          <a:prstGeom prst="rect">
            <a:avLst/>
          </a:prstGeom>
        </p:spPr>
        <p:txBody>
          <a:bodyPr anchor="ctr"/>
          <a:lstStyle>
            <a:lvl1pPr marL="217311" indent="-217311">
              <a:spcBef>
                <a:spcPts val="2250"/>
              </a:spcBef>
              <a:buFontTx/>
              <a:defRPr sz="1750">
                <a:solidFill>
                  <a:srgbClr val="000000"/>
                </a:solidFill>
                <a:latin typeface="BentonSans Light"/>
                <a:ea typeface="BentonSans Light"/>
                <a:cs typeface="BentonSans Light"/>
                <a:sym typeface="BentonSans Light"/>
              </a:defRPr>
            </a:lvl1pPr>
            <a:lvl2pPr marL="496711" indent="-217311">
              <a:spcBef>
                <a:spcPts val="2250"/>
              </a:spcBef>
              <a:buFontTx/>
              <a:defRPr sz="1750">
                <a:solidFill>
                  <a:srgbClr val="000000"/>
                </a:solidFill>
                <a:latin typeface="BentonSans Light"/>
                <a:ea typeface="BentonSans Light"/>
                <a:cs typeface="BentonSans Light"/>
                <a:sym typeface="BentonSans Light"/>
              </a:defRPr>
            </a:lvl2pPr>
            <a:lvl3pPr marL="776111" indent="-217311">
              <a:spcBef>
                <a:spcPts val="2250"/>
              </a:spcBef>
              <a:buFontTx/>
              <a:defRPr sz="1750">
                <a:solidFill>
                  <a:srgbClr val="000000"/>
                </a:solidFill>
                <a:latin typeface="BentonSans Light"/>
                <a:ea typeface="BentonSans Light"/>
                <a:cs typeface="BentonSans Light"/>
                <a:sym typeface="BentonSans Light"/>
              </a:defRPr>
            </a:lvl3pPr>
            <a:lvl4pPr marL="1055511" indent="-217311">
              <a:spcBef>
                <a:spcPts val="2250"/>
              </a:spcBef>
              <a:buFontTx/>
              <a:defRPr sz="1750">
                <a:solidFill>
                  <a:srgbClr val="000000"/>
                </a:solidFill>
                <a:latin typeface="BentonSans Light"/>
                <a:ea typeface="BentonSans Light"/>
                <a:cs typeface="BentonSans Light"/>
                <a:sym typeface="BentonSans Light"/>
              </a:defRPr>
            </a:lvl4pPr>
            <a:lvl5pPr marL="1334911" indent="-217311">
              <a:spcBef>
                <a:spcPts val="2250"/>
              </a:spcBef>
              <a:buFontTx/>
              <a:defRPr sz="1750">
                <a:solidFill>
                  <a:srgbClr val="000000"/>
                </a:solidFill>
                <a:latin typeface="BentonSans Light"/>
                <a:ea typeface="BentonSans Light"/>
                <a:cs typeface="BentonSans Light"/>
                <a:sym typeface="BentonSans Light"/>
              </a:defRPr>
            </a:lvl5pPr>
          </a:lstStyle>
          <a:p>
            <a:pPr lvl="0">
              <a:defRPr sz="1800"/>
            </a:pPr>
            <a:r>
              <a:rPr sz="1750"/>
              <a:t>Body Level One</a:t>
            </a:r>
          </a:p>
          <a:p>
            <a:pPr lvl="1">
              <a:defRPr sz="1800"/>
            </a:pPr>
            <a:r>
              <a:rPr sz="1750"/>
              <a:t>Body Level Two</a:t>
            </a:r>
          </a:p>
          <a:p>
            <a:pPr lvl="2">
              <a:defRPr sz="1800"/>
            </a:pPr>
            <a:r>
              <a:rPr sz="1750"/>
              <a:t>Body Level Three</a:t>
            </a:r>
          </a:p>
          <a:p>
            <a:pPr lvl="3">
              <a:defRPr sz="1800"/>
            </a:pPr>
            <a:r>
              <a:rPr sz="1750"/>
              <a:t>Body Level Four</a:t>
            </a:r>
          </a:p>
          <a:p>
            <a:pPr lvl="4">
              <a:defRPr sz="1800"/>
            </a:pPr>
            <a:r>
              <a:rPr sz="175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4532977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body" idx="1"/>
          </p:nvPr>
        </p:nvSpPr>
        <p:spPr>
          <a:xfrm>
            <a:off x="844550" y="889000"/>
            <a:ext cx="10502900" cy="5073650"/>
          </a:xfrm>
          <a:prstGeom prst="rect">
            <a:avLst/>
          </a:prstGeom>
        </p:spPr>
        <p:txBody>
          <a:bodyPr anchor="ctr"/>
          <a:lstStyle>
            <a:lvl1pPr>
              <a:buFontTx/>
              <a:defRPr sz="26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>
              <a:buFontTx/>
              <a:defRPr sz="26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>
              <a:buFontTx/>
              <a:defRPr sz="26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>
              <a:buFontTx/>
              <a:defRPr sz="26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>
              <a:buFontTx/>
              <a:defRPr sz="26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2600"/>
              <a:t>Body Level One</a:t>
            </a:r>
          </a:p>
          <a:p>
            <a:pPr lvl="1">
              <a:defRPr sz="1800"/>
            </a:pPr>
            <a:r>
              <a:rPr sz="2600"/>
              <a:t>Body Level Two</a:t>
            </a:r>
          </a:p>
          <a:p>
            <a:pPr lvl="2">
              <a:defRPr sz="1800"/>
            </a:pPr>
            <a:r>
              <a:rPr sz="2600"/>
              <a:t>Body Level Three</a:t>
            </a:r>
          </a:p>
          <a:p>
            <a:pPr lvl="3">
              <a:defRPr sz="1800"/>
            </a:pPr>
            <a:r>
              <a:rPr sz="2600"/>
              <a:t>Body Level Four</a:t>
            </a:r>
          </a:p>
          <a:p>
            <a:pPr lvl="4">
              <a:defRPr sz="1800"/>
            </a:pPr>
            <a:r>
              <a:rPr sz="26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858393929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4285499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6647142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6004654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57256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53605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/>
        </p:nvSpPr>
        <p:spPr>
          <a:xfrm rot="5400000">
            <a:off x="6573793" y="6107157"/>
            <a:ext cx="1000215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defTabSz="2286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6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1320800" y="5473700"/>
            <a:ext cx="5429250" cy="1193800"/>
          </a:xfrm>
          <a:prstGeom prst="rect">
            <a:avLst/>
          </a:prstGeom>
        </p:spPr>
        <p:txBody>
          <a:bodyPr anchor="ctr"/>
          <a:lstStyle>
            <a:lvl1pPr algn="r"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900">
                <a:solidFill>
                  <a:srgbClr val="077560"/>
                </a:solidFill>
              </a:rP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idx="1"/>
          </p:nvPr>
        </p:nvSpPr>
        <p:spPr>
          <a:xfrm>
            <a:off x="7359650" y="5969000"/>
            <a:ext cx="4641850" cy="3556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114300">
              <a:spcBef>
                <a:spcPts val="0"/>
              </a:spcBef>
              <a:buSzTx/>
              <a:buFontTx/>
              <a:buNone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228600">
              <a:spcBef>
                <a:spcPts val="0"/>
              </a:spcBef>
              <a:buSzTx/>
              <a:buFontTx/>
              <a:buNone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342900">
              <a:spcBef>
                <a:spcPts val="0"/>
              </a:spcBef>
              <a:buSzTx/>
              <a:buFontTx/>
              <a:buNone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457200">
              <a:spcBef>
                <a:spcPts val="0"/>
              </a:spcBef>
              <a:buSzTx/>
              <a:buFontTx/>
              <a:buNone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0185341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900">
                <a:solidFill>
                  <a:srgbClr val="077560"/>
                </a:solidFill>
              </a:rPr>
              <a:t>Title Text</a:t>
            </a:r>
          </a:p>
        </p:txBody>
      </p:sp>
      <p:sp>
        <p:nvSpPr>
          <p:cNvPr id="44" name="Shape 4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546100" indent="-228600">
              <a:spcBef>
                <a:spcPts val="2100"/>
              </a:spcBef>
              <a:buChar char="-"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863600" indent="-228600">
              <a:spcBef>
                <a:spcPts val="2100"/>
              </a:spcBef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181100" indent="-228600">
              <a:spcBef>
                <a:spcPts val="2100"/>
              </a:spcBef>
              <a:buChar char="-"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498600" indent="-228600">
              <a:spcBef>
                <a:spcPts val="2100"/>
              </a:spcBef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6806478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D7910-7172-7C4E-A915-93134C8760EE}" type="datetimeFigureOut">
              <a:rPr lang="en-US" smtClean="0"/>
              <a:t>1/24/17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666A0-4A27-8440-A8D1-F2B895339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84709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A55FB-B5BD-8A42-817F-BA7336989A8C}" type="datetimeFigureOut">
              <a:rPr lang="en-US" smtClean="0"/>
              <a:t>1/24/17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67F46-F88D-D649-B6C1-573C8D035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7930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A55FB-B5BD-8A42-817F-BA7336989A8C}" type="datetimeFigureOut">
              <a:rPr lang="en-US" smtClean="0"/>
              <a:t>1/24/17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67F46-F88D-D649-B6C1-573C8D035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6677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A55FB-B5BD-8A42-817F-BA7336989A8C}" type="datetimeFigureOut">
              <a:rPr lang="en-US" smtClean="0"/>
              <a:t>1/24/17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67F46-F88D-D649-B6C1-573C8D035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9502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A55FB-B5BD-8A42-817F-BA7336989A8C}" type="datetimeFigureOut">
              <a:rPr lang="en-US" smtClean="0"/>
              <a:t>1/24/17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67F46-F88D-D649-B6C1-573C8D035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658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A55FB-B5BD-8A42-817F-BA7336989A8C}" type="datetimeFigureOut">
              <a:rPr lang="en-US" smtClean="0"/>
              <a:t>1/24/17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67F46-F88D-D649-B6C1-573C8D035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43512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A55FB-B5BD-8A42-817F-BA7336989A8C}" type="datetimeFigureOut">
              <a:rPr lang="en-US" smtClean="0"/>
              <a:t>1/24/17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67F46-F88D-D649-B6C1-573C8D035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5923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A55FB-B5BD-8A42-817F-BA7336989A8C}" type="datetimeFigureOut">
              <a:rPr lang="en-US" smtClean="0"/>
              <a:t>1/24/17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67F46-F88D-D649-B6C1-573C8D035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6491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A55FB-B5BD-8A42-817F-BA7336989A8C}" type="datetimeFigureOut">
              <a:rPr lang="en-US" smtClean="0"/>
              <a:t>1/24/17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67F46-F88D-D649-B6C1-573C8D035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428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A55FB-B5BD-8A42-817F-BA7336989A8C}" type="datetimeFigureOut">
              <a:rPr lang="en-US" smtClean="0"/>
              <a:t>1/24/17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67F46-F88D-D649-B6C1-573C8D035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87306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A55FB-B5BD-8A42-817F-BA7336989A8C}" type="datetimeFigureOut">
              <a:rPr lang="en-US" smtClean="0"/>
              <a:t>1/24/17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67F46-F88D-D649-B6C1-573C8D035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49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D7910-7172-7C4E-A915-93134C8760EE}" type="datetimeFigureOut">
              <a:rPr lang="en-US" smtClean="0"/>
              <a:t>1/24/17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666A0-4A27-8440-A8D1-F2B895339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67701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A55FB-B5BD-8A42-817F-BA7336989A8C}" type="datetimeFigureOut">
              <a:rPr lang="en-US" smtClean="0"/>
              <a:t>1/24/17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67F46-F88D-D649-B6C1-573C8D035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97179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0034060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- Top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 txBox="1">
            <a:spLocks noGrp="1"/>
          </p:cNvSpPr>
          <p:nvPr>
            <p:ph type="title"/>
          </p:nvPr>
        </p:nvSpPr>
        <p:spPr>
          <a:xfrm>
            <a:off x="844550" y="476250"/>
            <a:ext cx="10502799" cy="1143000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ctr" anchorCtr="0"/>
          <a:lstStyle>
            <a:lvl1pPr lvl="0" algn="ctr" rtl="0">
              <a:spcBef>
                <a:spcPts val="0"/>
              </a:spcBef>
              <a:defRPr/>
            </a:lvl1pPr>
            <a:lvl2pPr lvl="1" indent="88900" algn="ctr" rtl="0">
              <a:spcBef>
                <a:spcPts val="0"/>
              </a:spcBef>
              <a:defRPr/>
            </a:lvl2pPr>
            <a:lvl3pPr lvl="2" indent="190500" algn="ctr" rtl="0">
              <a:spcBef>
                <a:spcPts val="0"/>
              </a:spcBef>
              <a:defRPr/>
            </a:lvl3pPr>
            <a:lvl4pPr lvl="3" indent="279400" algn="ctr" rtl="0">
              <a:spcBef>
                <a:spcPts val="0"/>
              </a:spcBef>
              <a:defRPr/>
            </a:lvl4pPr>
            <a:lvl5pPr lvl="4" indent="381000" algn="ctr" rtl="0">
              <a:spcBef>
                <a:spcPts val="0"/>
              </a:spcBef>
              <a:defRPr/>
            </a:lvl5pPr>
            <a:lvl6pPr lvl="5" indent="482600" algn="ctr" rtl="0">
              <a:spcBef>
                <a:spcPts val="0"/>
              </a:spcBef>
              <a:defRPr/>
            </a:lvl6pPr>
            <a:lvl7pPr lvl="6" indent="571500" algn="ctr" rtl="0">
              <a:spcBef>
                <a:spcPts val="0"/>
              </a:spcBef>
              <a:defRPr/>
            </a:lvl7pPr>
            <a:lvl8pPr lvl="7" indent="660400" algn="ctr" rtl="0">
              <a:spcBef>
                <a:spcPts val="0"/>
              </a:spcBef>
              <a:defRPr/>
            </a:lvl8pPr>
            <a:lvl9pPr lvl="8" indent="762000" algn="ctr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295071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7E483-BC60-478C-AB41-D205E43E2B54}" type="datetimeFigureOut">
              <a:rPr lang="en-US" smtClean="0"/>
              <a:t>1/24/17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E30C5-7113-439A-A6AF-E74A67963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02389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7E483-BC60-478C-AB41-D205E43E2B54}" type="datetimeFigureOut">
              <a:rPr lang="en-US" smtClean="0"/>
              <a:t>1/24/17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E30C5-7113-439A-A6AF-E74A67963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03984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7E483-BC60-478C-AB41-D205E43E2B54}" type="datetimeFigureOut">
              <a:rPr lang="en-US" smtClean="0"/>
              <a:t>1/24/17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E30C5-7113-439A-A6AF-E74A67963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6891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7E483-BC60-478C-AB41-D205E43E2B54}" type="datetimeFigureOut">
              <a:rPr lang="en-US" smtClean="0"/>
              <a:t>1/24/17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E30C5-7113-439A-A6AF-E74A67963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73398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7E483-BC60-478C-AB41-D205E43E2B54}" type="datetimeFigureOut">
              <a:rPr lang="en-US" smtClean="0"/>
              <a:t>1/24/17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E30C5-7113-439A-A6AF-E74A67963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6059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7E483-BC60-478C-AB41-D205E43E2B54}" type="datetimeFigureOut">
              <a:rPr lang="en-US" smtClean="0"/>
              <a:t>1/24/17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E30C5-7113-439A-A6AF-E74A67963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0692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7E483-BC60-478C-AB41-D205E43E2B54}" type="datetimeFigureOut">
              <a:rPr lang="en-US" smtClean="0"/>
              <a:t>1/24/17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E30C5-7113-439A-A6AF-E74A67963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281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D7910-7172-7C4E-A915-93134C8760EE}" type="datetimeFigureOut">
              <a:rPr lang="en-US" smtClean="0"/>
              <a:t>1/24/17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666A0-4A27-8440-A8D1-F2B895339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91484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7E483-BC60-478C-AB41-D205E43E2B54}" type="datetimeFigureOut">
              <a:rPr lang="en-US" smtClean="0"/>
              <a:t>1/24/17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E30C5-7113-439A-A6AF-E74A67963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75177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7E483-BC60-478C-AB41-D205E43E2B54}" type="datetimeFigureOut">
              <a:rPr lang="en-US" smtClean="0"/>
              <a:t>1/24/17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E30C5-7113-439A-A6AF-E74A67963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88912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7E483-BC60-478C-AB41-D205E43E2B54}" type="datetimeFigureOut">
              <a:rPr lang="en-US" smtClean="0"/>
              <a:t>1/24/17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E30C5-7113-439A-A6AF-E74A67963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02730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7E483-BC60-478C-AB41-D205E43E2B54}" type="datetimeFigureOut">
              <a:rPr lang="en-US" smtClean="0"/>
              <a:t>1/24/17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E30C5-7113-439A-A6AF-E74A67963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796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D7910-7172-7C4E-A915-93134C8760EE}" type="datetimeFigureOut">
              <a:rPr lang="en-US" smtClean="0"/>
              <a:t>1/24/17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666A0-4A27-8440-A8D1-F2B895339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895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59.xml"/><Relationship Id="rId15" Type="http://schemas.openxmlformats.org/officeDocument/2006/relationships/theme" Target="../theme/theme5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2.xml"/><Relationship Id="rId14" Type="http://schemas.openxmlformats.org/officeDocument/2006/relationships/theme" Target="../theme/theme6.xml"/><Relationship Id="rId1" Type="http://schemas.openxmlformats.org/officeDocument/2006/relationships/slideLayout" Target="../slideLayouts/slideLayout60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3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73.xml"/><Relationship Id="rId2" Type="http://schemas.openxmlformats.org/officeDocument/2006/relationships/slideLayout" Target="../slideLayouts/slideLayout74.xml"/><Relationship Id="rId3" Type="http://schemas.openxmlformats.org/officeDocument/2006/relationships/slideLayout" Target="../slideLayouts/slideLayout75.xml"/><Relationship Id="rId4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7.xml"/><Relationship Id="rId6" Type="http://schemas.openxmlformats.org/officeDocument/2006/relationships/slideLayout" Target="../slideLayouts/slideLayout78.xml"/><Relationship Id="rId7" Type="http://schemas.openxmlformats.org/officeDocument/2006/relationships/slideLayout" Target="../slideLayouts/slideLayout79.xml"/><Relationship Id="rId8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D7910-7172-7C4E-A915-93134C8760EE}" type="datetimeFigureOut">
              <a:rPr lang="en-US" smtClean="0"/>
              <a:t>1/24/17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666A0-4A27-8440-A8D1-F2B895339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30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F3E39-22E2-564E-921A-E0319E3E0F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4D61F-37EC-AA4F-AC56-BFC147BCC8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889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234480" tIns="117240" rIns="234480" bIns="11724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234480" tIns="117240" rIns="234480" bIns="11724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l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86082"/>
            <a:fld id="{BECFA6E5-B326-D748-8EBE-0029523A28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082"/>
              <a:t>1/24/17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ct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8608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86082"/>
            <a:fld id="{5B5B1F22-B25B-5B48-9B37-D26B10A376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08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63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>
      <p:transition spd="slow">
        <p:push dir="u"/>
      </p:transition>
    </mc:Fallback>
  </mc:AlternateContent>
  <p:txStyles>
    <p:titleStyle>
      <a:lvl1pPr algn="ctr" defTabSz="586082" rtl="0" eaLnBrk="1" latinLnBrk="0" hangingPunct="1">
        <a:spcBef>
          <a:spcPct val="0"/>
        </a:spcBef>
        <a:buNone/>
        <a:defRPr sz="5649" kern="1200">
          <a:solidFill>
            <a:schemeClr val="tx1"/>
          </a:solidFill>
          <a:latin typeface="SalvoSerifCond"/>
          <a:ea typeface="+mj-ea"/>
          <a:cs typeface="+mj-cs"/>
        </a:defRPr>
      </a:lvl1pPr>
    </p:titleStyle>
    <p:bodyStyle>
      <a:lvl1pPr marL="439561" indent="-439561" algn="l" defTabSz="586082" rtl="0" eaLnBrk="1" latinLnBrk="0" hangingPunct="1">
        <a:spcBef>
          <a:spcPct val="20000"/>
        </a:spcBef>
        <a:buFont typeface="Arial"/>
        <a:buChar char="•"/>
        <a:defRPr sz="4099" kern="1200">
          <a:solidFill>
            <a:schemeClr val="tx1"/>
          </a:solidFill>
          <a:latin typeface="BentonSans Light"/>
          <a:ea typeface="+mn-ea"/>
          <a:cs typeface="+mn-cs"/>
        </a:defRPr>
      </a:lvl1pPr>
      <a:lvl2pPr marL="952383" indent="-366301" algn="l" defTabSz="586082" rtl="0" eaLnBrk="1" latinLnBrk="0" hangingPunct="1">
        <a:spcBef>
          <a:spcPct val="20000"/>
        </a:spcBef>
        <a:buFont typeface="Arial"/>
        <a:buChar char="–"/>
        <a:defRPr sz="3599" kern="1200">
          <a:solidFill>
            <a:schemeClr val="tx1"/>
          </a:solidFill>
          <a:latin typeface="BentonSans Light"/>
          <a:ea typeface="+mn-ea"/>
          <a:cs typeface="+mn-cs"/>
        </a:defRPr>
      </a:lvl2pPr>
      <a:lvl3pPr marL="1465204" indent="-293041" algn="l" defTabSz="586082" rtl="0" eaLnBrk="1" latinLnBrk="0" hangingPunct="1">
        <a:spcBef>
          <a:spcPct val="20000"/>
        </a:spcBef>
        <a:buFont typeface="Arial"/>
        <a:buChar char="•"/>
        <a:defRPr sz="3099" kern="1200">
          <a:solidFill>
            <a:schemeClr val="tx1"/>
          </a:solidFill>
          <a:latin typeface="BentonSans Light"/>
          <a:ea typeface="+mn-ea"/>
          <a:cs typeface="+mn-cs"/>
        </a:defRPr>
      </a:lvl3pPr>
      <a:lvl4pPr marL="2051286" indent="-293041" algn="l" defTabSz="586082" rtl="0" eaLnBrk="1" latinLnBrk="0" hangingPunct="1">
        <a:spcBef>
          <a:spcPct val="20000"/>
        </a:spcBef>
        <a:buFont typeface="Arial"/>
        <a:buChar char="–"/>
        <a:defRPr sz="2549" kern="1200">
          <a:solidFill>
            <a:schemeClr val="tx1"/>
          </a:solidFill>
          <a:latin typeface="BentonSans Light"/>
          <a:ea typeface="+mn-ea"/>
          <a:cs typeface="+mn-cs"/>
        </a:defRPr>
      </a:lvl4pPr>
      <a:lvl5pPr marL="2637368" indent="-293041" algn="l" defTabSz="586082" rtl="0" eaLnBrk="1" latinLnBrk="0" hangingPunct="1">
        <a:spcBef>
          <a:spcPct val="20000"/>
        </a:spcBef>
        <a:buFont typeface="Arial"/>
        <a:buChar char="»"/>
        <a:defRPr sz="2549" kern="1200">
          <a:solidFill>
            <a:schemeClr val="tx1"/>
          </a:solidFill>
          <a:latin typeface="BentonSans Light"/>
          <a:ea typeface="+mn-ea"/>
          <a:cs typeface="+mn-cs"/>
        </a:defRPr>
      </a:lvl5pPr>
      <a:lvl6pPr marL="3223450" indent="-293041" algn="l" defTabSz="586082" rtl="0" eaLnBrk="1" latinLnBrk="0" hangingPunct="1">
        <a:spcBef>
          <a:spcPct val="20000"/>
        </a:spcBef>
        <a:buFont typeface="Arial"/>
        <a:buChar char="•"/>
        <a:defRPr sz="2549" kern="1200">
          <a:solidFill>
            <a:schemeClr val="tx1"/>
          </a:solidFill>
          <a:latin typeface="+mn-lt"/>
          <a:ea typeface="+mn-ea"/>
          <a:cs typeface="+mn-cs"/>
        </a:defRPr>
      </a:lvl6pPr>
      <a:lvl7pPr marL="3809531" indent="-293041" algn="l" defTabSz="586082" rtl="0" eaLnBrk="1" latinLnBrk="0" hangingPunct="1">
        <a:spcBef>
          <a:spcPct val="20000"/>
        </a:spcBef>
        <a:buFont typeface="Arial"/>
        <a:buChar char="•"/>
        <a:defRPr sz="2549" kern="1200">
          <a:solidFill>
            <a:schemeClr val="tx1"/>
          </a:solidFill>
          <a:latin typeface="+mn-lt"/>
          <a:ea typeface="+mn-ea"/>
          <a:cs typeface="+mn-cs"/>
        </a:defRPr>
      </a:lvl7pPr>
      <a:lvl8pPr marL="4395613" indent="-293041" algn="l" defTabSz="586082" rtl="0" eaLnBrk="1" latinLnBrk="0" hangingPunct="1">
        <a:spcBef>
          <a:spcPct val="20000"/>
        </a:spcBef>
        <a:buFont typeface="Arial"/>
        <a:buChar char="•"/>
        <a:defRPr sz="2549" kern="1200">
          <a:solidFill>
            <a:schemeClr val="tx1"/>
          </a:solidFill>
          <a:latin typeface="+mn-lt"/>
          <a:ea typeface="+mn-ea"/>
          <a:cs typeface="+mn-cs"/>
        </a:defRPr>
      </a:lvl8pPr>
      <a:lvl9pPr marL="4981695" indent="-293041" algn="l" defTabSz="586082" rtl="0" eaLnBrk="1" latinLnBrk="0" hangingPunct="1">
        <a:spcBef>
          <a:spcPct val="20000"/>
        </a:spcBef>
        <a:buFont typeface="Arial"/>
        <a:buChar char="•"/>
        <a:defRPr sz="254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8608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86082" algn="l" defTabSz="58608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72164" algn="l" defTabSz="58608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58245" algn="l" defTabSz="58608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4327" algn="l" defTabSz="58608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30409" algn="l" defTabSz="58608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516491" algn="l" defTabSz="58608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102572" algn="l" defTabSz="58608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688654" algn="l" defTabSz="58608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F3E39-22E2-564E-921A-E0319E3E0F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4D61F-37EC-AA4F-AC56-BFC147BCC8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691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533400" y="1384300"/>
            <a:ext cx="11126349" cy="91"/>
          </a:xfrm>
          <a:prstGeom prst="rect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defTabSz="2286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6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533400" y="234950"/>
            <a:ext cx="11118850" cy="984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900">
                <a:solidFill>
                  <a:srgbClr val="077560"/>
                </a:solidFill>
              </a:rPr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533400" y="1562100"/>
            <a:ext cx="11118850" cy="468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2pPr marL="1092200" indent="-457200">
              <a:spcBef>
                <a:spcPts val="4200"/>
              </a:spcBef>
              <a:buChar char="-"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727200" indent="-457200">
              <a:spcBef>
                <a:spcPts val="4200"/>
              </a:spcBef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362200" indent="-457200">
              <a:spcBef>
                <a:spcPts val="4200"/>
              </a:spcBef>
              <a:buChar char="-"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997200" indent="-457200">
              <a:spcBef>
                <a:spcPts val="4200"/>
              </a:spcBef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Body Level Five</a:t>
            </a:r>
          </a:p>
        </p:txBody>
      </p:sp>
      <p:pic>
        <p:nvPicPr>
          <p:cNvPr id="5" name="nscfw2015.jpg"/>
          <p:cNvPicPr/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9323487" y="6248336"/>
            <a:ext cx="2778653" cy="5842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44323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</p:sldLayoutIdLst>
  <p:transition spd="med"/>
  <p:txStyles>
    <p:titleStyle>
      <a:lvl1pPr defTabSz="412750">
        <a:defRPr sz="2900">
          <a:solidFill>
            <a:srgbClr val="077560"/>
          </a:solidFill>
          <a:latin typeface="Helvetica Neue"/>
          <a:ea typeface="Helvetica Neue"/>
          <a:cs typeface="Helvetica Neue"/>
          <a:sym typeface="Helvetica Neue"/>
        </a:defRPr>
      </a:lvl1pPr>
      <a:lvl2pPr indent="114300" defTabSz="412750">
        <a:defRPr sz="2900">
          <a:solidFill>
            <a:srgbClr val="077560"/>
          </a:solidFill>
          <a:latin typeface="Helvetica Neue"/>
          <a:ea typeface="Helvetica Neue"/>
          <a:cs typeface="Helvetica Neue"/>
          <a:sym typeface="Helvetica Neue"/>
        </a:defRPr>
      </a:lvl2pPr>
      <a:lvl3pPr indent="228600" defTabSz="412750">
        <a:defRPr sz="2900">
          <a:solidFill>
            <a:srgbClr val="077560"/>
          </a:solidFill>
          <a:latin typeface="Helvetica Neue"/>
          <a:ea typeface="Helvetica Neue"/>
          <a:cs typeface="Helvetica Neue"/>
          <a:sym typeface="Helvetica Neue"/>
        </a:defRPr>
      </a:lvl3pPr>
      <a:lvl4pPr indent="342900" defTabSz="412750">
        <a:defRPr sz="2900">
          <a:solidFill>
            <a:srgbClr val="077560"/>
          </a:solidFill>
          <a:latin typeface="Helvetica Neue"/>
          <a:ea typeface="Helvetica Neue"/>
          <a:cs typeface="Helvetica Neue"/>
          <a:sym typeface="Helvetica Neue"/>
        </a:defRPr>
      </a:lvl4pPr>
      <a:lvl5pPr indent="457200" defTabSz="412750">
        <a:defRPr sz="2900">
          <a:solidFill>
            <a:srgbClr val="077560"/>
          </a:solidFill>
          <a:latin typeface="Helvetica Neue"/>
          <a:ea typeface="Helvetica Neue"/>
          <a:cs typeface="Helvetica Neue"/>
          <a:sym typeface="Helvetica Neue"/>
        </a:defRPr>
      </a:lvl5pPr>
      <a:lvl6pPr indent="571500" defTabSz="412750">
        <a:defRPr sz="2900">
          <a:solidFill>
            <a:srgbClr val="077560"/>
          </a:solidFill>
          <a:latin typeface="Helvetica Neue"/>
          <a:ea typeface="Helvetica Neue"/>
          <a:cs typeface="Helvetica Neue"/>
          <a:sym typeface="Helvetica Neue"/>
        </a:defRPr>
      </a:lvl6pPr>
      <a:lvl7pPr indent="685800" defTabSz="412750">
        <a:defRPr sz="2900">
          <a:solidFill>
            <a:srgbClr val="077560"/>
          </a:solidFill>
          <a:latin typeface="Helvetica Neue"/>
          <a:ea typeface="Helvetica Neue"/>
          <a:cs typeface="Helvetica Neue"/>
          <a:sym typeface="Helvetica Neue"/>
        </a:defRPr>
      </a:lvl7pPr>
      <a:lvl8pPr indent="800100" defTabSz="412750">
        <a:defRPr sz="2900">
          <a:solidFill>
            <a:srgbClr val="077560"/>
          </a:solidFill>
          <a:latin typeface="Helvetica Neue"/>
          <a:ea typeface="Helvetica Neue"/>
          <a:cs typeface="Helvetica Neue"/>
          <a:sym typeface="Helvetica Neue"/>
        </a:defRPr>
      </a:lvl8pPr>
      <a:lvl9pPr indent="914400" defTabSz="412750">
        <a:defRPr sz="2900">
          <a:solidFill>
            <a:srgbClr val="077560"/>
          </a:solidFill>
          <a:latin typeface="Helvetica Neue"/>
          <a:ea typeface="Helvetica Neue"/>
          <a:cs typeface="Helvetica Neue"/>
          <a:sym typeface="Helvetica Neue"/>
        </a:defRPr>
      </a:lvl9pPr>
    </p:titleStyle>
    <p:bodyStyle>
      <a:lvl1pPr marL="317500" indent="-317500" defTabSz="412750">
        <a:spcBef>
          <a:spcPts val="2950"/>
        </a:spcBef>
        <a:buSzPct val="75000"/>
        <a:buFont typeface="Helvetica Neue"/>
        <a:buChar char="•"/>
        <a:defRPr sz="2500">
          <a:solidFill>
            <a:srgbClr val="747474"/>
          </a:solidFill>
          <a:latin typeface="Helvetica Neue Light"/>
          <a:ea typeface="Helvetica Neue Light"/>
          <a:cs typeface="Helvetica Neue Light"/>
          <a:sym typeface="Helvetica Neue Light"/>
        </a:defRPr>
      </a:lvl1pPr>
      <a:lvl2pPr marL="635000" indent="-317500" defTabSz="412750">
        <a:spcBef>
          <a:spcPts val="2950"/>
        </a:spcBef>
        <a:buSzPct val="75000"/>
        <a:buFont typeface="Helvetica Neue"/>
        <a:buChar char="•"/>
        <a:defRPr sz="2500">
          <a:solidFill>
            <a:srgbClr val="747474"/>
          </a:solidFill>
          <a:latin typeface="Helvetica Neue Light"/>
          <a:ea typeface="Helvetica Neue Light"/>
          <a:cs typeface="Helvetica Neue Light"/>
          <a:sym typeface="Helvetica Neue Light"/>
        </a:defRPr>
      </a:lvl2pPr>
      <a:lvl3pPr marL="952500" indent="-317500" defTabSz="412750">
        <a:spcBef>
          <a:spcPts val="2950"/>
        </a:spcBef>
        <a:buSzPct val="75000"/>
        <a:buFont typeface="Helvetica Neue"/>
        <a:buChar char="•"/>
        <a:defRPr sz="2500">
          <a:solidFill>
            <a:srgbClr val="747474"/>
          </a:solidFill>
          <a:latin typeface="Helvetica Neue Light"/>
          <a:ea typeface="Helvetica Neue Light"/>
          <a:cs typeface="Helvetica Neue Light"/>
          <a:sym typeface="Helvetica Neue Light"/>
        </a:defRPr>
      </a:lvl3pPr>
      <a:lvl4pPr marL="1270000" indent="-317500" defTabSz="412750">
        <a:spcBef>
          <a:spcPts val="2950"/>
        </a:spcBef>
        <a:buSzPct val="75000"/>
        <a:buFont typeface="Helvetica Neue"/>
        <a:buChar char="•"/>
        <a:defRPr sz="2500">
          <a:solidFill>
            <a:srgbClr val="747474"/>
          </a:solidFill>
          <a:latin typeface="Helvetica Neue Light"/>
          <a:ea typeface="Helvetica Neue Light"/>
          <a:cs typeface="Helvetica Neue Light"/>
          <a:sym typeface="Helvetica Neue Light"/>
        </a:defRPr>
      </a:lvl4pPr>
      <a:lvl5pPr marL="1587500" indent="-317500" defTabSz="412750">
        <a:spcBef>
          <a:spcPts val="2950"/>
        </a:spcBef>
        <a:buSzPct val="75000"/>
        <a:buFont typeface="Helvetica Neue"/>
        <a:buChar char="•"/>
        <a:defRPr sz="2500">
          <a:solidFill>
            <a:srgbClr val="747474"/>
          </a:solidFill>
          <a:latin typeface="Helvetica Neue Light"/>
          <a:ea typeface="Helvetica Neue Light"/>
          <a:cs typeface="Helvetica Neue Light"/>
          <a:sym typeface="Helvetica Neue Light"/>
        </a:defRPr>
      </a:lvl5pPr>
      <a:lvl6pPr marL="1905000" indent="-317500" defTabSz="412750">
        <a:spcBef>
          <a:spcPts val="2950"/>
        </a:spcBef>
        <a:buSzPct val="75000"/>
        <a:buFont typeface="Helvetica Neue"/>
        <a:buChar char="•"/>
        <a:defRPr sz="2500">
          <a:solidFill>
            <a:srgbClr val="747474"/>
          </a:solidFill>
          <a:latin typeface="Helvetica Neue Light"/>
          <a:ea typeface="Helvetica Neue Light"/>
          <a:cs typeface="Helvetica Neue Light"/>
          <a:sym typeface="Helvetica Neue Light"/>
        </a:defRPr>
      </a:lvl6pPr>
      <a:lvl7pPr marL="2222500" indent="-317500" defTabSz="412750">
        <a:spcBef>
          <a:spcPts val="2950"/>
        </a:spcBef>
        <a:buSzPct val="75000"/>
        <a:buFont typeface="Helvetica Neue"/>
        <a:buChar char="•"/>
        <a:defRPr sz="2500">
          <a:solidFill>
            <a:srgbClr val="747474"/>
          </a:solidFill>
          <a:latin typeface="Helvetica Neue Light"/>
          <a:ea typeface="Helvetica Neue Light"/>
          <a:cs typeface="Helvetica Neue Light"/>
          <a:sym typeface="Helvetica Neue Light"/>
        </a:defRPr>
      </a:lvl7pPr>
      <a:lvl8pPr marL="2540000" indent="-317500" defTabSz="412750">
        <a:spcBef>
          <a:spcPts val="2950"/>
        </a:spcBef>
        <a:buSzPct val="75000"/>
        <a:buFont typeface="Helvetica Neue"/>
        <a:buChar char="•"/>
        <a:defRPr sz="2500">
          <a:solidFill>
            <a:srgbClr val="747474"/>
          </a:solidFill>
          <a:latin typeface="Helvetica Neue Light"/>
          <a:ea typeface="Helvetica Neue Light"/>
          <a:cs typeface="Helvetica Neue Light"/>
          <a:sym typeface="Helvetica Neue Light"/>
        </a:defRPr>
      </a:lvl8pPr>
      <a:lvl9pPr marL="2857500" indent="-317500" defTabSz="412750">
        <a:spcBef>
          <a:spcPts val="2950"/>
        </a:spcBef>
        <a:buSzPct val="75000"/>
        <a:buFont typeface="Helvetica Neue"/>
        <a:buChar char="•"/>
        <a:defRPr sz="2500">
          <a:solidFill>
            <a:srgbClr val="747474"/>
          </a:solidFill>
          <a:latin typeface="Helvetica Neue Light"/>
          <a:ea typeface="Helvetica Neue Light"/>
          <a:cs typeface="Helvetica Neue Light"/>
          <a:sym typeface="Helvetica Neue Light"/>
        </a:defRPr>
      </a:lvl9pPr>
    </p:bodyStyle>
    <p:otherStyle>
      <a:lvl1pPr algn="r" defTabSz="412750">
        <a:defRPr>
          <a:solidFill>
            <a:schemeClr val="tx1"/>
          </a:solidFill>
          <a:latin typeface="+mn-lt"/>
          <a:ea typeface="+mn-ea"/>
          <a:cs typeface="+mn-cs"/>
          <a:sym typeface="Helvetica Neue"/>
        </a:defRPr>
      </a:lvl1pPr>
      <a:lvl2pPr indent="114300" algn="r" defTabSz="412750">
        <a:defRPr>
          <a:solidFill>
            <a:schemeClr val="tx1"/>
          </a:solidFill>
          <a:latin typeface="+mn-lt"/>
          <a:ea typeface="+mn-ea"/>
          <a:cs typeface="+mn-cs"/>
          <a:sym typeface="Helvetica Neue"/>
        </a:defRPr>
      </a:lvl2pPr>
      <a:lvl3pPr indent="228600" algn="r" defTabSz="412750">
        <a:defRPr>
          <a:solidFill>
            <a:schemeClr val="tx1"/>
          </a:solidFill>
          <a:latin typeface="+mn-lt"/>
          <a:ea typeface="+mn-ea"/>
          <a:cs typeface="+mn-cs"/>
          <a:sym typeface="Helvetica Neue"/>
        </a:defRPr>
      </a:lvl3pPr>
      <a:lvl4pPr indent="342900" algn="r" defTabSz="412750">
        <a:defRPr>
          <a:solidFill>
            <a:schemeClr val="tx1"/>
          </a:solidFill>
          <a:latin typeface="+mn-lt"/>
          <a:ea typeface="+mn-ea"/>
          <a:cs typeface="+mn-cs"/>
          <a:sym typeface="Helvetica Neue"/>
        </a:defRPr>
      </a:lvl4pPr>
      <a:lvl5pPr indent="457200" algn="r" defTabSz="412750">
        <a:defRPr>
          <a:solidFill>
            <a:schemeClr val="tx1"/>
          </a:solidFill>
          <a:latin typeface="+mn-lt"/>
          <a:ea typeface="+mn-ea"/>
          <a:cs typeface="+mn-cs"/>
          <a:sym typeface="Helvetica Neue"/>
        </a:defRPr>
      </a:lvl5pPr>
      <a:lvl6pPr indent="571500" algn="r" defTabSz="412750">
        <a:defRPr>
          <a:solidFill>
            <a:schemeClr val="tx1"/>
          </a:solidFill>
          <a:latin typeface="+mn-lt"/>
          <a:ea typeface="+mn-ea"/>
          <a:cs typeface="+mn-cs"/>
          <a:sym typeface="Helvetica Neue"/>
        </a:defRPr>
      </a:lvl6pPr>
      <a:lvl7pPr indent="685800" algn="r" defTabSz="412750">
        <a:defRPr>
          <a:solidFill>
            <a:schemeClr val="tx1"/>
          </a:solidFill>
          <a:latin typeface="+mn-lt"/>
          <a:ea typeface="+mn-ea"/>
          <a:cs typeface="+mn-cs"/>
          <a:sym typeface="Helvetica Neue"/>
        </a:defRPr>
      </a:lvl7pPr>
      <a:lvl8pPr indent="800100" algn="r" defTabSz="412750">
        <a:defRPr>
          <a:solidFill>
            <a:schemeClr val="tx1"/>
          </a:solidFill>
          <a:latin typeface="+mn-lt"/>
          <a:ea typeface="+mn-ea"/>
          <a:cs typeface="+mn-cs"/>
          <a:sym typeface="Helvetica Neue"/>
        </a:defRPr>
      </a:lvl8pPr>
      <a:lvl9pPr indent="914400" algn="r" defTabSz="412750">
        <a:defRPr>
          <a:solidFill>
            <a:schemeClr val="tx1"/>
          </a:solidFill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2A55FB-B5BD-8A42-817F-BA7336989A8C}" type="datetimeFigureOut">
              <a:rPr lang="en-US" smtClean="0"/>
              <a:t>1/24/17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67F46-F88D-D649-B6C1-573C8D035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439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37E483-BC60-478C-AB41-D205E43E2B54}" type="datetimeFigureOut">
              <a:rPr lang="en-US" smtClean="0"/>
              <a:t>1/24/17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4E30C5-7113-439A-A6AF-E74A67963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455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slideLayout" Target="../slideLayouts/slideLayout26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1.jpg"/><Relationship Id="rId3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2.jpg"/><Relationship Id="rId3" Type="http://schemas.openxmlformats.org/officeDocument/2006/relationships/hyperlink" Target="https://www.youtube.com/watch?v=XwhEj2AbZmQ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slideLayout" Target="../slideLayouts/slideLayout25.xml"/><Relationship Id="rId3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image" Target="../media/image13.jpg"/><Relationship Id="rId1" Type="http://schemas.openxmlformats.org/officeDocument/2006/relationships/themeOverride" Target="../theme/themeOverride4.xml"/><Relationship Id="rId2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client.communications.iu.edu/vpcfo/moneysmarts2016/trustees/index.html" TargetMode="External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2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2.jpg"/><Relationship Id="rId3" Type="http://schemas.openxmlformats.org/officeDocument/2006/relationships/image" Target="../media/image22.t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23.emf"/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w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8.emf"/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26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lkboard-backgrou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7"/>
            <a:ext cx="12190413" cy="6857107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221993" y="1925619"/>
            <a:ext cx="7748015" cy="22682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>
                <a:solidFill>
                  <a:schemeClr val="bg1"/>
                </a:solidFill>
                <a:latin typeface="SalvoSerifCond Medium" panose="02000603080000020004" pitchFamily="50" charset="0"/>
              </a:rPr>
              <a:t>Combining Financial Aid </a:t>
            </a:r>
            <a:r>
              <a:rPr lang="en-US" sz="5000" dirty="0" smtClean="0">
                <a:solidFill>
                  <a:srgbClr val="EA941A"/>
                </a:solidFill>
                <a:latin typeface="SalvoSerifCond Medium" panose="02000603080000020004" pitchFamily="50" charset="0"/>
              </a:rPr>
              <a:t>&amp;</a:t>
            </a:r>
            <a:r>
              <a:rPr lang="en-US" sz="5000" dirty="0" smtClean="0">
                <a:solidFill>
                  <a:schemeClr val="bg1"/>
                </a:solidFill>
                <a:latin typeface="SalvoSerifCond Medium" panose="02000603080000020004" pitchFamily="50" charset="0"/>
              </a:rPr>
              <a:t> Financial </a:t>
            </a:r>
            <a:r>
              <a:rPr lang="en-US" sz="5000" dirty="0">
                <a:solidFill>
                  <a:schemeClr val="bg1"/>
                </a:solidFill>
                <a:latin typeface="SalvoSerifCond Medium" panose="02000603080000020004" pitchFamily="50" charset="0"/>
              </a:rPr>
              <a:t>Literacy to Reduce Student Debt</a:t>
            </a:r>
            <a:endParaRPr lang="en-US" sz="5000" dirty="0">
              <a:solidFill>
                <a:schemeClr val="bg1"/>
              </a:solidFill>
              <a:latin typeface="SalvoSerifCond Medium" panose="02000603080000020004" pitchFamily="50" charset="0"/>
              <a:cs typeface="SalvoSerifCond Medium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7206" y="4456909"/>
            <a:ext cx="6096000" cy="7017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dirty="0">
                <a:solidFill>
                  <a:srgbClr val="FFFFFF"/>
                </a:solidFill>
                <a:latin typeface="BentonSans Light" charset="0"/>
                <a:ea typeface="BentonSans Light" charset="0"/>
                <a:cs typeface="BentonSans Light" charset="0"/>
              </a:rPr>
              <a:t>Phil Schuman, Director of Financial Literacy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dirty="0" smtClean="0">
                <a:solidFill>
                  <a:srgbClr val="FFFFFF"/>
                </a:solidFill>
                <a:latin typeface="BentonSans Light" charset="0"/>
                <a:ea typeface="BentonSans Light" charset="0"/>
                <a:cs typeface="BentonSans Light" charset="0"/>
              </a:rPr>
              <a:t>Janessa Siegel, Program Coordinator </a:t>
            </a:r>
            <a:r>
              <a:rPr lang="en-US" dirty="0">
                <a:solidFill>
                  <a:srgbClr val="FFFFFF"/>
                </a:solidFill>
                <a:latin typeface="BentonSans Light" charset="0"/>
                <a:ea typeface="BentonSans Light" charset="0"/>
                <a:cs typeface="BentonSans Light" charset="0"/>
              </a:rPr>
              <a:t>of Financial Literacy</a:t>
            </a:r>
          </a:p>
        </p:txBody>
      </p:sp>
    </p:spTree>
    <p:extLst>
      <p:ext uri="{BB962C8B-B14F-4D97-AF65-F5344CB8AC3E}">
        <p14:creationId xmlns:p14="http://schemas.microsoft.com/office/powerpoint/2010/main" val="1914184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88908" y="2990148"/>
            <a:ext cx="1674425" cy="839436"/>
          </a:xfrm>
        </p:spPr>
        <p:txBody>
          <a:bodyPr>
            <a:normAutofit/>
          </a:bodyPr>
          <a:lstStyle/>
          <a:p>
            <a:pPr algn="ctr"/>
            <a:r>
              <a:rPr lang="en-US" sz="5200" dirty="0" smtClean="0">
                <a:solidFill>
                  <a:srgbClr val="681121"/>
                </a:solidFill>
                <a:latin typeface="SalvoSerifCond Medium"/>
                <a:cs typeface="SalvoSerifCond Medium"/>
              </a:rPr>
              <a:t>25%</a:t>
            </a:r>
            <a:endParaRPr lang="en-US" sz="5200" dirty="0">
              <a:solidFill>
                <a:srgbClr val="681121"/>
              </a:solidFill>
              <a:latin typeface="SalvoSerifCond Medium"/>
              <a:cs typeface="SalvoSerifCond Medium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1850" y="3845491"/>
            <a:ext cx="28814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6909" lvl="1" algn="ctr" defTabSz="609585" eaLnBrk="0" hangingPunct="0">
              <a:spcBef>
                <a:spcPts val="1568"/>
              </a:spcBef>
              <a:buSzPct val="75000"/>
              <a:defRPr/>
            </a:pPr>
            <a:r>
              <a:rPr lang="en-US" altLang="en-US" sz="1600" dirty="0">
                <a:solidFill>
                  <a:srgbClr val="535353"/>
                </a:solidFill>
                <a:latin typeface="BentonSans Light" panose="02000503000000020004" pitchFamily="50" charset="0"/>
                <a:ea typeface="BentonSans" charset="0"/>
                <a:cs typeface="BentonSans" charset="0"/>
              </a:rPr>
              <a:t>Of students said they did not purchase required academic materials because they didn’t want to take out extra loans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032712" y="2990148"/>
            <a:ext cx="1674425" cy="839436"/>
          </a:xfrm>
          <a:prstGeom prst="rect">
            <a:avLst/>
          </a:prstGeom>
        </p:spPr>
        <p:txBody>
          <a:bodyPr vert="horz" lIns="117225" tIns="58612" rIns="117225" bIns="58612" rtlCol="0" anchor="ctr">
            <a:normAutofit fontScale="85000" lnSpcReduction="10000"/>
          </a:bodyPr>
          <a:lstStyle>
            <a:lvl1pPr algn="ctr" defTabSz="1172398" rtl="0" eaLnBrk="1" latinLnBrk="0" hangingPunct="1">
              <a:spcBef>
                <a:spcPct val="0"/>
              </a:spcBef>
              <a:buNone/>
              <a:defRPr sz="11300" kern="1200">
                <a:solidFill>
                  <a:schemeClr val="tx1"/>
                </a:solidFill>
                <a:latin typeface="SalvoSerifCond"/>
                <a:ea typeface="+mj-ea"/>
                <a:cs typeface="+mj-cs"/>
              </a:defRPr>
            </a:lvl1pPr>
          </a:lstStyle>
          <a:p>
            <a:r>
              <a:rPr lang="en-US" sz="5649" dirty="0">
                <a:solidFill>
                  <a:srgbClr val="681121"/>
                </a:solidFill>
                <a:latin typeface="SalvoSerifCond Medium"/>
                <a:cs typeface="SalvoSerifCond Medium"/>
              </a:rPr>
              <a:t>8</a:t>
            </a:r>
            <a:r>
              <a:rPr lang="en-US" sz="5649" dirty="0" smtClean="0">
                <a:solidFill>
                  <a:srgbClr val="681121"/>
                </a:solidFill>
                <a:latin typeface="SalvoSerifCond Medium"/>
                <a:cs typeface="SalvoSerifCond Medium"/>
              </a:rPr>
              <a:t>0%</a:t>
            </a:r>
            <a:endParaRPr lang="en-US" sz="5649" dirty="0">
              <a:solidFill>
                <a:srgbClr val="681121"/>
              </a:solidFill>
              <a:latin typeface="SalvoSerifCond Medium"/>
              <a:cs typeface="SalvoSerifCond Medium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76835" y="3845234"/>
            <a:ext cx="31046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6909" lvl="1" algn="ctr" defTabSz="609585" eaLnBrk="0" fontAlgn="base" hangingPunct="0">
              <a:spcBef>
                <a:spcPts val="1568"/>
              </a:spcBef>
              <a:spcAft>
                <a:spcPct val="0"/>
              </a:spcAft>
              <a:buSzPct val="75000"/>
              <a:defRPr/>
            </a:pPr>
            <a:r>
              <a:rPr lang="en-US" altLang="en-US" sz="1600" dirty="0">
                <a:solidFill>
                  <a:srgbClr val="535353"/>
                </a:solidFill>
                <a:latin typeface="BentonSans Light" panose="02000503000000020004" pitchFamily="50" charset="0"/>
                <a:ea typeface="BentonSans" charset="0"/>
                <a:cs typeface="BentonSans" charset="0"/>
              </a:rPr>
              <a:t>of students who self-reported being “financially stressed” say concerns frequently affected academic performance and/or investigated dropping out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342277" y="2990148"/>
            <a:ext cx="1412110" cy="839436"/>
          </a:xfrm>
          <a:prstGeom prst="rect">
            <a:avLst/>
          </a:prstGeom>
        </p:spPr>
        <p:txBody>
          <a:bodyPr vert="horz" lIns="117225" tIns="58612" rIns="117225" bIns="58612" rtlCol="0" anchor="ctr">
            <a:normAutofit fontScale="92500" lnSpcReduction="10000"/>
          </a:bodyPr>
          <a:lstStyle>
            <a:lvl1pPr algn="ctr" defTabSz="1172398" rtl="0" eaLnBrk="1" latinLnBrk="0" hangingPunct="1">
              <a:spcBef>
                <a:spcPct val="0"/>
              </a:spcBef>
              <a:buNone/>
              <a:defRPr sz="11300" kern="1200">
                <a:solidFill>
                  <a:schemeClr val="tx1"/>
                </a:solidFill>
                <a:latin typeface="SalvoSerifCond"/>
                <a:ea typeface="+mj-ea"/>
                <a:cs typeface="+mj-cs"/>
              </a:defRPr>
            </a:lvl1pPr>
          </a:lstStyle>
          <a:p>
            <a:r>
              <a:rPr lang="en-US" sz="5649" dirty="0" smtClean="0">
                <a:solidFill>
                  <a:srgbClr val="681121"/>
                </a:solidFill>
                <a:latin typeface="SalvoSerifCond Medium"/>
                <a:cs typeface="SalvoSerifCond Medium"/>
              </a:rPr>
              <a:t>20+</a:t>
            </a:r>
            <a:endParaRPr lang="en-US" sz="5649" dirty="0">
              <a:solidFill>
                <a:srgbClr val="681121"/>
              </a:solidFill>
              <a:latin typeface="SalvoSerifCond Medium"/>
              <a:cs typeface="SalvoSerifCond Medium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54026" y="3968601"/>
            <a:ext cx="21803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6909" lvl="1" algn="ctr" defTabSz="609585" eaLnBrk="0" fontAlgn="base" hangingPunct="0">
              <a:spcBef>
                <a:spcPts val="1568"/>
              </a:spcBef>
              <a:spcAft>
                <a:spcPct val="0"/>
              </a:spcAft>
              <a:buSzPct val="75000"/>
              <a:defRPr/>
            </a:pPr>
            <a:r>
              <a:rPr lang="en-US" altLang="en-US" sz="1600" dirty="0">
                <a:solidFill>
                  <a:srgbClr val="535353"/>
                </a:solidFill>
                <a:latin typeface="BentonSans Light" panose="02000503000000020004" pitchFamily="50" charset="0"/>
                <a:ea typeface="BentonSans" charset="0"/>
                <a:cs typeface="BentonSans" charset="0"/>
              </a:rPr>
              <a:t>Number of hours worked/week that negatively effects GPA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1381846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prstClr val="black"/>
                </a:solidFill>
                <a:latin typeface="SalvoSerifCond Medium"/>
                <a:cs typeface="SalvoSerifCond Medium"/>
              </a:rPr>
              <a:t>Effect </a:t>
            </a:r>
            <a:r>
              <a:rPr lang="en-US" sz="4800" dirty="0">
                <a:solidFill>
                  <a:prstClr val="black"/>
                </a:solidFill>
                <a:latin typeface="SalvoSerifCond Medium"/>
                <a:cs typeface="SalvoSerifCond Medium"/>
              </a:rPr>
              <a:t>of Financial Strain on Students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769340" y="2990148"/>
            <a:ext cx="1674425" cy="839436"/>
          </a:xfrm>
          <a:prstGeom prst="rect">
            <a:avLst/>
          </a:prstGeom>
        </p:spPr>
        <p:txBody>
          <a:bodyPr vert="horz" lIns="117225" tIns="58612" rIns="117225" bIns="58612" rtlCol="0" anchor="ctr">
            <a:normAutofit fontScale="85000" lnSpcReduction="10000"/>
          </a:bodyPr>
          <a:lstStyle>
            <a:lvl1pPr algn="ctr" defTabSz="1172398" rtl="0" eaLnBrk="1" latinLnBrk="0" hangingPunct="1">
              <a:spcBef>
                <a:spcPct val="0"/>
              </a:spcBef>
              <a:buNone/>
              <a:defRPr sz="11300" kern="1200">
                <a:solidFill>
                  <a:schemeClr val="tx1"/>
                </a:solidFill>
                <a:latin typeface="SalvoSerifCond"/>
                <a:ea typeface="+mj-ea"/>
                <a:cs typeface="+mj-cs"/>
              </a:defRPr>
            </a:lvl1pPr>
          </a:lstStyle>
          <a:p>
            <a:r>
              <a:rPr lang="en-US" sz="5649" dirty="0" smtClean="0">
                <a:solidFill>
                  <a:srgbClr val="681121"/>
                </a:solidFill>
                <a:latin typeface="SalvoSerifCond Medium"/>
                <a:cs typeface="SalvoSerifCond Medium"/>
              </a:rPr>
              <a:t>40%</a:t>
            </a:r>
            <a:endParaRPr lang="en-US" sz="5649" dirty="0">
              <a:solidFill>
                <a:srgbClr val="681121"/>
              </a:solidFill>
              <a:latin typeface="SalvoSerifCond Medium"/>
              <a:cs typeface="SalvoSerifCond Medium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146895" y="1846385"/>
            <a:ext cx="511057" cy="7173"/>
          </a:xfrm>
          <a:prstGeom prst="lin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1524670" y="1860941"/>
            <a:ext cx="511057" cy="7173"/>
          </a:xfrm>
          <a:prstGeom prst="lin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144210" y="3857590"/>
            <a:ext cx="249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6909" lvl="1" algn="ctr" defTabSz="609585" eaLnBrk="0" fontAlgn="base" hangingPunct="0">
              <a:spcBef>
                <a:spcPts val="1568"/>
              </a:spcBef>
              <a:spcAft>
                <a:spcPct val="0"/>
              </a:spcAft>
              <a:buSzPct val="75000"/>
              <a:defRPr/>
            </a:pPr>
            <a:r>
              <a:rPr lang="en-US" altLang="en-US" sz="1600" dirty="0">
                <a:solidFill>
                  <a:srgbClr val="535353"/>
                </a:solidFill>
                <a:latin typeface="BentonSans Light" panose="02000503000000020004" pitchFamily="50" charset="0"/>
                <a:ea typeface="BentonSans" charset="0"/>
                <a:cs typeface="BentonSans" charset="0"/>
              </a:rPr>
              <a:t>Report investigating working more to meet expenses</a:t>
            </a:r>
          </a:p>
        </p:txBody>
      </p:sp>
    </p:spTree>
    <p:extLst>
      <p:ext uri="{BB962C8B-B14F-4D97-AF65-F5344CB8AC3E}">
        <p14:creationId xmlns:p14="http://schemas.microsoft.com/office/powerpoint/2010/main" val="18137239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88908" y="2990148"/>
            <a:ext cx="1674425" cy="839436"/>
          </a:xfrm>
        </p:spPr>
        <p:txBody>
          <a:bodyPr>
            <a:normAutofit/>
          </a:bodyPr>
          <a:lstStyle/>
          <a:p>
            <a:pPr algn="ctr"/>
            <a:r>
              <a:rPr lang="en-US" sz="5200" dirty="0" smtClean="0">
                <a:solidFill>
                  <a:schemeClr val="bg1"/>
                </a:solidFill>
                <a:latin typeface="SalvoSerifCond Medium"/>
                <a:cs typeface="SalvoSerifCond Medium"/>
              </a:rPr>
              <a:t>40%</a:t>
            </a:r>
            <a:endParaRPr lang="en-US" sz="5200" dirty="0">
              <a:solidFill>
                <a:schemeClr val="bg1"/>
              </a:solidFill>
              <a:latin typeface="SalvoSerifCond Medium"/>
              <a:cs typeface="SalvoSerifCond Medium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1850" y="3845491"/>
            <a:ext cx="2881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6909" lvl="1" algn="ctr" defTabSz="609585" eaLnBrk="0" hangingPunct="0">
              <a:spcBef>
                <a:spcPts val="1568"/>
              </a:spcBef>
              <a:buSzPct val="75000"/>
              <a:defRPr/>
            </a:pPr>
            <a:r>
              <a:rPr lang="en-US" altLang="en-US" sz="1600" dirty="0" smtClean="0">
                <a:solidFill>
                  <a:schemeClr val="bg1"/>
                </a:solidFill>
                <a:latin typeface="BentonSans Light" panose="02000503000000020004" pitchFamily="50" charset="0"/>
                <a:ea typeface="BentonSans" charset="0"/>
                <a:cs typeface="BentonSans" charset="0"/>
              </a:rPr>
              <a:t>Said they did not participate in an activity because of finances</a:t>
            </a:r>
            <a:endParaRPr lang="en-US" altLang="en-US" sz="1600" dirty="0">
              <a:solidFill>
                <a:schemeClr val="bg1"/>
              </a:solidFill>
              <a:latin typeface="BentonSans Light" panose="02000503000000020004" pitchFamily="50" charset="0"/>
              <a:ea typeface="BentonSans" charset="0"/>
              <a:cs typeface="BentonSans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032712" y="2990148"/>
            <a:ext cx="1674425" cy="839436"/>
          </a:xfrm>
          <a:prstGeom prst="rect">
            <a:avLst/>
          </a:prstGeom>
        </p:spPr>
        <p:txBody>
          <a:bodyPr vert="horz" lIns="117225" tIns="58612" rIns="117225" bIns="58612" rtlCol="0" anchor="ctr">
            <a:normAutofit fontScale="92500" lnSpcReduction="10000"/>
          </a:bodyPr>
          <a:lstStyle>
            <a:lvl1pPr algn="ctr" defTabSz="1172398" rtl="0" eaLnBrk="1" latinLnBrk="0" hangingPunct="1">
              <a:spcBef>
                <a:spcPct val="0"/>
              </a:spcBef>
              <a:buNone/>
              <a:defRPr sz="11300" kern="1200">
                <a:solidFill>
                  <a:schemeClr val="tx1"/>
                </a:solidFill>
                <a:latin typeface="SalvoSerifCond"/>
                <a:ea typeface="+mj-ea"/>
                <a:cs typeface="+mj-cs"/>
              </a:defRPr>
            </a:lvl1pPr>
          </a:lstStyle>
          <a:p>
            <a:r>
              <a:rPr lang="en-US" sz="5649" dirty="0" smtClean="0">
                <a:solidFill>
                  <a:schemeClr val="bg1"/>
                </a:solidFill>
                <a:latin typeface="SalvoSerifCond Medium"/>
                <a:cs typeface="SalvoSerifCond Medium"/>
              </a:rPr>
              <a:t>49%</a:t>
            </a:r>
            <a:endParaRPr lang="en-US" sz="5649" dirty="0">
              <a:solidFill>
                <a:schemeClr val="bg1"/>
              </a:solidFill>
              <a:latin typeface="SalvoSerifCond Medium"/>
              <a:cs typeface="SalvoSerifCond Medium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76835" y="3845234"/>
            <a:ext cx="3104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6909" lvl="1" algn="ctr" defTabSz="609585" eaLnBrk="0" fontAlgn="base" hangingPunct="0">
              <a:spcBef>
                <a:spcPts val="1568"/>
              </a:spcBef>
              <a:spcAft>
                <a:spcPct val="0"/>
              </a:spcAft>
              <a:buSzPct val="75000"/>
              <a:defRPr/>
            </a:pPr>
            <a:r>
              <a:rPr lang="en-US" altLang="en-US" sz="1600" dirty="0" smtClean="0">
                <a:solidFill>
                  <a:schemeClr val="bg1"/>
                </a:solidFill>
                <a:latin typeface="BentonSans Light" panose="02000503000000020004" pitchFamily="50" charset="0"/>
                <a:ea typeface="BentonSans" charset="0"/>
                <a:cs typeface="BentonSans" charset="0"/>
              </a:rPr>
              <a:t>Worry about meeting monthly expenses</a:t>
            </a:r>
            <a:endParaRPr lang="en-US" altLang="en-US" sz="1600" dirty="0">
              <a:solidFill>
                <a:schemeClr val="bg1"/>
              </a:solidFill>
              <a:latin typeface="BentonSans Light" panose="02000503000000020004" pitchFamily="50" charset="0"/>
              <a:ea typeface="BentonSans" charset="0"/>
              <a:cs typeface="BentonSans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976516" y="2990148"/>
            <a:ext cx="1674425" cy="839436"/>
          </a:xfrm>
          <a:prstGeom prst="rect">
            <a:avLst/>
          </a:prstGeom>
        </p:spPr>
        <p:txBody>
          <a:bodyPr vert="horz" lIns="117225" tIns="58612" rIns="117225" bIns="58612" rtlCol="0" anchor="ctr">
            <a:normAutofit fontScale="92500" lnSpcReduction="10000"/>
          </a:bodyPr>
          <a:lstStyle>
            <a:lvl1pPr algn="ctr" defTabSz="1172398" rtl="0" eaLnBrk="1" latinLnBrk="0" hangingPunct="1">
              <a:spcBef>
                <a:spcPct val="0"/>
              </a:spcBef>
              <a:buNone/>
              <a:defRPr sz="11300" kern="1200">
                <a:solidFill>
                  <a:schemeClr val="tx1"/>
                </a:solidFill>
                <a:latin typeface="SalvoSerifCond"/>
                <a:ea typeface="+mj-ea"/>
                <a:cs typeface="+mj-cs"/>
              </a:defRPr>
            </a:lvl1pPr>
          </a:lstStyle>
          <a:p>
            <a:r>
              <a:rPr lang="en-US" sz="5649" dirty="0" smtClean="0">
                <a:solidFill>
                  <a:schemeClr val="bg1"/>
                </a:solidFill>
                <a:latin typeface="SalvoSerifCond Medium"/>
                <a:cs typeface="SalvoSerifCond Medium"/>
              </a:rPr>
              <a:t>34%</a:t>
            </a:r>
            <a:endParaRPr lang="en-US" sz="5649" dirty="0">
              <a:solidFill>
                <a:schemeClr val="bg1"/>
              </a:solidFill>
              <a:latin typeface="SalvoSerifCond Medium"/>
              <a:cs typeface="SalvoSerifCond Medium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66071" y="3857591"/>
            <a:ext cx="24953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en-US" sz="1600" dirty="0" smtClean="0">
                <a:solidFill>
                  <a:schemeClr val="bg1"/>
                </a:solidFill>
                <a:latin typeface="BentonSans Light" charset="0"/>
              </a:rPr>
              <a:t>Say the amount of debt causes them a large or extreme amount of stress</a:t>
            </a:r>
            <a:endParaRPr lang="en-US" altLang="en-US" sz="1600" dirty="0">
              <a:solidFill>
                <a:schemeClr val="bg1"/>
              </a:solidFill>
              <a:latin typeface="BentonSans Light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1381846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SalvoSerifCond Medium"/>
                <a:cs typeface="SalvoSerifCond Medium"/>
              </a:rPr>
              <a:t>Effect </a:t>
            </a:r>
            <a:r>
              <a:rPr lang="en-US" sz="4800" dirty="0">
                <a:solidFill>
                  <a:schemeClr val="bg1"/>
                </a:solidFill>
                <a:latin typeface="SalvoSerifCond Medium"/>
                <a:cs typeface="SalvoSerifCond Medium"/>
              </a:rPr>
              <a:t>of Financial Strain on Students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554655" y="3006055"/>
            <a:ext cx="1674425" cy="839436"/>
          </a:xfrm>
          <a:prstGeom prst="rect">
            <a:avLst/>
          </a:prstGeom>
        </p:spPr>
        <p:txBody>
          <a:bodyPr vert="horz" lIns="117225" tIns="58612" rIns="117225" bIns="58612" rtlCol="0" anchor="ctr">
            <a:normAutofit fontScale="92500" lnSpcReduction="10000"/>
          </a:bodyPr>
          <a:lstStyle>
            <a:lvl1pPr algn="ctr" defTabSz="1172398" rtl="0" eaLnBrk="1" latinLnBrk="0" hangingPunct="1">
              <a:spcBef>
                <a:spcPct val="0"/>
              </a:spcBef>
              <a:buNone/>
              <a:defRPr sz="11300" kern="1200">
                <a:solidFill>
                  <a:schemeClr val="tx1"/>
                </a:solidFill>
                <a:latin typeface="SalvoSerifCond"/>
                <a:ea typeface="+mj-ea"/>
                <a:cs typeface="+mj-cs"/>
              </a:defRPr>
            </a:lvl1pPr>
          </a:lstStyle>
          <a:p>
            <a:r>
              <a:rPr lang="en-US" sz="5649" dirty="0" smtClean="0">
                <a:solidFill>
                  <a:schemeClr val="bg1"/>
                </a:solidFill>
                <a:latin typeface="SalvoSerifCond Medium"/>
                <a:cs typeface="SalvoSerifCond Medium"/>
              </a:rPr>
              <a:t>23%</a:t>
            </a:r>
            <a:endParaRPr lang="en-US" sz="5649" dirty="0">
              <a:solidFill>
                <a:schemeClr val="bg1"/>
              </a:solidFill>
              <a:latin typeface="SalvoSerifCond Medium"/>
              <a:cs typeface="SalvoSerifCond Medium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146895" y="1846385"/>
            <a:ext cx="511057" cy="7173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1524670" y="1860941"/>
            <a:ext cx="511057" cy="7173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144210" y="3857590"/>
            <a:ext cx="249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en-US" sz="1600" dirty="0" smtClean="0">
                <a:solidFill>
                  <a:schemeClr val="bg1"/>
                </a:solidFill>
                <a:latin typeface="BentonSans Light" charset="0"/>
              </a:rPr>
              <a:t>Are not confident they can pay off the amount they’ve borrowed</a:t>
            </a:r>
            <a:endParaRPr lang="en-US" altLang="en-US" sz="1600" dirty="0">
              <a:solidFill>
                <a:schemeClr val="bg1"/>
              </a:solidFill>
              <a:latin typeface="Benton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757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811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SalvoSerifCond Medium" panose="02000603080000020004" pitchFamily="50" charset="0"/>
              </a:rPr>
              <a:t>EXPECTATIONS GAP</a:t>
            </a:r>
            <a:endParaRPr lang="en-US" dirty="0">
              <a:solidFill>
                <a:schemeClr val="bg1"/>
              </a:solidFill>
              <a:latin typeface="SalvoSerifCond Medium" panose="0200060308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5770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09600" y="180676"/>
            <a:ext cx="10972800" cy="114285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  <a:latin typeface="SalvoSerifCond Medium"/>
                <a:cs typeface="SalvoSerifCond Medium"/>
              </a:rPr>
              <a:t>Get them in touch with </a:t>
            </a:r>
            <a:r>
              <a:rPr lang="en-US" i="1" dirty="0" smtClean="0">
                <a:solidFill>
                  <a:srgbClr val="C69229"/>
                </a:solidFill>
                <a:latin typeface="SalvoSerifCond Medium"/>
                <a:cs typeface="SalvoSerifCond Medium"/>
              </a:rPr>
              <a:t>their</a:t>
            </a:r>
            <a:r>
              <a:rPr lang="en-US" dirty="0" smtClean="0">
                <a:solidFill>
                  <a:schemeClr val="bg1"/>
                </a:solidFill>
                <a:latin typeface="SalvoSerifCond Medium"/>
                <a:cs typeface="SalvoSerifCond Medium"/>
              </a:rPr>
              <a:t> </a:t>
            </a:r>
            <a:r>
              <a:rPr lang="en-US" dirty="0">
                <a:solidFill>
                  <a:schemeClr val="bg1"/>
                </a:solidFill>
                <a:latin typeface="SalvoSerifCond Medium"/>
                <a:cs typeface="SalvoSerifCond Medium"/>
              </a:rPr>
              <a:t>r</a:t>
            </a:r>
            <a:r>
              <a:rPr lang="en-US" dirty="0" smtClean="0">
                <a:solidFill>
                  <a:schemeClr val="bg1"/>
                </a:solidFill>
                <a:latin typeface="SalvoSerifCond Medium"/>
                <a:cs typeface="SalvoSerifCond Medium"/>
              </a:rPr>
              <a:t>eality</a:t>
            </a:r>
            <a:endParaRPr lang="en-US" dirty="0">
              <a:solidFill>
                <a:schemeClr val="bg1"/>
              </a:solidFill>
              <a:latin typeface="SalvoSerifCond Medium"/>
              <a:cs typeface="SalvoSerifCond Medium"/>
            </a:endParaRPr>
          </a:p>
        </p:txBody>
      </p:sp>
      <p:graphicFrame>
        <p:nvGraphicFramePr>
          <p:cNvPr id="7" name="Chart 6"/>
          <p:cNvGraphicFramePr/>
          <p:nvPr>
            <p:extLst/>
          </p:nvPr>
        </p:nvGraphicFramePr>
        <p:xfrm>
          <a:off x="1564640" y="1584379"/>
          <a:ext cx="10017760" cy="50564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612329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lkboard-backgrou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7"/>
            <a:ext cx="12190413" cy="6857107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9014" y="2622101"/>
            <a:ext cx="4118752" cy="1142851"/>
          </a:xfrm>
        </p:spPr>
        <p:txBody>
          <a:bodyPr>
            <a:noAutofit/>
          </a:bodyPr>
          <a:lstStyle/>
          <a:p>
            <a:r>
              <a:rPr lang="en-US" sz="12498" dirty="0" smtClean="0">
                <a:solidFill>
                  <a:srgbClr val="681121"/>
                </a:solidFill>
                <a:latin typeface="SalvoSerifCond Black"/>
                <a:cs typeface="SalvoSerifCond Black"/>
              </a:rPr>
              <a:t>42%</a:t>
            </a:r>
            <a:endParaRPr lang="en-US" sz="12498" dirty="0">
              <a:solidFill>
                <a:srgbClr val="681121"/>
              </a:solidFill>
              <a:latin typeface="SalvoSerifCond Black"/>
              <a:cs typeface="SalvoSerifCond Black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44174" y="2408824"/>
            <a:ext cx="12192000" cy="2307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799" dirty="0" smtClean="0">
                <a:solidFill>
                  <a:srgbClr val="FFFFFF"/>
                </a:solidFill>
                <a:latin typeface="SalvoSerifCond Medium"/>
                <a:cs typeface="SalvoSerifCond Medium"/>
              </a:rPr>
              <a:t>Of college seniors expect</a:t>
            </a:r>
          </a:p>
          <a:p>
            <a:r>
              <a:rPr lang="en-US" sz="4799" dirty="0" smtClean="0">
                <a:solidFill>
                  <a:srgbClr val="FFFFFF"/>
                </a:solidFill>
                <a:latin typeface="SalvoSerifCond Medium"/>
                <a:cs typeface="SalvoSerifCond Medium"/>
              </a:rPr>
              <a:t>to earn more than $50,000 </a:t>
            </a:r>
          </a:p>
          <a:p>
            <a:r>
              <a:rPr lang="en-US" sz="4799" dirty="0" smtClean="0">
                <a:solidFill>
                  <a:srgbClr val="FFFFFF"/>
                </a:solidFill>
                <a:latin typeface="SalvoSerifCond Medium"/>
                <a:cs typeface="SalvoSerifCond Medium"/>
              </a:rPr>
              <a:t>in their 1</a:t>
            </a:r>
            <a:r>
              <a:rPr lang="en-US" sz="4799" baseline="30000" dirty="0" smtClean="0">
                <a:solidFill>
                  <a:srgbClr val="FFFFFF"/>
                </a:solidFill>
                <a:latin typeface="SalvoSerifCond Medium"/>
                <a:cs typeface="SalvoSerifCond Medium"/>
              </a:rPr>
              <a:t>st</a:t>
            </a:r>
            <a:r>
              <a:rPr lang="en-US" sz="4799" dirty="0" smtClean="0">
                <a:solidFill>
                  <a:srgbClr val="FFFFFF"/>
                </a:solidFill>
                <a:latin typeface="SalvoSerifCond Medium"/>
                <a:cs typeface="SalvoSerifCond Medium"/>
              </a:rPr>
              <a:t> job out of college</a:t>
            </a:r>
            <a:endParaRPr lang="en-US" sz="4799" dirty="0">
              <a:solidFill>
                <a:srgbClr val="FFFFFF"/>
              </a:solidFill>
              <a:latin typeface="SalvoSerifCond Medium"/>
              <a:cs typeface="SalvoSerifCond Medium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9014" y="6386606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SalvoSerifCond Medium"/>
                <a:cs typeface="SalvoSerifCond Medium"/>
              </a:rPr>
              <a:t>Source: USA Today</a:t>
            </a:r>
            <a:endParaRPr lang="en-US" dirty="0">
              <a:solidFill>
                <a:srgbClr val="FFFFFF"/>
              </a:solidFill>
              <a:latin typeface="SalvoSerifCond Medium"/>
              <a:cs typeface="SalvoSerifCond Medium"/>
            </a:endParaRPr>
          </a:p>
        </p:txBody>
      </p:sp>
    </p:spTree>
    <p:extLst>
      <p:ext uri="{BB962C8B-B14F-4D97-AF65-F5344CB8AC3E}">
        <p14:creationId xmlns:p14="http://schemas.microsoft.com/office/powerpoint/2010/main" val="5705466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44443" y="2553087"/>
            <a:ext cx="3975160" cy="1142851"/>
          </a:xfrm>
        </p:spPr>
        <p:txBody>
          <a:bodyPr>
            <a:noAutofit/>
          </a:bodyPr>
          <a:lstStyle/>
          <a:p>
            <a:r>
              <a:rPr lang="en-US" sz="12498" dirty="0" smtClean="0">
                <a:solidFill>
                  <a:srgbClr val="681121"/>
                </a:solidFill>
                <a:latin typeface="SalvoSerifCond Black"/>
                <a:cs typeface="SalvoSerifCond Black"/>
              </a:rPr>
              <a:t>23%</a:t>
            </a:r>
            <a:endParaRPr lang="en-US" sz="12498" dirty="0">
              <a:solidFill>
                <a:srgbClr val="681121"/>
              </a:solidFill>
              <a:latin typeface="SalvoSerifCond Black"/>
              <a:cs typeface="SalvoSerifCond Black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19603" y="2339810"/>
            <a:ext cx="12192000" cy="1569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799" dirty="0" smtClean="0">
                <a:latin typeface="SalvoSerifCond Medium"/>
                <a:cs typeface="SalvoSerifCond Medium"/>
              </a:rPr>
              <a:t>Of employers actually pay</a:t>
            </a:r>
          </a:p>
          <a:p>
            <a:r>
              <a:rPr lang="en-US" sz="4799" dirty="0">
                <a:latin typeface="SalvoSerifCond Medium"/>
                <a:cs typeface="SalvoSerifCond Medium"/>
              </a:rPr>
              <a:t>t</a:t>
            </a:r>
            <a:r>
              <a:rPr lang="en-US" sz="4799" dirty="0" smtClean="0">
                <a:latin typeface="SalvoSerifCond Medium"/>
                <a:cs typeface="SalvoSerifCond Medium"/>
              </a:rPr>
              <a:t>his amount</a:t>
            </a:r>
            <a:endParaRPr lang="en-US" sz="4799" dirty="0">
              <a:latin typeface="SalvoSerifCond Medium"/>
              <a:cs typeface="SalvoSerifCond Medium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9014" y="6386606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SalvoSerifCond Medium"/>
                <a:cs typeface="SalvoSerifCond Medium"/>
              </a:rPr>
              <a:t>Source: USA Today</a:t>
            </a:r>
            <a:endParaRPr lang="en-US" dirty="0">
              <a:latin typeface="SalvoSerifCond Medium"/>
              <a:cs typeface="SalvoSerifCond Medium"/>
            </a:endParaRPr>
          </a:p>
        </p:txBody>
      </p:sp>
    </p:spTree>
    <p:extLst>
      <p:ext uri="{BB962C8B-B14F-4D97-AF65-F5344CB8AC3E}">
        <p14:creationId xmlns:p14="http://schemas.microsoft.com/office/powerpoint/2010/main" val="6633652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lkboard-backgrou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45"/>
            <a:ext cx="12190413" cy="68571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3426" y="1043729"/>
            <a:ext cx="9305924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  <a:latin typeface="SalvoSerifCond Light" charset="0"/>
                <a:ea typeface="SalvoSerifCond Light" charset="0"/>
                <a:cs typeface="SalvoSerifCond Light" charset="0"/>
              </a:rPr>
              <a:t>Tuition &amp; Fees</a:t>
            </a:r>
          </a:p>
          <a:p>
            <a:r>
              <a:rPr lang="en-US" sz="3600" dirty="0" smtClean="0">
                <a:solidFill>
                  <a:srgbClr val="FFFFFF"/>
                </a:solidFill>
                <a:latin typeface="SalvoSerifCond Light" charset="0"/>
                <a:ea typeface="SalvoSerifCond Light" charset="0"/>
                <a:cs typeface="SalvoSerifCond Light" charset="0"/>
              </a:rPr>
              <a:t>+ Room &amp; Board </a:t>
            </a:r>
          </a:p>
          <a:p>
            <a:r>
              <a:rPr lang="en-US" sz="3600" dirty="0" smtClean="0">
                <a:solidFill>
                  <a:srgbClr val="FFFFFF"/>
                </a:solidFill>
                <a:latin typeface="SalvoSerifCond Light" charset="0"/>
                <a:ea typeface="SalvoSerifCond Light" charset="0"/>
                <a:cs typeface="SalvoSerifCond Light" charset="0"/>
              </a:rPr>
              <a:t>+ Books &amp; Supplies</a:t>
            </a:r>
          </a:p>
          <a:p>
            <a:r>
              <a:rPr lang="en-US" sz="3600" dirty="0" smtClean="0">
                <a:solidFill>
                  <a:srgbClr val="FFFFFF"/>
                </a:solidFill>
                <a:latin typeface="SalvoSerifCond Light" charset="0"/>
                <a:ea typeface="SalvoSerifCond Light" charset="0"/>
                <a:cs typeface="SalvoSerifCond Light" charset="0"/>
              </a:rPr>
              <a:t>+ Transportation</a:t>
            </a:r>
          </a:p>
          <a:p>
            <a:r>
              <a:rPr lang="en-US" sz="3600" dirty="0" smtClean="0">
                <a:solidFill>
                  <a:srgbClr val="FFFFFF"/>
                </a:solidFill>
                <a:latin typeface="SalvoSerifCond Light" charset="0"/>
                <a:ea typeface="SalvoSerifCond Light" charset="0"/>
                <a:cs typeface="SalvoSerifCond Light" charset="0"/>
              </a:rPr>
              <a:t>+ Personal</a:t>
            </a:r>
          </a:p>
          <a:p>
            <a:r>
              <a:rPr lang="en-US" sz="3600" dirty="0" smtClean="0">
                <a:solidFill>
                  <a:srgbClr val="FFFFFF"/>
                </a:solidFill>
                <a:latin typeface="SalvoSerifCond Light" charset="0"/>
                <a:ea typeface="SalvoSerifCond Light" charset="0"/>
                <a:cs typeface="SalvoSerifCond Light" charset="0"/>
              </a:rPr>
              <a:t>+ Opportunity Cost of employment</a:t>
            </a:r>
          </a:p>
          <a:p>
            <a:endParaRPr lang="en-US" sz="4400" dirty="0" smtClean="0">
              <a:solidFill>
                <a:srgbClr val="FFFFFF"/>
              </a:solidFill>
              <a:latin typeface="SalvoSerifCond Bold"/>
              <a:cs typeface="SalvoSerifCond Bold"/>
            </a:endParaRPr>
          </a:p>
          <a:p>
            <a:r>
              <a:rPr lang="en-US" sz="4400" dirty="0" smtClean="0">
                <a:solidFill>
                  <a:srgbClr val="FFFFFF"/>
                </a:solidFill>
                <a:latin typeface="SalvoSerifCond Regular" panose="02000503070000020004" pitchFamily="50" charset="0"/>
                <a:cs typeface="SalvoSerifCond Bold"/>
              </a:rPr>
              <a:t>= $50,000 or more cost of extra year</a:t>
            </a:r>
            <a:endParaRPr lang="en-US" sz="4400" dirty="0">
              <a:solidFill>
                <a:srgbClr val="FFFFFF"/>
              </a:solidFill>
              <a:latin typeface="SalvoSerifCond Regular" panose="02000503070000020004" pitchFamily="50" charset="0"/>
              <a:cs typeface="SalvoSerifCond Bold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340191" y="4792981"/>
            <a:ext cx="441980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3815" y="690335"/>
            <a:ext cx="5536999" cy="226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1792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811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SalvoSerifCond Medium" panose="02000603080000020004" pitchFamily="50" charset="0"/>
                <a:cs typeface="SalvoSerifCond Medium"/>
              </a:rPr>
              <a:t>Types of interventions </a:t>
            </a:r>
            <a:endParaRPr lang="en-US" dirty="0">
              <a:solidFill>
                <a:schemeClr val="bg1"/>
              </a:solidFill>
              <a:latin typeface="SalvoSerifCond Medium" panose="02000603080000020004" pitchFamily="50" charset="0"/>
              <a:cs typeface="SalvoSerifCond Medium"/>
            </a:endParaRPr>
          </a:p>
        </p:txBody>
      </p:sp>
    </p:spTree>
    <p:extLst>
      <p:ext uri="{BB962C8B-B14F-4D97-AF65-F5344CB8AC3E}">
        <p14:creationId xmlns:p14="http://schemas.microsoft.com/office/powerpoint/2010/main" val="19405074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0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77851" y="2719480"/>
            <a:ext cx="10972800" cy="1142851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SalvoSerifCond Medium"/>
                <a:cs typeface="SalvoSerifCond Medium"/>
              </a:rPr>
              <a:t>Required Financial Literacy</a:t>
            </a:r>
            <a:br>
              <a:rPr lang="en-US" dirty="0" smtClean="0">
                <a:solidFill>
                  <a:schemeClr val="bg1"/>
                </a:solidFill>
                <a:latin typeface="SalvoSerifCond Medium"/>
                <a:cs typeface="SalvoSerifCond Medium"/>
              </a:rPr>
            </a:br>
            <a:r>
              <a:rPr lang="en-US" dirty="0">
                <a:solidFill>
                  <a:schemeClr val="bg1"/>
                </a:solidFill>
                <a:latin typeface="SalvoSerifCond Medium"/>
                <a:cs typeface="SalvoSerifCond Medium"/>
              </a:rPr>
              <a:t/>
            </a:r>
            <a:br>
              <a:rPr lang="en-US" dirty="0">
                <a:solidFill>
                  <a:schemeClr val="bg1"/>
                </a:solidFill>
                <a:latin typeface="SalvoSerifCond Medium"/>
                <a:cs typeface="SalvoSerifCond Medium"/>
              </a:rPr>
            </a:br>
            <a:r>
              <a:rPr lang="en-US" dirty="0" smtClean="0">
                <a:solidFill>
                  <a:schemeClr val="bg1"/>
                </a:solidFill>
                <a:latin typeface="SalvoSerifCond Medium"/>
                <a:cs typeface="SalvoSerifCond Medium"/>
              </a:rPr>
              <a:t>Upcoming: Financial Literacy Platform</a:t>
            </a:r>
            <a:endParaRPr lang="en-US" dirty="0">
              <a:solidFill>
                <a:schemeClr val="bg1"/>
              </a:solidFill>
              <a:latin typeface="SalvoSerifCond Medium"/>
              <a:cs typeface="SalvoSerifCond Medium"/>
            </a:endParaRPr>
          </a:p>
        </p:txBody>
      </p:sp>
    </p:spTree>
    <p:extLst>
      <p:ext uri="{BB962C8B-B14F-4D97-AF65-F5344CB8AC3E}">
        <p14:creationId xmlns:p14="http://schemas.microsoft.com/office/powerpoint/2010/main" val="11173363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SalvoSerifCond" charset="0"/>
                <a:ea typeface="SalvoSerifCond" charset="0"/>
                <a:cs typeface="SalvoSerifCond" charset="0"/>
              </a:rPr>
              <a:t>MoneySmarts U</a:t>
            </a:r>
            <a:endParaRPr lang="en-US" dirty="0">
              <a:latin typeface="SalvoSerifCond" charset="0"/>
              <a:ea typeface="SalvoSerifCond" charset="0"/>
              <a:cs typeface="SalvoSerifCon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1800" dirty="0" smtClean="0">
                <a:latin typeface="BentonSans Light" charset="0"/>
                <a:ea typeface="BentonSans Light" charset="0"/>
                <a:cs typeface="BentonSans Light" charset="0"/>
              </a:rPr>
              <a:t>Replacement to Transit beginning in Fall 2017</a:t>
            </a:r>
          </a:p>
          <a:p>
            <a:pPr marL="0" indent="0">
              <a:buNone/>
            </a:pPr>
            <a:endParaRPr lang="en-US" sz="1800" dirty="0" smtClean="0">
              <a:latin typeface="BentonSans Light" charset="0"/>
              <a:ea typeface="BentonSans Light" charset="0"/>
              <a:cs typeface="BentonSans Light" charset="0"/>
            </a:endParaRPr>
          </a:p>
          <a:p>
            <a:r>
              <a:rPr lang="en-US" sz="1800" dirty="0">
                <a:latin typeface="BentonSans Light" charset="0"/>
                <a:ea typeface="BentonSans Light" charset="0"/>
                <a:cs typeface="BentonSans Light" charset="0"/>
              </a:rPr>
              <a:t>Partnership with financial expert </a:t>
            </a:r>
            <a:r>
              <a:rPr lang="en-US" sz="1800" dirty="0" smtClean="0">
                <a:latin typeface="BentonSans Light" charset="0"/>
                <a:ea typeface="BentonSans Light" charset="0"/>
                <a:cs typeface="BentonSans Light" charset="0"/>
              </a:rPr>
              <a:t>Pete the Planner and Office of Online Education</a:t>
            </a:r>
            <a:endParaRPr lang="en-US" sz="1800" dirty="0">
              <a:latin typeface="BentonSans Light" charset="0"/>
              <a:ea typeface="BentonSans Light" charset="0"/>
              <a:cs typeface="BentonSans Light" charset="0"/>
            </a:endParaRPr>
          </a:p>
          <a:p>
            <a:endParaRPr lang="en-US" sz="1800" dirty="0" smtClean="0">
              <a:latin typeface="BentonSans Light" charset="0"/>
              <a:ea typeface="BentonSans Light" charset="0"/>
              <a:cs typeface="BentonSans Light" charset="0"/>
            </a:endParaRPr>
          </a:p>
          <a:p>
            <a:r>
              <a:rPr lang="en-US" sz="1800" dirty="0" smtClean="0">
                <a:latin typeface="BentonSans Light" charset="0"/>
                <a:ea typeface="BentonSans Light" charset="0"/>
                <a:cs typeface="BentonSans Light" charset="0"/>
              </a:rPr>
              <a:t>Broken into 7 modules providing information targeted for specific time in a student’s life</a:t>
            </a:r>
          </a:p>
          <a:p>
            <a:pPr lvl="1"/>
            <a:r>
              <a:rPr lang="en-US" sz="1400" dirty="0" smtClean="0">
                <a:latin typeface="BentonSans Light" charset="0"/>
                <a:ea typeface="BentonSans Light" charset="0"/>
                <a:cs typeface="BentonSans Light" charset="0"/>
              </a:rPr>
              <a:t>Including high school students and recent graduates</a:t>
            </a:r>
          </a:p>
          <a:p>
            <a:pPr marL="457200" lvl="1" indent="0">
              <a:buNone/>
            </a:pPr>
            <a:endParaRPr lang="en-US" sz="1800" dirty="0" smtClean="0">
              <a:latin typeface="BentonSans Light" charset="0"/>
              <a:ea typeface="BentonSans Light" charset="0"/>
              <a:cs typeface="BentonSans Light" charset="0"/>
            </a:endParaRPr>
          </a:p>
          <a:p>
            <a:r>
              <a:rPr lang="en-US" sz="1800" dirty="0" smtClean="0">
                <a:latin typeface="BentonSans Light" charset="0"/>
                <a:ea typeface="BentonSans Light" charset="0"/>
                <a:cs typeface="BentonSans Light" charset="0"/>
              </a:rPr>
              <a:t>Platform will be available to other universities/institutions across the country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572" y="2400190"/>
            <a:ext cx="4570228" cy="205762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242" y="6111119"/>
            <a:ext cx="2405517" cy="48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190500" indent="-190500" defTabSz="228600">
              <a:spcBef>
                <a:spcPts val="0"/>
              </a:spcBef>
              <a:buSzPct val="100000"/>
              <a:defRPr sz="1800"/>
            </a:pPr>
            <a:r>
              <a:rPr dirty="0">
                <a:solidFill>
                  <a:srgbClr val="315A6F"/>
                </a:solidFill>
                <a:latin typeface="SalvoSerifCond Regular" panose="02000503070000020004" pitchFamily="50" charset="0"/>
                <a:ea typeface="SalvoSerifCond" charset="0"/>
                <a:cs typeface="SalvoSerifCond" charset="0"/>
              </a:rPr>
              <a:t>Administrative body behind some of the changes to FA business practices and required </a:t>
            </a:r>
            <a:r>
              <a:rPr dirty="0" smtClean="0">
                <a:solidFill>
                  <a:srgbClr val="315A6F"/>
                </a:solidFill>
                <a:latin typeface="SalvoSerifCond Regular" panose="02000503070000020004" pitchFamily="50" charset="0"/>
                <a:ea typeface="SalvoSerifCond" charset="0"/>
                <a:cs typeface="SalvoSerifCond" charset="0"/>
              </a:rPr>
              <a:t>component</a:t>
            </a:r>
            <a:endParaRPr lang="en-US" dirty="0" smtClean="0">
              <a:solidFill>
                <a:srgbClr val="315A6F"/>
              </a:solidFill>
              <a:latin typeface="SalvoSerifCond Regular" panose="02000503070000020004" pitchFamily="50" charset="0"/>
              <a:ea typeface="SalvoSerifCond" charset="0"/>
              <a:cs typeface="SalvoSerifCond" charset="0"/>
            </a:endParaRPr>
          </a:p>
          <a:p>
            <a:pPr marL="190500" indent="-190500" defTabSz="228600">
              <a:spcBef>
                <a:spcPts val="0"/>
              </a:spcBef>
              <a:buSzPct val="100000"/>
              <a:defRPr sz="1800"/>
            </a:pPr>
            <a:endParaRPr lang="en-US" dirty="0">
              <a:solidFill>
                <a:srgbClr val="315A6F"/>
              </a:solidFill>
              <a:latin typeface="SalvoSerifCond Regular" panose="02000503070000020004" pitchFamily="50" charset="0"/>
              <a:ea typeface="SalvoSerifCond" charset="0"/>
              <a:cs typeface="SalvoSerifCond" charset="0"/>
            </a:endParaRPr>
          </a:p>
          <a:p>
            <a:pPr marL="190500" indent="-190500" defTabSz="228600">
              <a:spcBef>
                <a:spcPts val="0"/>
              </a:spcBef>
              <a:buSzPct val="100000"/>
              <a:defRPr sz="1800"/>
            </a:pPr>
            <a:r>
              <a:rPr lang="en-US" dirty="0" smtClean="0">
                <a:solidFill>
                  <a:srgbClr val="315A6F"/>
                </a:solidFill>
                <a:latin typeface="SalvoSerifCond Regular" panose="02000503070000020004" pitchFamily="50" charset="0"/>
                <a:ea typeface="SalvoSerifCond" charset="0"/>
                <a:cs typeface="SalvoSerifCond" charset="0"/>
              </a:rPr>
              <a:t>3 FTE, 2 Research from SPH, ~10 students</a:t>
            </a:r>
            <a:endParaRPr dirty="0">
              <a:solidFill>
                <a:srgbClr val="315A6F"/>
              </a:solidFill>
              <a:latin typeface="SalvoSerifCond Regular" panose="02000503070000020004" pitchFamily="50" charset="0"/>
              <a:ea typeface="SalvoSerifCond" charset="0"/>
              <a:cs typeface="SalvoSerifCond" charset="0"/>
            </a:endParaRPr>
          </a:p>
          <a:p>
            <a:pPr marL="190500" indent="-190500" defTabSz="228600">
              <a:spcBef>
                <a:spcPts val="0"/>
              </a:spcBef>
              <a:buSzPct val="100000"/>
              <a:defRPr sz="1800"/>
            </a:pPr>
            <a:endParaRPr dirty="0">
              <a:solidFill>
                <a:srgbClr val="315A6F"/>
              </a:solidFill>
              <a:latin typeface="SalvoSerifCond Regular" panose="02000503070000020004" pitchFamily="50" charset="0"/>
              <a:ea typeface="SalvoSerifCond" charset="0"/>
              <a:cs typeface="SalvoSerifCond" charset="0"/>
            </a:endParaRPr>
          </a:p>
          <a:p>
            <a:pPr marL="190500" indent="-190500" defTabSz="228600">
              <a:spcBef>
                <a:spcPts val="0"/>
              </a:spcBef>
              <a:buSzPct val="100000"/>
              <a:defRPr sz="1800"/>
            </a:pPr>
            <a:r>
              <a:rPr dirty="0">
                <a:solidFill>
                  <a:srgbClr val="315A6F"/>
                </a:solidFill>
                <a:latin typeface="SalvoSerifCond Regular" panose="02000503070000020004" pitchFamily="50" charset="0"/>
                <a:ea typeface="SalvoSerifCond" charset="0"/>
                <a:cs typeface="SalvoSerifCond" charset="0"/>
              </a:rPr>
              <a:t>Provides Financial Education for all 8 campus, 114,000 </a:t>
            </a:r>
            <a:r>
              <a:rPr dirty="0" smtClean="0">
                <a:solidFill>
                  <a:srgbClr val="315A6F"/>
                </a:solidFill>
                <a:latin typeface="SalvoSerifCond Regular" panose="02000503070000020004" pitchFamily="50" charset="0"/>
                <a:ea typeface="SalvoSerifCond" charset="0"/>
                <a:cs typeface="SalvoSerifCond" charset="0"/>
              </a:rPr>
              <a:t>students</a:t>
            </a:r>
            <a:endParaRPr dirty="0">
              <a:solidFill>
                <a:srgbClr val="315A6F"/>
              </a:solidFill>
              <a:latin typeface="SalvoSerifCond Regular" panose="02000503070000020004" pitchFamily="50" charset="0"/>
              <a:ea typeface="SalvoSerifCond" charset="0"/>
              <a:cs typeface="SalvoSerifCond" charset="0"/>
            </a:endParaRPr>
          </a:p>
          <a:p>
            <a:pPr marL="190500" indent="-190500" defTabSz="228600">
              <a:spcBef>
                <a:spcPts val="0"/>
              </a:spcBef>
              <a:buSzPct val="100000"/>
              <a:defRPr sz="1800"/>
            </a:pPr>
            <a:endParaRPr dirty="0">
              <a:solidFill>
                <a:srgbClr val="315A6F"/>
              </a:solidFill>
              <a:latin typeface="SalvoSerifCond Regular" panose="02000503070000020004" pitchFamily="50" charset="0"/>
              <a:ea typeface="SalvoSerifCond" charset="0"/>
              <a:cs typeface="SalvoSerifCond" charset="0"/>
            </a:endParaRPr>
          </a:p>
          <a:p>
            <a:pPr marL="190500" indent="-190500" defTabSz="228600">
              <a:spcBef>
                <a:spcPts val="0"/>
              </a:spcBef>
              <a:buSzPct val="100000"/>
              <a:defRPr sz="1800"/>
            </a:pPr>
            <a:r>
              <a:rPr dirty="0">
                <a:solidFill>
                  <a:srgbClr val="315A6F"/>
                </a:solidFill>
                <a:latin typeface="SalvoSerifCond Regular" panose="02000503070000020004" pitchFamily="50" charset="0"/>
                <a:ea typeface="SalvoSerifCond" charset="0"/>
                <a:cs typeface="SalvoSerifCond" charset="0"/>
              </a:rPr>
              <a:t>Collaborates with liaisons/teams from all IU campuses to implement effective programming </a:t>
            </a:r>
          </a:p>
        </p:txBody>
      </p:sp>
      <p:sp>
        <p:nvSpPr>
          <p:cNvPr id="6" name="Rectangle 5"/>
          <p:cNvSpPr/>
          <p:nvPr/>
        </p:nvSpPr>
        <p:spPr>
          <a:xfrm>
            <a:off x="-790298" y="282028"/>
            <a:ext cx="101737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6388" indent="-306388" algn="ctr">
              <a:spcBef>
                <a:spcPts val="1563"/>
              </a:spcBef>
            </a:pPr>
            <a:r>
              <a:rPr lang="en-US" altLang="en-US" sz="4800" dirty="0" smtClean="0">
                <a:solidFill>
                  <a:srgbClr val="4B5050"/>
                </a:solidFill>
                <a:latin typeface="SalvoSerifCond Regular" panose="02000503070000020004" pitchFamily="50" charset="0"/>
                <a:ea typeface="SalvoSerifCond" charset="0"/>
                <a:cs typeface="SalvoSerifCond" charset="0"/>
              </a:rPr>
              <a:t>About the</a:t>
            </a:r>
            <a:br>
              <a:rPr lang="en-US" altLang="en-US" sz="4800" dirty="0" smtClean="0">
                <a:solidFill>
                  <a:srgbClr val="4B5050"/>
                </a:solidFill>
                <a:latin typeface="SalvoSerifCond Regular" panose="02000503070000020004" pitchFamily="50" charset="0"/>
                <a:ea typeface="SalvoSerifCond" charset="0"/>
                <a:cs typeface="SalvoSerifCond" charset="0"/>
              </a:rPr>
            </a:br>
            <a:r>
              <a:rPr lang="en-US" altLang="en-US" sz="4800" dirty="0" smtClean="0">
                <a:solidFill>
                  <a:srgbClr val="931430"/>
                </a:solidFill>
                <a:latin typeface="SalvoSerifCond Regular" panose="02000503070000020004" pitchFamily="50" charset="0"/>
                <a:ea typeface="SalvoSerifCond" charset="0"/>
                <a:cs typeface="SalvoSerifCond" charset="0"/>
              </a:rPr>
              <a:t>Office of Financial Literacy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6314" y="357529"/>
            <a:ext cx="4125686" cy="650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242" y="6111119"/>
            <a:ext cx="2405517" cy="4811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32344" y="3244334"/>
            <a:ext cx="8527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EA941A"/>
                </a:solidFill>
                <a:latin typeface="SalvoSerifCond" charset="0"/>
                <a:ea typeface="SalvoSerifCond" charset="0"/>
                <a:cs typeface="SalvoSerifCond" charset="0"/>
                <a:hlinkClick r:id="rId3"/>
              </a:rPr>
              <a:t>Click here to learn more about MoneySmarts U</a:t>
            </a:r>
            <a:endParaRPr lang="en-US" sz="3200" dirty="0">
              <a:solidFill>
                <a:srgbClr val="EA941A"/>
              </a:solidFill>
              <a:latin typeface="SalvoSerifCond" charset="0"/>
              <a:ea typeface="SalvoSerifCond" charset="0"/>
              <a:cs typeface="SalvoSerifC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1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0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77851" y="2719480"/>
            <a:ext cx="10972800" cy="1142851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SalvoSerifCond Medium"/>
                <a:cs typeface="SalvoSerifCond Medium"/>
              </a:rPr>
              <a:t>IU </a:t>
            </a:r>
            <a:r>
              <a:rPr lang="en-US" dirty="0" err="1" smtClean="0">
                <a:solidFill>
                  <a:schemeClr val="bg1"/>
                </a:solidFill>
                <a:latin typeface="SalvoSerifCond Medium"/>
                <a:cs typeface="SalvoSerifCond Medium"/>
              </a:rPr>
              <a:t>MoneySmarts</a:t>
            </a:r>
            <a:r>
              <a:rPr lang="en-US" dirty="0" smtClean="0">
                <a:solidFill>
                  <a:schemeClr val="bg1"/>
                </a:solidFill>
                <a:latin typeface="SalvoSerifCond Medium"/>
                <a:cs typeface="SalvoSerifCond Medium"/>
              </a:rPr>
              <a:t> Team</a:t>
            </a:r>
            <a:endParaRPr lang="en-US" dirty="0">
              <a:solidFill>
                <a:schemeClr val="bg1"/>
              </a:solidFill>
              <a:latin typeface="SalvoSerifCond Medium"/>
              <a:cs typeface="SalvoSerifCond Medium"/>
            </a:endParaRPr>
          </a:p>
        </p:txBody>
      </p:sp>
    </p:spTree>
    <p:extLst>
      <p:ext uri="{BB962C8B-B14F-4D97-AF65-F5344CB8AC3E}">
        <p14:creationId xmlns:p14="http://schemas.microsoft.com/office/powerpoint/2010/main" val="33458186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5A6F">
            <a:alpha val="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77851" y="2719480"/>
            <a:ext cx="10972800" cy="1142851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SalvoSerifCond Medium"/>
                <a:cs typeface="SalvoSerifCond Medium"/>
              </a:rPr>
              <a:t>IU </a:t>
            </a:r>
            <a:r>
              <a:rPr lang="en-US" dirty="0" err="1" smtClean="0">
                <a:solidFill>
                  <a:schemeClr val="bg1"/>
                </a:solidFill>
                <a:latin typeface="SalvoSerifCond Medium"/>
                <a:cs typeface="SalvoSerifCond Medium"/>
              </a:rPr>
              <a:t>MoneySmarts</a:t>
            </a:r>
            <a:r>
              <a:rPr lang="en-US" dirty="0" smtClean="0">
                <a:solidFill>
                  <a:schemeClr val="bg1"/>
                </a:solidFill>
                <a:latin typeface="SalvoSerifCond Medium"/>
                <a:cs typeface="SalvoSerifCond Medium"/>
              </a:rPr>
              <a:t> Team</a:t>
            </a:r>
            <a:endParaRPr lang="en-US" dirty="0">
              <a:solidFill>
                <a:schemeClr val="bg1"/>
              </a:solidFill>
              <a:latin typeface="SalvoSerifCond Medium"/>
              <a:cs typeface="SalvoSerifCond Medium"/>
            </a:endParaRPr>
          </a:p>
        </p:txBody>
      </p:sp>
      <p:sp>
        <p:nvSpPr>
          <p:cNvPr id="3" name="Shape 234"/>
          <p:cNvSpPr txBox="1">
            <a:spLocks/>
          </p:cNvSpPr>
          <p:nvPr/>
        </p:nvSpPr>
        <p:spPr>
          <a:xfrm>
            <a:off x="577851" y="1458191"/>
            <a:ext cx="5241637" cy="3941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Autofit/>
          </a:bodyPr>
          <a:lstStyle>
            <a:lvl1pPr marL="434622" indent="-434622" defTabSz="825500">
              <a:spcBef>
                <a:spcPts val="4500"/>
              </a:spcBef>
              <a:buSzPct val="75000"/>
              <a:buFontTx/>
              <a:buChar char="•"/>
              <a:defRPr sz="3500">
                <a:solidFill>
                  <a:srgbClr val="000000"/>
                </a:solidFill>
                <a:latin typeface="BentonSans Light"/>
                <a:ea typeface="BentonSans Light"/>
                <a:cs typeface="BentonSans Light"/>
                <a:sym typeface="BentonSans Light"/>
              </a:defRPr>
            </a:lvl1pPr>
            <a:lvl2pPr marL="993422" indent="-434622" defTabSz="825500">
              <a:spcBef>
                <a:spcPts val="4500"/>
              </a:spcBef>
              <a:buSzPct val="75000"/>
              <a:buFontTx/>
              <a:buChar char="-"/>
              <a:defRPr sz="3500">
                <a:solidFill>
                  <a:srgbClr val="000000"/>
                </a:solidFill>
                <a:latin typeface="BentonSans Light"/>
                <a:ea typeface="BentonSans Light"/>
                <a:cs typeface="BentonSans Light"/>
                <a:sym typeface="BentonSans Light"/>
              </a:defRPr>
            </a:lvl2pPr>
            <a:lvl3pPr marL="1552222" indent="-434622" defTabSz="825500">
              <a:spcBef>
                <a:spcPts val="4500"/>
              </a:spcBef>
              <a:buSzPct val="75000"/>
              <a:buFontTx/>
              <a:buChar char="•"/>
              <a:defRPr sz="3500">
                <a:solidFill>
                  <a:srgbClr val="000000"/>
                </a:solidFill>
                <a:latin typeface="BentonSans Light"/>
                <a:ea typeface="BentonSans Light"/>
                <a:cs typeface="BentonSans Light"/>
                <a:sym typeface="BentonSans Light"/>
              </a:defRPr>
            </a:lvl3pPr>
            <a:lvl4pPr marL="2111022" indent="-434622" defTabSz="825500">
              <a:spcBef>
                <a:spcPts val="4500"/>
              </a:spcBef>
              <a:buSzPct val="75000"/>
              <a:buFontTx/>
              <a:buChar char="-"/>
              <a:defRPr sz="3500">
                <a:solidFill>
                  <a:srgbClr val="000000"/>
                </a:solidFill>
                <a:latin typeface="BentonSans Light"/>
                <a:ea typeface="BentonSans Light"/>
                <a:cs typeface="BentonSans Light"/>
                <a:sym typeface="BentonSans Light"/>
              </a:defRPr>
            </a:lvl4pPr>
            <a:lvl5pPr marL="2669822" indent="-434622" defTabSz="825500">
              <a:spcBef>
                <a:spcPts val="4500"/>
              </a:spcBef>
              <a:buSzPct val="75000"/>
              <a:buFontTx/>
              <a:buChar char="•"/>
              <a:defRPr sz="3500">
                <a:solidFill>
                  <a:srgbClr val="000000"/>
                </a:solidFill>
                <a:latin typeface="BentonSans Light"/>
                <a:ea typeface="BentonSans Light"/>
                <a:cs typeface="BentonSans Light"/>
                <a:sym typeface="BentonSans Light"/>
              </a:defRPr>
            </a:lvl5pPr>
            <a:lvl6pPr marL="3810000" indent="-635000" defTabSz="825500">
              <a:spcBef>
                <a:spcPts val="5900"/>
              </a:spcBef>
              <a:buSzPct val="75000"/>
              <a:buFont typeface="Helvetica Neue"/>
              <a:buChar char="•"/>
              <a:defRPr sz="5000">
                <a:solidFill>
                  <a:srgbClr val="74747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4445000" indent="-635000" defTabSz="825500">
              <a:spcBef>
                <a:spcPts val="5900"/>
              </a:spcBef>
              <a:buSzPct val="75000"/>
              <a:buFont typeface="Helvetica Neue"/>
              <a:buChar char="•"/>
              <a:defRPr sz="5000">
                <a:solidFill>
                  <a:srgbClr val="74747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5080000" indent="-635000" defTabSz="825500">
              <a:spcBef>
                <a:spcPts val="5900"/>
              </a:spcBef>
              <a:buSzPct val="75000"/>
              <a:buFont typeface="Helvetica Neue"/>
              <a:buChar char="•"/>
              <a:defRPr sz="5000">
                <a:solidFill>
                  <a:srgbClr val="74747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5715000" indent="-635000" defTabSz="825500">
              <a:spcBef>
                <a:spcPts val="5900"/>
              </a:spcBef>
              <a:buSzPct val="75000"/>
              <a:buFont typeface="Helvetica Neue"/>
              <a:buChar char="•"/>
              <a:defRPr sz="5000">
                <a:solidFill>
                  <a:srgbClr val="74747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lvl="0">
              <a:buFont typeface="Arial" panose="020B0604020202020204" pitchFamily="34" charset="0"/>
              <a:buChar char="•"/>
              <a:defRPr sz="1800"/>
            </a:pPr>
            <a:r>
              <a:rPr lang="en-US" sz="1800" dirty="0">
                <a:solidFill>
                  <a:srgbClr val="315A6F"/>
                </a:solidFill>
                <a:latin typeface="SalvoSerifCond Regular" panose="02000503070000020004" pitchFamily="50" charset="0"/>
                <a:ea typeface="SalvoSerifCond" charset="0"/>
                <a:cs typeface="SalvoSerifCond" charset="0"/>
              </a:rPr>
              <a:t>One on one/group appointments for students &amp; student </a:t>
            </a:r>
            <a:r>
              <a:rPr lang="en-US" sz="1800" dirty="0" smtClean="0">
                <a:solidFill>
                  <a:srgbClr val="315A6F"/>
                </a:solidFill>
                <a:latin typeface="SalvoSerifCond Regular" panose="02000503070000020004" pitchFamily="50" charset="0"/>
                <a:ea typeface="SalvoSerifCond" charset="0"/>
                <a:cs typeface="SalvoSerifCond" charset="0"/>
              </a:rPr>
              <a:t>organizations</a:t>
            </a:r>
            <a:endParaRPr lang="en-US" sz="1800" dirty="0">
              <a:solidFill>
                <a:srgbClr val="315A6F"/>
              </a:solidFill>
              <a:latin typeface="SalvoSerifCond Regular" panose="02000503070000020004" pitchFamily="50" charset="0"/>
              <a:ea typeface="SalvoSerifCond" charset="0"/>
              <a:cs typeface="SalvoSerifCond" charset="0"/>
            </a:endParaRPr>
          </a:p>
          <a:p>
            <a:pPr>
              <a:buFont typeface="Arial" panose="020B0604020202020204" pitchFamily="34" charset="0"/>
              <a:buChar char="•"/>
              <a:defRPr sz="1800"/>
            </a:pPr>
            <a:r>
              <a:rPr lang="en-US" sz="1800" dirty="0">
                <a:solidFill>
                  <a:srgbClr val="315A6F"/>
                </a:solidFill>
                <a:latin typeface="SalvoSerifCond Regular" panose="02000503070000020004" pitchFamily="50" charset="0"/>
                <a:ea typeface="SalvoSerifCond" charset="0"/>
                <a:cs typeface="SalvoSerifCond" charset="0"/>
              </a:rPr>
              <a:t>Students learn from those with whom they most identify</a:t>
            </a:r>
          </a:p>
          <a:p>
            <a:pPr>
              <a:defRPr sz="1800"/>
            </a:pPr>
            <a:r>
              <a:rPr lang="en-US" sz="1800" dirty="0" smtClean="0">
                <a:solidFill>
                  <a:srgbClr val="315A6F"/>
                </a:solidFill>
                <a:latin typeface="SalvoSerifCond Regular" panose="02000503070000020004" pitchFamily="50" charset="0"/>
                <a:ea typeface="SalvoSerifCond" charset="0"/>
                <a:cs typeface="SalvoSerifCond" charset="0"/>
              </a:rPr>
              <a:t>2015-2016:</a:t>
            </a:r>
            <a:br>
              <a:rPr lang="en-US" sz="1800" dirty="0" smtClean="0">
                <a:solidFill>
                  <a:srgbClr val="315A6F"/>
                </a:solidFill>
                <a:latin typeface="SalvoSerifCond Regular" panose="02000503070000020004" pitchFamily="50" charset="0"/>
                <a:ea typeface="SalvoSerifCond" charset="0"/>
                <a:cs typeface="SalvoSerifCond" charset="0"/>
              </a:rPr>
            </a:br>
            <a:r>
              <a:rPr lang="en-US" sz="1800" dirty="0" smtClean="0">
                <a:solidFill>
                  <a:srgbClr val="315A6F"/>
                </a:solidFill>
                <a:latin typeface="SalvoSerifCond Regular" panose="02000503070000020004" pitchFamily="50" charset="0"/>
                <a:ea typeface="SalvoSerifCond" charset="0"/>
                <a:cs typeface="SalvoSerifCond" charset="0"/>
              </a:rPr>
              <a:t>-    260 one-on-one</a:t>
            </a:r>
            <a:r>
              <a:rPr lang="en-US" sz="1800" dirty="0">
                <a:solidFill>
                  <a:srgbClr val="315A6F"/>
                </a:solidFill>
                <a:latin typeface="SalvoSerifCond Regular" panose="02000503070000020004" pitchFamily="50" charset="0"/>
                <a:ea typeface="SalvoSerifCond" charset="0"/>
                <a:cs typeface="SalvoSerifCond" charset="0"/>
              </a:rPr>
              <a:t>s</a:t>
            </a:r>
            <a:r>
              <a:rPr lang="en-US" sz="1800" dirty="0" smtClean="0">
                <a:solidFill>
                  <a:srgbClr val="315A6F"/>
                </a:solidFill>
                <a:latin typeface="SalvoSerifCond Regular" panose="02000503070000020004" pitchFamily="50" charset="0"/>
                <a:ea typeface="SalvoSerifCond" charset="0"/>
                <a:cs typeface="SalvoSerifCond" charset="0"/>
              </a:rPr>
              <a:t> </a:t>
            </a:r>
            <a:r>
              <a:rPr lang="en-US" sz="1800" dirty="0">
                <a:solidFill>
                  <a:srgbClr val="315A6F"/>
                </a:solidFill>
                <a:latin typeface="SalvoSerifCond Regular" panose="02000503070000020004" pitchFamily="50" charset="0"/>
                <a:ea typeface="SalvoSerifCond" charset="0"/>
                <a:cs typeface="SalvoSerifCond" charset="0"/>
              </a:rPr>
              <a:t>conducted in </a:t>
            </a:r>
            <a:r>
              <a:rPr lang="en-US" sz="1800" dirty="0" smtClean="0">
                <a:solidFill>
                  <a:srgbClr val="315A6F"/>
                </a:solidFill>
                <a:latin typeface="SalvoSerifCond Regular" panose="02000503070000020004" pitchFamily="50" charset="0"/>
                <a:ea typeface="SalvoSerifCond" charset="0"/>
                <a:cs typeface="SalvoSerifCond" charset="0"/>
              </a:rPr>
              <a:t>2015 -16</a:t>
            </a:r>
            <a:r>
              <a:rPr lang="en-US" sz="1800" dirty="0">
                <a:solidFill>
                  <a:srgbClr val="315A6F"/>
                </a:solidFill>
                <a:latin typeface="SalvoSerifCond Regular" panose="02000503070000020004" pitchFamily="50" charset="0"/>
                <a:ea typeface="SalvoSerifCond" charset="0"/>
                <a:cs typeface="SalvoSerifCond" charset="0"/>
              </a:rPr>
              <a:t/>
            </a:r>
            <a:br>
              <a:rPr lang="en-US" sz="1800" dirty="0">
                <a:solidFill>
                  <a:srgbClr val="315A6F"/>
                </a:solidFill>
                <a:latin typeface="SalvoSerifCond Regular" panose="02000503070000020004" pitchFamily="50" charset="0"/>
                <a:ea typeface="SalvoSerifCond" charset="0"/>
                <a:cs typeface="SalvoSerifCond" charset="0"/>
              </a:rPr>
            </a:br>
            <a:r>
              <a:rPr lang="en-US" sz="1800" dirty="0" smtClean="0">
                <a:solidFill>
                  <a:srgbClr val="315A6F"/>
                </a:solidFill>
                <a:latin typeface="SalvoSerifCond Regular" panose="02000503070000020004" pitchFamily="50" charset="0"/>
                <a:ea typeface="SalvoSerifCond" charset="0"/>
                <a:cs typeface="SalvoSerifCond" charset="0"/>
              </a:rPr>
              <a:t>-    More than 2,000 </a:t>
            </a:r>
            <a:r>
              <a:rPr lang="en-US" sz="1800" dirty="0">
                <a:solidFill>
                  <a:srgbClr val="315A6F"/>
                </a:solidFill>
                <a:latin typeface="SalvoSerifCond Regular" panose="02000503070000020004" pitchFamily="50" charset="0"/>
                <a:ea typeface="SalvoSerifCond" charset="0"/>
                <a:cs typeface="SalvoSerifCond" charset="0"/>
              </a:rPr>
              <a:t>students reached via </a:t>
            </a:r>
            <a:r>
              <a:rPr lang="en-US" sz="1800" dirty="0" smtClean="0">
                <a:solidFill>
                  <a:srgbClr val="315A6F"/>
                </a:solidFill>
                <a:latin typeface="SalvoSerifCond Regular" panose="02000503070000020004" pitchFamily="50" charset="0"/>
                <a:ea typeface="SalvoSerifCond" charset="0"/>
                <a:cs typeface="SalvoSerifCond" charset="0"/>
              </a:rPr>
              <a:t>    </a:t>
            </a:r>
            <a:br>
              <a:rPr lang="en-US" sz="1800" dirty="0" smtClean="0">
                <a:solidFill>
                  <a:srgbClr val="315A6F"/>
                </a:solidFill>
                <a:latin typeface="SalvoSerifCond Regular" panose="02000503070000020004" pitchFamily="50" charset="0"/>
                <a:ea typeface="SalvoSerifCond" charset="0"/>
                <a:cs typeface="SalvoSerifCond" charset="0"/>
              </a:rPr>
            </a:br>
            <a:r>
              <a:rPr lang="en-US" sz="1800" dirty="0" smtClean="0">
                <a:solidFill>
                  <a:srgbClr val="315A6F"/>
                </a:solidFill>
                <a:latin typeface="SalvoSerifCond Regular" panose="02000503070000020004" pitchFamily="50" charset="0"/>
                <a:ea typeface="SalvoSerifCond" charset="0"/>
                <a:cs typeface="SalvoSerifCond" charset="0"/>
              </a:rPr>
              <a:t>      presentations </a:t>
            </a:r>
            <a:r>
              <a:rPr lang="en-US" sz="1800" dirty="0">
                <a:solidFill>
                  <a:srgbClr val="315A6F"/>
                </a:solidFill>
                <a:latin typeface="SalvoSerifCond Regular" panose="02000503070000020004" pitchFamily="50" charset="0"/>
                <a:ea typeface="SalvoSerifCond" charset="0"/>
                <a:cs typeface="SalvoSerifCond" charset="0"/>
              </a:rPr>
              <a:t>in </a:t>
            </a:r>
            <a:r>
              <a:rPr lang="en-US" sz="1800" dirty="0" smtClean="0">
                <a:solidFill>
                  <a:srgbClr val="315A6F"/>
                </a:solidFill>
                <a:latin typeface="SalvoSerifCond Regular" panose="02000503070000020004" pitchFamily="50" charset="0"/>
                <a:ea typeface="SalvoSerifCond" charset="0"/>
                <a:cs typeface="SalvoSerifCond" charset="0"/>
              </a:rPr>
              <a:t>2015 - 16</a:t>
            </a:r>
            <a:endParaRPr lang="en-US" sz="1800" dirty="0">
              <a:solidFill>
                <a:srgbClr val="315A6F"/>
              </a:solidFill>
              <a:latin typeface="SalvoSerifCond Regular" panose="02000503070000020004" pitchFamily="50" charset="0"/>
              <a:ea typeface="SalvoSerifCond" charset="0"/>
              <a:cs typeface="SalvoSerifCond" charset="0"/>
            </a:endParaRPr>
          </a:p>
          <a:p>
            <a:pPr>
              <a:buFont typeface="Arial" panose="020B0604020202020204" pitchFamily="34" charset="0"/>
              <a:buChar char="•"/>
              <a:defRPr sz="1800"/>
            </a:pPr>
            <a:r>
              <a:rPr lang="en-US" sz="1800" dirty="0">
                <a:solidFill>
                  <a:srgbClr val="315A6F"/>
                </a:solidFill>
                <a:latin typeface="SalvoSerifCond Regular" panose="02000503070000020004" pitchFamily="50" charset="0"/>
                <a:ea typeface="SalvoSerifCond" charset="0"/>
                <a:cs typeface="SalvoSerifCond" charset="0"/>
              </a:rPr>
              <a:t>Expanding to regional campuses and online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60"/>
          <a:stretch/>
        </p:blipFill>
        <p:spPr>
          <a:xfrm>
            <a:off x="6099464" y="0"/>
            <a:ext cx="60925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5742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189916" y="448172"/>
            <a:ext cx="581216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06388" indent="-306388">
              <a:spcBef>
                <a:spcPts val="1563"/>
              </a:spcBef>
            </a:pPr>
            <a:r>
              <a:rPr lang="en-US" altLang="en-US" sz="4400" b="1" dirty="0" smtClean="0">
                <a:solidFill>
                  <a:schemeClr val="bg1"/>
                </a:solidFill>
                <a:latin typeface="SalvoSerifCond Regular" panose="02000503070000020004" pitchFamily="50" charset="0"/>
                <a:ea typeface="SalvoSerifCond" charset="0"/>
                <a:cs typeface="SalvoSerifCond" charset="0"/>
              </a:rPr>
              <a:t>Effects of Peer to Peer</a:t>
            </a:r>
            <a:br>
              <a:rPr lang="en-US" altLang="en-US" sz="4400" b="1" dirty="0" smtClean="0">
                <a:solidFill>
                  <a:schemeClr val="bg1"/>
                </a:solidFill>
                <a:latin typeface="SalvoSerifCond Regular" panose="02000503070000020004" pitchFamily="50" charset="0"/>
                <a:ea typeface="SalvoSerifCond" charset="0"/>
                <a:cs typeface="SalvoSerifCond" charset="0"/>
              </a:rPr>
            </a:br>
            <a:r>
              <a:rPr lang="en-US" altLang="en-US" sz="4400" b="1" dirty="0" smtClean="0">
                <a:solidFill>
                  <a:schemeClr val="bg1"/>
                </a:solidFill>
                <a:latin typeface="SalvoSerifCond Regular" panose="02000503070000020004" pitchFamily="50" charset="0"/>
                <a:ea typeface="SalvoSerifCond" charset="0"/>
                <a:cs typeface="SalvoSerifCond" charset="0"/>
              </a:rPr>
              <a:t>Financial Education</a:t>
            </a:r>
            <a:endParaRPr lang="en-US" altLang="en-US" sz="4400" b="1" dirty="0">
              <a:solidFill>
                <a:schemeClr val="bg1"/>
              </a:solidFill>
              <a:latin typeface="SalvoSerifCond Regular" panose="02000503070000020004" pitchFamily="50" charset="0"/>
              <a:ea typeface="SalvoSerifCond" charset="0"/>
              <a:cs typeface="SalvoSerifCond" charset="0"/>
            </a:endParaRP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3519783"/>
              </p:ext>
            </p:extLst>
          </p:nvPr>
        </p:nvGraphicFramePr>
        <p:xfrm>
          <a:off x="1068456" y="2445151"/>
          <a:ext cx="9751167" cy="13749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0244">
                  <a:extLst>
                    <a:ext uri="{9D8B030D-6E8A-4147-A177-3AD203B41FA5}">
                      <a16:colId xmlns="" xmlns:a16="http://schemas.microsoft.com/office/drawing/2014/main" val="1215491316"/>
                    </a:ext>
                  </a:extLst>
                </a:gridCol>
                <a:gridCol w="949695">
                  <a:extLst>
                    <a:ext uri="{9D8B030D-6E8A-4147-A177-3AD203B41FA5}">
                      <a16:colId xmlns="" xmlns:a16="http://schemas.microsoft.com/office/drawing/2014/main" val="3702467224"/>
                    </a:ext>
                  </a:extLst>
                </a:gridCol>
                <a:gridCol w="431680">
                  <a:extLst>
                    <a:ext uri="{9D8B030D-6E8A-4147-A177-3AD203B41FA5}">
                      <a16:colId xmlns="" xmlns:a16="http://schemas.microsoft.com/office/drawing/2014/main" val="2862810733"/>
                    </a:ext>
                  </a:extLst>
                </a:gridCol>
                <a:gridCol w="863359">
                  <a:extLst>
                    <a:ext uri="{9D8B030D-6E8A-4147-A177-3AD203B41FA5}">
                      <a16:colId xmlns="" xmlns:a16="http://schemas.microsoft.com/office/drawing/2014/main" val="2687641980"/>
                    </a:ext>
                  </a:extLst>
                </a:gridCol>
                <a:gridCol w="431680">
                  <a:extLst>
                    <a:ext uri="{9D8B030D-6E8A-4147-A177-3AD203B41FA5}">
                      <a16:colId xmlns="" xmlns:a16="http://schemas.microsoft.com/office/drawing/2014/main" val="616744582"/>
                    </a:ext>
                  </a:extLst>
                </a:gridCol>
                <a:gridCol w="863359">
                  <a:extLst>
                    <a:ext uri="{9D8B030D-6E8A-4147-A177-3AD203B41FA5}">
                      <a16:colId xmlns="" xmlns:a16="http://schemas.microsoft.com/office/drawing/2014/main" val="2323931632"/>
                    </a:ext>
                  </a:extLst>
                </a:gridCol>
                <a:gridCol w="431680">
                  <a:extLst>
                    <a:ext uri="{9D8B030D-6E8A-4147-A177-3AD203B41FA5}">
                      <a16:colId xmlns="" xmlns:a16="http://schemas.microsoft.com/office/drawing/2014/main" val="3417560811"/>
                    </a:ext>
                  </a:extLst>
                </a:gridCol>
                <a:gridCol w="863359">
                  <a:extLst>
                    <a:ext uri="{9D8B030D-6E8A-4147-A177-3AD203B41FA5}">
                      <a16:colId xmlns="" xmlns:a16="http://schemas.microsoft.com/office/drawing/2014/main" val="1191206022"/>
                    </a:ext>
                  </a:extLst>
                </a:gridCol>
                <a:gridCol w="431680">
                  <a:extLst>
                    <a:ext uri="{9D8B030D-6E8A-4147-A177-3AD203B41FA5}">
                      <a16:colId xmlns="" xmlns:a16="http://schemas.microsoft.com/office/drawing/2014/main" val="3091487393"/>
                    </a:ext>
                  </a:extLst>
                </a:gridCol>
                <a:gridCol w="863359">
                  <a:extLst>
                    <a:ext uri="{9D8B030D-6E8A-4147-A177-3AD203B41FA5}">
                      <a16:colId xmlns="" xmlns:a16="http://schemas.microsoft.com/office/drawing/2014/main" val="2265765958"/>
                    </a:ext>
                  </a:extLst>
                </a:gridCol>
                <a:gridCol w="431680">
                  <a:extLst>
                    <a:ext uri="{9D8B030D-6E8A-4147-A177-3AD203B41FA5}">
                      <a16:colId xmlns="" xmlns:a16="http://schemas.microsoft.com/office/drawing/2014/main" val="3654639774"/>
                    </a:ext>
                  </a:extLst>
                </a:gridCol>
                <a:gridCol w="863359">
                  <a:extLst>
                    <a:ext uri="{9D8B030D-6E8A-4147-A177-3AD203B41FA5}">
                      <a16:colId xmlns="" xmlns:a16="http://schemas.microsoft.com/office/drawing/2014/main" val="4255347443"/>
                    </a:ext>
                  </a:extLst>
                </a:gridCol>
                <a:gridCol w="345344">
                  <a:extLst>
                    <a:ext uri="{9D8B030D-6E8A-4147-A177-3AD203B41FA5}">
                      <a16:colId xmlns="" xmlns:a16="http://schemas.microsoft.com/office/drawing/2014/main" val="3581809408"/>
                    </a:ext>
                  </a:extLst>
                </a:gridCol>
                <a:gridCol w="690689">
                  <a:extLst>
                    <a:ext uri="{9D8B030D-6E8A-4147-A177-3AD203B41FA5}">
                      <a16:colId xmlns="" xmlns:a16="http://schemas.microsoft.com/office/drawing/2014/main" val="3883344249"/>
                    </a:ext>
                  </a:extLst>
                </a:gridCol>
              </a:tblGrid>
              <a:tr h="6953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 smtClean="0">
                        <a:effectLst/>
                        <a:latin typeface="BentonSans Light" panose="02000503000000020004" pitchFamily="50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BentonSans Light" panose="02000503000000020004" pitchFamily="50" charset="0"/>
                        </a:rPr>
                        <a:t>Level </a:t>
                      </a:r>
                      <a:r>
                        <a:rPr lang="en-US" sz="1100" dirty="0">
                          <a:effectLst/>
                          <a:latin typeface="BentonSans Light" panose="02000503000000020004" pitchFamily="50" charset="0"/>
                        </a:rPr>
                        <a:t>of stress</a:t>
                      </a:r>
                      <a:endParaRPr lang="en-US" sz="1100" dirty="0">
                        <a:effectLst/>
                        <a:latin typeface="BentonSans Light" panose="02000503000000020004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314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BentonSans Light" panose="02000503000000020004" pitchFamily="50" charset="0"/>
                          <a:ea typeface="+mn-ea"/>
                          <a:cs typeface="+mn-cs"/>
                        </a:rPr>
                        <a:t>1</a:t>
                      </a:r>
                      <a:endParaRPr lang="en-US" sz="1100" dirty="0">
                        <a:effectLst/>
                        <a:latin typeface="BentonSans Light" panose="02000503000000020004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314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BentonSans Light" panose="02000503000000020004" pitchFamily="50" charset="0"/>
                        </a:rPr>
                        <a:t>%</a:t>
                      </a:r>
                      <a:endParaRPr lang="en-US" sz="1100" dirty="0">
                        <a:effectLst/>
                        <a:latin typeface="BentonSans Light" panose="02000503000000020004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314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BentonSans Light" panose="02000503000000020004" pitchFamily="50" charset="0"/>
                        </a:rPr>
                        <a:t>2</a:t>
                      </a:r>
                      <a:endParaRPr lang="en-US" sz="1100" dirty="0">
                        <a:effectLst/>
                        <a:latin typeface="BentonSans Light" panose="02000503000000020004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314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BentonSans Light" panose="02000503000000020004" pitchFamily="50" charset="0"/>
                        </a:rPr>
                        <a:t>%</a:t>
                      </a:r>
                      <a:endParaRPr lang="en-US" sz="1100" dirty="0">
                        <a:effectLst/>
                        <a:latin typeface="BentonSans Light" panose="02000503000000020004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314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BentonSans Light" panose="02000503000000020004" pitchFamily="50" charset="0"/>
                        </a:rPr>
                        <a:t>3</a:t>
                      </a:r>
                      <a:endParaRPr lang="en-US" sz="1100" dirty="0">
                        <a:effectLst/>
                        <a:latin typeface="BentonSans Light" panose="02000503000000020004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314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BentonSans Light" panose="02000503000000020004" pitchFamily="50" charset="0"/>
                        </a:rPr>
                        <a:t>%</a:t>
                      </a:r>
                      <a:endParaRPr lang="en-US" sz="1100" dirty="0">
                        <a:effectLst/>
                        <a:latin typeface="BentonSans Light" panose="02000503000000020004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314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BentonSans Light" panose="02000503000000020004" pitchFamily="50" charset="0"/>
                        </a:rPr>
                        <a:t>4</a:t>
                      </a:r>
                      <a:endParaRPr lang="en-US" sz="1100" dirty="0">
                        <a:effectLst/>
                        <a:latin typeface="BentonSans Light" panose="02000503000000020004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314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BentonSans Light" panose="02000503000000020004" pitchFamily="50" charset="0"/>
                        </a:rPr>
                        <a:t>%</a:t>
                      </a:r>
                      <a:endParaRPr lang="en-US" sz="1100" dirty="0">
                        <a:effectLst/>
                        <a:latin typeface="BentonSans Light" panose="02000503000000020004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314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BentonSans Light" panose="02000503000000020004" pitchFamily="50" charset="0"/>
                        </a:rPr>
                        <a:t>5</a:t>
                      </a:r>
                      <a:endParaRPr lang="en-US" sz="1100" dirty="0">
                        <a:effectLst/>
                        <a:latin typeface="BentonSans Light" panose="02000503000000020004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314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BentonSans Light" panose="02000503000000020004" pitchFamily="50" charset="0"/>
                        </a:rPr>
                        <a:t>%</a:t>
                      </a:r>
                      <a:endParaRPr lang="en-US" sz="1100" dirty="0">
                        <a:effectLst/>
                        <a:latin typeface="BentonSans Light" panose="02000503000000020004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314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BentonSans Light" panose="02000503000000020004" pitchFamily="50" charset="0"/>
                        </a:rPr>
                        <a:t>6</a:t>
                      </a:r>
                      <a:endParaRPr lang="en-US" sz="1100" dirty="0">
                        <a:effectLst/>
                        <a:latin typeface="BentonSans Light" panose="02000503000000020004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314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BentonSans Light" panose="02000503000000020004" pitchFamily="50" charset="0"/>
                        </a:rPr>
                        <a:t>%</a:t>
                      </a:r>
                      <a:endParaRPr lang="en-US" sz="1100" dirty="0">
                        <a:effectLst/>
                        <a:latin typeface="BentonSans Light" panose="02000503000000020004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314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BentonSans Light" panose="02000503000000020004" pitchFamily="50" charset="0"/>
                        </a:rPr>
                        <a:t>Total</a:t>
                      </a:r>
                      <a:endParaRPr lang="en-US" sz="1100" dirty="0">
                        <a:effectLst/>
                        <a:latin typeface="BentonSans Light" panose="02000503000000020004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3143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6971207"/>
                  </a:ext>
                </a:extLst>
              </a:tr>
              <a:tr h="3397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BentonSans Light" panose="02000503000000020004" pitchFamily="50" charset="0"/>
                        </a:rPr>
                        <a:t>Before </a:t>
                      </a:r>
                      <a:endParaRPr lang="en-US" sz="1100" dirty="0">
                        <a:effectLst/>
                        <a:latin typeface="BentonSans Light" panose="02000503000000020004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314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BentonSans Light" panose="02000503000000020004" pitchFamily="50" charset="0"/>
                        </a:rPr>
                        <a:t>6.25%</a:t>
                      </a:r>
                      <a:endParaRPr lang="en-US" sz="1100" dirty="0">
                        <a:effectLst/>
                        <a:latin typeface="BentonSans Light" panose="02000503000000020004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867D7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BentonSans Light" panose="02000503000000020004" pitchFamily="50" charset="0"/>
                        </a:rPr>
                        <a:t>5</a:t>
                      </a:r>
                      <a:endParaRPr lang="en-US" sz="1100" dirty="0">
                        <a:effectLst/>
                        <a:latin typeface="BentonSans Light" panose="02000503000000020004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867D7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BentonSans Light" panose="02000503000000020004" pitchFamily="50" charset="0"/>
                        </a:rPr>
                        <a:t>21.25%</a:t>
                      </a:r>
                      <a:endParaRPr lang="en-US" sz="1100" dirty="0">
                        <a:effectLst/>
                        <a:latin typeface="BentonSans Light" panose="02000503000000020004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867D7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BentonSans Light" panose="02000503000000020004" pitchFamily="50" charset="0"/>
                        </a:rPr>
                        <a:t>17</a:t>
                      </a:r>
                      <a:endParaRPr lang="en-US" sz="1100" dirty="0">
                        <a:effectLst/>
                        <a:latin typeface="BentonSans Light" panose="02000503000000020004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867D7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BentonSans Light" panose="02000503000000020004" pitchFamily="50" charset="0"/>
                        </a:rPr>
                        <a:t>27.50%</a:t>
                      </a:r>
                      <a:endParaRPr lang="en-US" sz="1100" dirty="0">
                        <a:effectLst/>
                        <a:latin typeface="BentonSans Light" panose="02000503000000020004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867D7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BentonSans Light" panose="02000503000000020004" pitchFamily="50" charset="0"/>
                        </a:rPr>
                        <a:t>22</a:t>
                      </a:r>
                      <a:endParaRPr lang="en-US" sz="1100" dirty="0">
                        <a:effectLst/>
                        <a:latin typeface="BentonSans Light" panose="02000503000000020004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867D7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BentonSans Light" panose="02000503000000020004" pitchFamily="50" charset="0"/>
                        </a:rPr>
                        <a:t>20.00%</a:t>
                      </a:r>
                      <a:endParaRPr lang="en-US" sz="1100" dirty="0">
                        <a:effectLst/>
                        <a:latin typeface="BentonSans Light" panose="02000503000000020004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867D7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BentonSans Light" panose="02000503000000020004" pitchFamily="50" charset="0"/>
                        </a:rPr>
                        <a:t>16</a:t>
                      </a:r>
                      <a:endParaRPr lang="en-US" sz="1100" dirty="0">
                        <a:effectLst/>
                        <a:latin typeface="BentonSans Light" panose="02000503000000020004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867D7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BentonSans Light" panose="02000503000000020004" pitchFamily="50" charset="0"/>
                        </a:rPr>
                        <a:t>15.00%</a:t>
                      </a:r>
                      <a:endParaRPr lang="en-US" sz="1100" dirty="0">
                        <a:effectLst/>
                        <a:latin typeface="BentonSans Light" panose="02000503000000020004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867D7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BentonSans Light" panose="02000503000000020004" pitchFamily="50" charset="0"/>
                        </a:rPr>
                        <a:t>12</a:t>
                      </a:r>
                      <a:endParaRPr lang="en-US" sz="1100" dirty="0">
                        <a:effectLst/>
                        <a:latin typeface="BentonSans Light" panose="02000503000000020004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867D7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BentonSans Light" panose="02000503000000020004" pitchFamily="50" charset="0"/>
                        </a:rPr>
                        <a:t>10.00%</a:t>
                      </a:r>
                      <a:endParaRPr lang="en-US" sz="1100" dirty="0">
                        <a:effectLst/>
                        <a:latin typeface="BentonSans Light" panose="02000503000000020004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867D7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BentonSans Light" panose="02000503000000020004" pitchFamily="50" charset="0"/>
                        </a:rPr>
                        <a:t>8</a:t>
                      </a:r>
                      <a:endParaRPr lang="en-US" sz="1100" dirty="0">
                        <a:effectLst/>
                        <a:latin typeface="BentonSans Light" panose="02000503000000020004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867D7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BentonSans Light" panose="02000503000000020004" pitchFamily="50" charset="0"/>
                        </a:rPr>
                        <a:t>79</a:t>
                      </a:r>
                      <a:endParaRPr lang="en-US" sz="1100" dirty="0">
                        <a:effectLst/>
                        <a:latin typeface="BentonSans Light" panose="02000503000000020004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867D7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80302884"/>
                  </a:ext>
                </a:extLst>
              </a:tr>
              <a:tr h="3397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BentonSans Light" panose="02000503000000020004" pitchFamily="50" charset="0"/>
                        </a:rPr>
                        <a:t>After</a:t>
                      </a:r>
                      <a:endParaRPr lang="en-US" sz="1100" dirty="0">
                        <a:effectLst/>
                        <a:latin typeface="BentonSans Light" panose="02000503000000020004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314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BentonSans Light" panose="02000503000000020004" pitchFamily="50" charset="0"/>
                        </a:rPr>
                        <a:t>31.25%</a:t>
                      </a:r>
                      <a:endParaRPr lang="en-US" sz="1100" dirty="0">
                        <a:effectLst/>
                        <a:latin typeface="BentonSans Light" panose="02000503000000020004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DA7A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BentonSans Light" panose="02000503000000020004" pitchFamily="50" charset="0"/>
                        </a:rPr>
                        <a:t>25</a:t>
                      </a:r>
                      <a:endParaRPr lang="en-US" sz="1100">
                        <a:effectLst/>
                        <a:latin typeface="BentonSans Light" panose="02000503000000020004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DA7A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BentonSans Light" panose="02000503000000020004" pitchFamily="50" charset="0"/>
                        </a:rPr>
                        <a:t>37.50%</a:t>
                      </a:r>
                      <a:endParaRPr lang="en-US" sz="1100">
                        <a:effectLst/>
                        <a:latin typeface="BentonSans Light" panose="02000503000000020004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DA7A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BentonSans Light" panose="02000503000000020004" pitchFamily="50" charset="0"/>
                        </a:rPr>
                        <a:t>30</a:t>
                      </a:r>
                      <a:endParaRPr lang="en-US" sz="1100">
                        <a:effectLst/>
                        <a:latin typeface="BentonSans Light" panose="02000503000000020004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DA7A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BentonSans Light" panose="02000503000000020004" pitchFamily="50" charset="0"/>
                        </a:rPr>
                        <a:t>13.75%</a:t>
                      </a:r>
                      <a:endParaRPr lang="en-US" sz="1100" dirty="0">
                        <a:effectLst/>
                        <a:latin typeface="BentonSans Light" panose="02000503000000020004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DA7A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BentonSans Light" panose="02000503000000020004" pitchFamily="50" charset="0"/>
                        </a:rPr>
                        <a:t>11</a:t>
                      </a:r>
                      <a:endParaRPr lang="en-US" sz="1100" dirty="0">
                        <a:effectLst/>
                        <a:latin typeface="BentonSans Light" panose="02000503000000020004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DA7A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BentonSans Light" panose="02000503000000020004" pitchFamily="50" charset="0"/>
                        </a:rPr>
                        <a:t>8.75%</a:t>
                      </a:r>
                      <a:endParaRPr lang="en-US" sz="1100" dirty="0">
                        <a:effectLst/>
                        <a:latin typeface="BentonSans Light" panose="02000503000000020004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DA7A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BentonSans Light" panose="02000503000000020004" pitchFamily="50" charset="0"/>
                        </a:rPr>
                        <a:t>7</a:t>
                      </a:r>
                      <a:endParaRPr lang="en-US" sz="1100" dirty="0">
                        <a:effectLst/>
                        <a:latin typeface="BentonSans Light" panose="02000503000000020004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DA7A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BentonSans Light" panose="02000503000000020004" pitchFamily="50" charset="0"/>
                        </a:rPr>
                        <a:t>7.50%</a:t>
                      </a:r>
                      <a:endParaRPr lang="en-US" sz="1100" dirty="0">
                        <a:effectLst/>
                        <a:latin typeface="BentonSans Light" panose="02000503000000020004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DA7A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BentonSans Light" panose="02000503000000020004" pitchFamily="50" charset="0"/>
                        </a:rPr>
                        <a:t>6</a:t>
                      </a:r>
                      <a:endParaRPr lang="en-US" sz="1100" dirty="0">
                        <a:effectLst/>
                        <a:latin typeface="BentonSans Light" panose="02000503000000020004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DA7A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BentonSans Light" panose="02000503000000020004" pitchFamily="50" charset="0"/>
                        </a:rPr>
                        <a:t>1.25%</a:t>
                      </a:r>
                      <a:endParaRPr lang="en-US" sz="1100" dirty="0">
                        <a:effectLst/>
                        <a:latin typeface="BentonSans Light" panose="02000503000000020004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DA7A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BentonSans Light" panose="02000503000000020004" pitchFamily="50" charset="0"/>
                        </a:rPr>
                        <a:t>1</a:t>
                      </a:r>
                      <a:endParaRPr lang="en-US" sz="1100" dirty="0">
                        <a:effectLst/>
                        <a:latin typeface="BentonSans Light" panose="02000503000000020004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DA7A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BentonSans Light" panose="02000503000000020004" pitchFamily="50" charset="0"/>
                        </a:rPr>
                        <a:t>79</a:t>
                      </a:r>
                      <a:endParaRPr lang="en-US" sz="1100" dirty="0">
                        <a:effectLst/>
                        <a:latin typeface="BentonSans Light" panose="02000503000000020004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DA7A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43760596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5827512"/>
              </p:ext>
            </p:extLst>
          </p:nvPr>
        </p:nvGraphicFramePr>
        <p:xfrm>
          <a:off x="3117574" y="4491560"/>
          <a:ext cx="5884511" cy="14763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50276">
                  <a:extLst>
                    <a:ext uri="{9D8B030D-6E8A-4147-A177-3AD203B41FA5}">
                      <a16:colId xmlns="" xmlns:a16="http://schemas.microsoft.com/office/drawing/2014/main" val="2255373218"/>
                    </a:ext>
                  </a:extLst>
                </a:gridCol>
                <a:gridCol w="2052199">
                  <a:extLst>
                    <a:ext uri="{9D8B030D-6E8A-4147-A177-3AD203B41FA5}">
                      <a16:colId xmlns="" xmlns:a16="http://schemas.microsoft.com/office/drawing/2014/main" val="951853676"/>
                    </a:ext>
                  </a:extLst>
                </a:gridCol>
                <a:gridCol w="1182036">
                  <a:extLst>
                    <a:ext uri="{9D8B030D-6E8A-4147-A177-3AD203B41FA5}">
                      <a16:colId xmlns="" xmlns:a16="http://schemas.microsoft.com/office/drawing/2014/main" val="2689882927"/>
                    </a:ext>
                  </a:extLst>
                </a:gridCol>
              </a:tblGrid>
              <a:tr h="24605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BentonSans Light" panose="02000503000000020004" pitchFamily="50" charset="0"/>
                        </a:rPr>
                        <a:t>Answer</a:t>
                      </a:r>
                      <a:endParaRPr lang="en-US" sz="1100" dirty="0">
                        <a:effectLst/>
                        <a:latin typeface="BentonSans Light" panose="02000503000000020004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304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BentonSans Light" panose="02000503000000020004" pitchFamily="50" charset="0"/>
                        </a:rPr>
                        <a:t>%</a:t>
                      </a:r>
                      <a:endParaRPr lang="en-US" sz="1100" dirty="0">
                        <a:effectLst/>
                        <a:latin typeface="BentonSans Light" panose="02000503000000020004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304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BentonSans Light" panose="02000503000000020004" pitchFamily="50" charset="0"/>
                        </a:rPr>
                        <a:t>Count</a:t>
                      </a:r>
                      <a:endParaRPr lang="en-US" sz="1100" dirty="0">
                        <a:effectLst/>
                        <a:latin typeface="BentonSans Light" panose="02000503000000020004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304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93582428"/>
                  </a:ext>
                </a:extLst>
              </a:tr>
              <a:tr h="24605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BentonSans Light" panose="02000503000000020004" pitchFamily="50" charset="0"/>
                        </a:rPr>
                        <a:t>Very beneficial</a:t>
                      </a:r>
                      <a:endParaRPr lang="en-US" sz="1100" dirty="0">
                        <a:effectLst/>
                        <a:latin typeface="BentonSans Light" panose="02000503000000020004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304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BentonSans Light" panose="02000503000000020004" pitchFamily="50" charset="0"/>
                        </a:rPr>
                        <a:t>48.75%</a:t>
                      </a:r>
                      <a:endParaRPr lang="en-US" sz="1100" dirty="0">
                        <a:effectLst/>
                        <a:latin typeface="BentonSans Light" panose="02000503000000020004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867D7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BentonSans Light" panose="02000503000000020004" pitchFamily="50" charset="0"/>
                        </a:rPr>
                        <a:t>39</a:t>
                      </a:r>
                      <a:endParaRPr lang="en-US" sz="1100" dirty="0">
                        <a:effectLst/>
                        <a:latin typeface="BentonSans Light" panose="02000503000000020004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867D7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99206995"/>
                  </a:ext>
                </a:extLst>
              </a:tr>
              <a:tr h="24605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BentonSans Light" panose="02000503000000020004" pitchFamily="50" charset="0"/>
                        </a:rPr>
                        <a:t>Beneficial</a:t>
                      </a:r>
                      <a:endParaRPr lang="en-US" sz="1100" dirty="0">
                        <a:effectLst/>
                        <a:latin typeface="BentonSans Light" panose="02000503000000020004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304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BentonSans Light" panose="02000503000000020004" pitchFamily="50" charset="0"/>
                        </a:rPr>
                        <a:t>47.50%</a:t>
                      </a:r>
                      <a:endParaRPr lang="en-US" sz="1100" dirty="0">
                        <a:effectLst/>
                        <a:latin typeface="BentonSans Light" panose="02000503000000020004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DA7A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BentonSans Light" panose="02000503000000020004" pitchFamily="50" charset="0"/>
                        </a:rPr>
                        <a:t>37</a:t>
                      </a:r>
                      <a:endParaRPr lang="en-US" sz="1100" dirty="0">
                        <a:effectLst/>
                        <a:latin typeface="BentonSans Light" panose="02000503000000020004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DA7A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89647682"/>
                  </a:ext>
                </a:extLst>
              </a:tr>
              <a:tr h="24605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BentonSans Light" panose="02000503000000020004" pitchFamily="50" charset="0"/>
                        </a:rPr>
                        <a:t>Neutral</a:t>
                      </a:r>
                      <a:endParaRPr lang="en-US" sz="1100" dirty="0">
                        <a:effectLst/>
                        <a:latin typeface="BentonSans Light" panose="02000503000000020004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304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BentonSans Light" panose="02000503000000020004" pitchFamily="50" charset="0"/>
                        </a:rPr>
                        <a:t>3.75%</a:t>
                      </a:r>
                      <a:endParaRPr lang="en-US" sz="1100" dirty="0">
                        <a:effectLst/>
                        <a:latin typeface="BentonSans Light" panose="02000503000000020004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867D7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BentonSans Light" panose="02000503000000020004" pitchFamily="50" charset="0"/>
                        </a:rPr>
                        <a:t>3</a:t>
                      </a:r>
                      <a:endParaRPr lang="en-US" sz="1100" dirty="0">
                        <a:effectLst/>
                        <a:latin typeface="BentonSans Light" panose="02000503000000020004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867D7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0721223"/>
                  </a:ext>
                </a:extLst>
              </a:tr>
              <a:tr h="24605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BentonSans Light" panose="02000503000000020004" pitchFamily="50" charset="0"/>
                        </a:rPr>
                        <a:t>Not beneficial</a:t>
                      </a:r>
                      <a:endParaRPr lang="en-US" sz="1100" dirty="0">
                        <a:effectLst/>
                        <a:latin typeface="BentonSans Light" panose="02000503000000020004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304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BentonSans Light" panose="02000503000000020004" pitchFamily="50" charset="0"/>
                        </a:rPr>
                        <a:t>0.00%</a:t>
                      </a:r>
                      <a:endParaRPr lang="en-US" sz="1100" dirty="0">
                        <a:effectLst/>
                        <a:latin typeface="BentonSans Light" panose="02000503000000020004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DA7A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BentonSans Light" panose="02000503000000020004" pitchFamily="50" charset="0"/>
                        </a:rPr>
                        <a:t>0</a:t>
                      </a:r>
                      <a:endParaRPr lang="en-US" sz="1100" dirty="0">
                        <a:effectLst/>
                        <a:latin typeface="BentonSans Light" panose="02000503000000020004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DA7A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30094020"/>
                  </a:ext>
                </a:extLst>
              </a:tr>
              <a:tr h="24605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BentonSans Light" panose="02000503000000020004" pitchFamily="50" charset="0"/>
                        </a:rPr>
                        <a:t>Total</a:t>
                      </a:r>
                      <a:endParaRPr lang="en-US" sz="1100" dirty="0">
                        <a:effectLst/>
                        <a:latin typeface="BentonSans Light" panose="02000503000000020004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304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BentonSans Light" panose="02000503000000020004" pitchFamily="50" charset="0"/>
                        </a:rPr>
                        <a:t>100%</a:t>
                      </a:r>
                      <a:endParaRPr lang="en-US" sz="1100" dirty="0">
                        <a:effectLst/>
                        <a:latin typeface="BentonSans Light" panose="02000503000000020004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867D7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BentonSans Light" panose="02000503000000020004" pitchFamily="50" charset="0"/>
                        </a:rPr>
                        <a:t>79</a:t>
                      </a:r>
                      <a:endParaRPr lang="en-US" sz="1100" dirty="0">
                        <a:effectLst/>
                        <a:latin typeface="BentonSans Light" panose="02000503000000020004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867D7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89717706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270444" y="2158137"/>
            <a:ext cx="4126130" cy="471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25392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1" u="none" strike="noStrike" cap="none" normalizeH="0" baseline="0" dirty="0" smtClean="0">
                <a:ln>
                  <a:noFill/>
                </a:ln>
                <a:solidFill>
                  <a:srgbClr val="FEC553"/>
                </a:solidFill>
                <a:effectLst/>
                <a:latin typeface="BentonSans Light" panose="0200050300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Fall 2016:</a:t>
            </a:r>
            <a:r>
              <a:rPr kumimoji="0" lang="en-US" altLang="en-US" sz="1100" b="1" i="1" u="none" strike="noStrike" cap="none" normalizeH="0" dirty="0" smtClean="0">
                <a:ln>
                  <a:noFill/>
                </a:ln>
                <a:solidFill>
                  <a:srgbClr val="FEC553"/>
                </a:solidFill>
                <a:effectLst/>
                <a:latin typeface="BentonSans Light" panose="0200050300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100" b="1" i="1" u="none" strike="noStrike" cap="none" normalizeH="0" baseline="0" dirty="0" smtClean="0">
                <a:ln>
                  <a:noFill/>
                </a:ln>
                <a:solidFill>
                  <a:srgbClr val="FEC553"/>
                </a:solidFill>
                <a:effectLst/>
                <a:latin typeface="BentonSans Light" panose="0200050300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Student</a:t>
            </a:r>
            <a:r>
              <a:rPr kumimoji="0" lang="en-US" altLang="en-US" sz="1100" b="1" i="1" u="none" strike="noStrike" cap="none" normalizeH="0" dirty="0" smtClean="0">
                <a:ln>
                  <a:noFill/>
                </a:ln>
                <a:solidFill>
                  <a:srgbClr val="FEC553"/>
                </a:solidFill>
                <a:effectLst/>
                <a:latin typeface="BentonSans Light" panose="0200050300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Stress Levels Before and After Appointment</a:t>
            </a:r>
            <a:endParaRPr kumimoji="0" lang="en-US" altLang="en-US" sz="1100" b="1" i="1" u="none" strike="noStrike" cap="none" normalizeH="0" baseline="0" dirty="0" smtClean="0">
              <a:ln>
                <a:noFill/>
              </a:ln>
              <a:solidFill>
                <a:srgbClr val="FEC553"/>
              </a:solidFill>
              <a:effectLst/>
              <a:latin typeface="BentonSans Light" panose="02000503000000020004" pitchFamily="50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446287" y="4205307"/>
            <a:ext cx="3175549" cy="471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25392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1" u="none" strike="noStrike" cap="none" normalizeH="0" baseline="0" dirty="0" smtClean="0">
                <a:ln>
                  <a:noFill/>
                </a:ln>
                <a:solidFill>
                  <a:srgbClr val="FEC553"/>
                </a:solidFill>
                <a:effectLst/>
                <a:latin typeface="BentonSans Light" panose="0200050300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Fall 2016:</a:t>
            </a:r>
            <a:r>
              <a:rPr kumimoji="0" lang="en-US" altLang="en-US" sz="1100" b="1" i="1" u="none" strike="noStrike" cap="none" normalizeH="0" dirty="0" smtClean="0">
                <a:ln>
                  <a:noFill/>
                </a:ln>
                <a:solidFill>
                  <a:srgbClr val="FEC553"/>
                </a:solidFill>
                <a:effectLst/>
                <a:latin typeface="BentonSans Light" panose="0200050300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100" b="1" i="1" u="none" strike="noStrike" cap="none" normalizeH="0" baseline="0" dirty="0" smtClean="0">
                <a:ln>
                  <a:noFill/>
                </a:ln>
                <a:solidFill>
                  <a:srgbClr val="FEC553"/>
                </a:solidFill>
                <a:effectLst/>
                <a:latin typeface="BentonSans Light" panose="0200050300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Student Responses to Appointments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2698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0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77851" y="2719480"/>
            <a:ext cx="10972800" cy="1142851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  <a:latin typeface="SalvoSerifCond Medium" panose="02000603080000020004" pitchFamily="50" charset="0"/>
                <a:cs typeface="SalvoSerifCond Medium"/>
              </a:rPr>
              <a:t>m</a:t>
            </a:r>
            <a:r>
              <a:rPr lang="en-US" dirty="0" err="1" smtClean="0">
                <a:solidFill>
                  <a:schemeClr val="bg1"/>
                </a:solidFill>
                <a:latin typeface="SalvoSerifCond Medium" panose="02000603080000020004" pitchFamily="50" charset="0"/>
                <a:cs typeface="SalvoSerifCond Medium"/>
              </a:rPr>
              <a:t>oneysmarts.iu.edu</a:t>
            </a:r>
            <a:endParaRPr lang="en-US" dirty="0">
              <a:solidFill>
                <a:schemeClr val="bg1"/>
              </a:solidFill>
              <a:latin typeface="SalvoSerifCond Medium" panose="02000603080000020004" pitchFamily="50" charset="0"/>
              <a:cs typeface="SalvoSerifCond Medium"/>
            </a:endParaRPr>
          </a:p>
        </p:txBody>
      </p:sp>
    </p:spTree>
    <p:extLst>
      <p:ext uri="{BB962C8B-B14F-4D97-AF65-F5344CB8AC3E}">
        <p14:creationId xmlns:p14="http://schemas.microsoft.com/office/powerpoint/2010/main" val="5885290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5A6F">
            <a:alpha val="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77851" y="2719480"/>
            <a:ext cx="10972800" cy="1142851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  <a:latin typeface="SalvoSerifCond Medium"/>
                <a:cs typeface="SalvoSerifCond Medium"/>
              </a:rPr>
              <a:t>m</a:t>
            </a:r>
            <a:r>
              <a:rPr lang="en-US" dirty="0" err="1" smtClean="0">
                <a:solidFill>
                  <a:schemeClr val="bg1"/>
                </a:solidFill>
                <a:latin typeface="SalvoSerifCond Medium"/>
                <a:cs typeface="SalvoSerifCond Medium"/>
              </a:rPr>
              <a:t>oneysmarts.iu.edu</a:t>
            </a:r>
            <a:endParaRPr lang="en-US" dirty="0">
              <a:solidFill>
                <a:schemeClr val="bg1"/>
              </a:solidFill>
              <a:latin typeface="SalvoSerifCond Medium"/>
              <a:cs typeface="SalvoSerifCond Medium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523" y="130498"/>
            <a:ext cx="3545306" cy="33817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8015" y="3594887"/>
            <a:ext cx="3252792" cy="31805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r="6732"/>
          <a:stretch/>
        </p:blipFill>
        <p:spPr>
          <a:xfrm>
            <a:off x="7761075" y="444229"/>
            <a:ext cx="4238420" cy="61361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69" y="3677492"/>
            <a:ext cx="4027815" cy="30152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7" r="24017"/>
          <a:stretch/>
        </p:blipFill>
        <p:spPr>
          <a:xfrm>
            <a:off x="4987717" y="130498"/>
            <a:ext cx="2216567" cy="333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4342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SalvoSerifCond" charset="0"/>
                <a:ea typeface="SalvoSerifCond" charset="0"/>
                <a:cs typeface="SalvoSerifCond" charset="0"/>
              </a:rPr>
              <a:t>MoneySmarts.iu.edu</a:t>
            </a:r>
            <a:r>
              <a:rPr lang="en-US" dirty="0" smtClean="0">
                <a:latin typeface="SalvoSerifCond" charset="0"/>
                <a:ea typeface="SalvoSerifCond" charset="0"/>
                <a:cs typeface="SalvoSerifCond" charset="0"/>
              </a:rPr>
              <a:t> redesign</a:t>
            </a:r>
            <a:endParaRPr lang="en-US" dirty="0">
              <a:latin typeface="SalvoSerifCond" charset="0"/>
              <a:ea typeface="SalvoSerifCond" charset="0"/>
              <a:cs typeface="SalvoSerifCond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969418"/>
            <a:ext cx="5181600" cy="40637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242" y="6111119"/>
            <a:ext cx="2405517" cy="481104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838200" y="1966415"/>
            <a:ext cx="5181600" cy="406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55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SalvoSerifCond" charset="0"/>
                <a:ea typeface="SalvoSerifCond" charset="0"/>
                <a:cs typeface="SalvoSerifCond" charset="0"/>
              </a:rPr>
              <a:t>Student Cost Calculator</a:t>
            </a:r>
            <a:endParaRPr lang="en-US" dirty="0">
              <a:latin typeface="SalvoSerifCond" charset="0"/>
              <a:ea typeface="SalvoSerifCond" charset="0"/>
              <a:cs typeface="SalvoSerifCon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047367"/>
            <a:ext cx="5181600" cy="3212343"/>
          </a:xfrm>
        </p:spPr>
        <p:txBody>
          <a:bodyPr>
            <a:normAutofit fontScale="55000" lnSpcReduction="20000"/>
          </a:bodyPr>
          <a:lstStyle/>
          <a:p>
            <a:r>
              <a:rPr lang="en-US" sz="4400" dirty="0">
                <a:ea typeface="BentonSans Light" charset="0"/>
                <a:cs typeface="BentonSans Light" charset="0"/>
              </a:rPr>
              <a:t>Help students/parents estimate their cost of college</a:t>
            </a:r>
          </a:p>
          <a:p>
            <a:endParaRPr lang="en-US" sz="4400" dirty="0" smtClean="0">
              <a:ea typeface="BentonSans Light" charset="0"/>
              <a:cs typeface="BentonSans Light" charset="0"/>
            </a:endParaRPr>
          </a:p>
          <a:p>
            <a:r>
              <a:rPr lang="en-US" sz="4400" dirty="0" smtClean="0">
                <a:ea typeface="BentonSans Light" charset="0"/>
                <a:cs typeface="BentonSans Light" charset="0"/>
              </a:rPr>
              <a:t>Real-time </a:t>
            </a:r>
            <a:r>
              <a:rPr lang="en-US" sz="4400" dirty="0">
                <a:ea typeface="BentonSans Light" charset="0"/>
                <a:cs typeface="BentonSans Light" charset="0"/>
              </a:rPr>
              <a:t>feedback on costs based on their decisions</a:t>
            </a:r>
          </a:p>
          <a:p>
            <a:endParaRPr lang="en-US" sz="4400" dirty="0" smtClean="0">
              <a:ea typeface="BentonSans Light" charset="0"/>
              <a:cs typeface="BentonSans Light" charset="0"/>
            </a:endParaRPr>
          </a:p>
          <a:p>
            <a:r>
              <a:rPr lang="en-US" sz="4400" dirty="0" smtClean="0">
                <a:ea typeface="BentonSans Light" charset="0"/>
                <a:cs typeface="BentonSans Light" charset="0"/>
              </a:rPr>
              <a:t>Provide </a:t>
            </a:r>
            <a:r>
              <a:rPr lang="en-US" sz="4400" dirty="0">
                <a:ea typeface="BentonSans Light" charset="0"/>
                <a:cs typeface="BentonSans Light" charset="0"/>
              </a:rPr>
              <a:t>links to tools to help students learn how to lower their costs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242" y="6111119"/>
            <a:ext cx="2405517" cy="481104"/>
          </a:xfrm>
          <a:prstGeom prst="rect">
            <a:avLst/>
          </a:prstGeom>
        </p:spPr>
      </p:pic>
      <p:pic>
        <p:nvPicPr>
          <p:cNvPr id="8" name="Picture 7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056" y="3124200"/>
            <a:ext cx="4656344" cy="75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31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latin typeface="SalvoSerifCond" charset="0"/>
                <a:ea typeface="SalvoSerifCond" charset="0"/>
                <a:cs typeface="SalvoSerifCond" charset="0"/>
              </a:rPr>
              <a:t>Higher Education Financial Wellness Summit</a:t>
            </a:r>
            <a:endParaRPr lang="en-US" dirty="0">
              <a:latin typeface="SalvoSerifCond" charset="0"/>
              <a:ea typeface="SalvoSerifCond" charset="0"/>
              <a:cs typeface="SalvoSerifCon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066260"/>
            <a:ext cx="5384800" cy="4525963"/>
          </a:xfrm>
        </p:spPr>
        <p:txBody>
          <a:bodyPr anchor="ctr"/>
          <a:lstStyle/>
          <a:p>
            <a:r>
              <a:rPr lang="en-US" sz="2000" dirty="0" smtClean="0">
                <a:latin typeface="BentonSans Light" charset="0"/>
                <a:ea typeface="BentonSans Light" charset="0"/>
                <a:cs typeface="BentonSans Light" charset="0"/>
              </a:rPr>
              <a:t>Conference founded in 2014 to promote financial wellness across higher education</a:t>
            </a:r>
          </a:p>
          <a:p>
            <a:endParaRPr lang="en-US" sz="2000" dirty="0">
              <a:latin typeface="BentonSans Light" charset="0"/>
              <a:ea typeface="BentonSans Light" charset="0"/>
              <a:cs typeface="BentonSans Light" charset="0"/>
            </a:endParaRPr>
          </a:p>
          <a:p>
            <a:r>
              <a:rPr lang="en-US" sz="2000" dirty="0" smtClean="0">
                <a:latin typeface="BentonSans Light" charset="0"/>
                <a:ea typeface="BentonSans Light" charset="0"/>
                <a:cs typeface="BentonSans Light" charset="0"/>
              </a:rPr>
              <a:t>2016 saw 280 attendees from 39 states, DC, and Canada</a:t>
            </a:r>
          </a:p>
          <a:p>
            <a:endParaRPr lang="en-US" sz="2000" dirty="0">
              <a:latin typeface="BentonSans Light" charset="0"/>
              <a:ea typeface="BentonSans Light" charset="0"/>
              <a:cs typeface="BentonSans Light" charset="0"/>
            </a:endParaRPr>
          </a:p>
          <a:p>
            <a:r>
              <a:rPr lang="en-US" sz="2000" dirty="0" smtClean="0">
                <a:latin typeface="BentonSans Light" charset="0"/>
                <a:ea typeface="BentonSans Light" charset="0"/>
                <a:cs typeface="BentonSans Light" charset="0"/>
              </a:rPr>
              <a:t>175 institutions represented</a:t>
            </a:r>
          </a:p>
          <a:p>
            <a:endParaRPr lang="en-US" sz="2000" dirty="0">
              <a:latin typeface="BentonSans Light" charset="0"/>
              <a:ea typeface="BentonSans Light" charset="0"/>
              <a:cs typeface="BentonSans Light" charset="0"/>
            </a:endParaRPr>
          </a:p>
          <a:p>
            <a:r>
              <a:rPr lang="en-US" sz="2000" dirty="0" smtClean="0">
                <a:latin typeface="BentonSans Light" charset="0"/>
                <a:ea typeface="BentonSans Light" charset="0"/>
                <a:cs typeface="BentonSans Light" charset="0"/>
              </a:rPr>
              <a:t>July 30 </a:t>
            </a:r>
            <a:r>
              <a:rPr lang="mr-IN" sz="2000" dirty="0" smtClean="0">
                <a:latin typeface="BentonSans Light" charset="0"/>
                <a:ea typeface="BentonSans Light" charset="0"/>
                <a:cs typeface="BentonSans Light" charset="0"/>
              </a:rPr>
              <a:t>–</a:t>
            </a:r>
            <a:r>
              <a:rPr lang="en-US" sz="2000" dirty="0" smtClean="0">
                <a:latin typeface="BentonSans Light" charset="0"/>
                <a:ea typeface="BentonSans Light" charset="0"/>
                <a:cs typeface="BentonSans Light" charset="0"/>
              </a:rPr>
              <a:t> August 1, 2017 </a:t>
            </a:r>
            <a:r>
              <a:rPr lang="mr-IN" sz="2000" dirty="0" smtClean="0">
                <a:latin typeface="BentonSans Light" charset="0"/>
                <a:ea typeface="BentonSans Light" charset="0"/>
                <a:cs typeface="BentonSans Light" charset="0"/>
              </a:rPr>
              <a:t>–</a:t>
            </a:r>
            <a:r>
              <a:rPr lang="en-US" sz="2000" dirty="0" smtClean="0">
                <a:latin typeface="BentonSans Light" charset="0"/>
                <a:ea typeface="BentonSans Light" charset="0"/>
                <a:cs typeface="BentonSans Light" charset="0"/>
              </a:rPr>
              <a:t> University of Minnesota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242" y="6111119"/>
            <a:ext cx="2405517" cy="481104"/>
          </a:xfrm>
          <a:prstGeom prst="rect">
            <a:avLst/>
          </a:prstGeom>
        </p:spPr>
      </p:pic>
      <p:pic>
        <p:nvPicPr>
          <p:cNvPr id="19" name="Content Placeholder 1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633" y="2360427"/>
            <a:ext cx="4050563" cy="3082479"/>
          </a:xfrm>
        </p:spPr>
      </p:pic>
    </p:spTree>
    <p:extLst>
      <p:ext uri="{BB962C8B-B14F-4D97-AF65-F5344CB8AC3E}">
        <p14:creationId xmlns:p14="http://schemas.microsoft.com/office/powerpoint/2010/main" val="74060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78181" y="2463409"/>
            <a:ext cx="41413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SalvoSerifCond Regular" panose="02000503070000020004" pitchFamily="50" charset="0"/>
                <a:ea typeface="SalvoSerifCond" charset="0"/>
                <a:cs typeface="SalvoSerifCond" charset="0"/>
              </a:rPr>
              <a:t>Phil Schuman</a:t>
            </a:r>
          </a:p>
          <a:p>
            <a:r>
              <a:rPr lang="en-US" dirty="0" smtClean="0">
                <a:solidFill>
                  <a:schemeClr val="bg1"/>
                </a:solidFill>
                <a:latin typeface="SalvoSerifCond Light" charset="0"/>
                <a:ea typeface="SalvoSerifCond Light" charset="0"/>
                <a:cs typeface="SalvoSerifCond Light" charset="0"/>
              </a:rPr>
              <a:t>Director of Financial Literacy</a:t>
            </a:r>
          </a:p>
          <a:p>
            <a:r>
              <a:rPr lang="en-US" dirty="0" smtClean="0">
                <a:solidFill>
                  <a:schemeClr val="bg1"/>
                </a:solidFill>
                <a:latin typeface="SalvoSerifCond Light" charset="0"/>
                <a:ea typeface="SalvoSerifCond Light" charset="0"/>
                <a:cs typeface="SalvoSerifCond Light" charset="0"/>
              </a:rPr>
              <a:t>phaschum@iu.edu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09600" y="351837"/>
            <a:ext cx="10972800" cy="1142851"/>
          </a:xfrm>
          <a:prstGeom prst="rect">
            <a:avLst/>
          </a:prstGeom>
        </p:spPr>
        <p:txBody>
          <a:bodyPr/>
          <a:lstStyle>
            <a:lvl1pPr algn="ctr" defTabSz="586082" rtl="0" eaLnBrk="1" latinLnBrk="0" hangingPunct="1">
              <a:spcBef>
                <a:spcPct val="0"/>
              </a:spcBef>
              <a:buNone/>
              <a:defRPr sz="5649" kern="1200">
                <a:solidFill>
                  <a:schemeClr val="tx1"/>
                </a:solidFill>
                <a:latin typeface="SalvoSerifCond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  <a:latin typeface="SalvoSerifCond Medium"/>
                <a:cs typeface="SalvoSerifCond Medium"/>
              </a:rPr>
              <a:t>Questions?</a:t>
            </a:r>
            <a:endParaRPr lang="en-US" dirty="0">
              <a:solidFill>
                <a:schemeClr val="bg1"/>
              </a:solidFill>
              <a:latin typeface="SalvoSerifCond Medium"/>
              <a:cs typeface="SalvoSerifCond Medium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0057" y="1669142"/>
            <a:ext cx="5682343" cy="45613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8181" y="4203705"/>
            <a:ext cx="4395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SalvoSerifCond Regular" panose="02000503070000020004" pitchFamily="50" charset="0"/>
                <a:ea typeface="SalvoSerifCond" charset="0"/>
                <a:cs typeface="SalvoSerifCond" charset="0"/>
              </a:rPr>
              <a:t>Janessa Siegel</a:t>
            </a:r>
          </a:p>
          <a:p>
            <a:r>
              <a:rPr lang="en-US" dirty="0">
                <a:solidFill>
                  <a:schemeClr val="bg1"/>
                </a:solidFill>
                <a:latin typeface="SalvoSerifCond Light" charset="0"/>
                <a:ea typeface="SalvoSerifCond Light" charset="0"/>
                <a:cs typeface="SalvoSerifCond Light" charset="0"/>
              </a:rPr>
              <a:t>Financial </a:t>
            </a:r>
            <a:r>
              <a:rPr lang="en-US" dirty="0" smtClean="0">
                <a:solidFill>
                  <a:schemeClr val="bg1"/>
                </a:solidFill>
                <a:latin typeface="SalvoSerifCond Light" charset="0"/>
                <a:ea typeface="SalvoSerifCond Light" charset="0"/>
                <a:cs typeface="SalvoSerifCond Light" charset="0"/>
              </a:rPr>
              <a:t>Literacy Program Coordinator</a:t>
            </a:r>
          </a:p>
          <a:p>
            <a:r>
              <a:rPr lang="en-US" dirty="0" smtClean="0">
                <a:solidFill>
                  <a:schemeClr val="bg1"/>
                </a:solidFill>
                <a:latin typeface="SalvoSerifCond Light" charset="0"/>
                <a:ea typeface="SalvoSerifCond Light" charset="0"/>
                <a:cs typeface="SalvoSerifCond Light" charset="0"/>
              </a:rPr>
              <a:t>janesieg@iu.edu</a:t>
            </a:r>
          </a:p>
        </p:txBody>
      </p:sp>
    </p:spTree>
    <p:extLst>
      <p:ext uri="{BB962C8B-B14F-4D97-AF65-F5344CB8AC3E}">
        <p14:creationId xmlns:p14="http://schemas.microsoft.com/office/powerpoint/2010/main" val="19098237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0240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/>
          </p:cNvSpPr>
          <p:nvPr>
            <p:ph type="title"/>
          </p:nvPr>
        </p:nvSpPr>
        <p:spPr>
          <a:xfrm>
            <a:off x="1752600" y="476250"/>
            <a:ext cx="8458200" cy="1143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lvl="0">
              <a:defRPr sz="1800"/>
            </a:pPr>
            <a:r>
              <a:rPr lang="en-US" sz="4200" dirty="0">
                <a:solidFill>
                  <a:schemeClr val="bg1"/>
                </a:solidFill>
                <a:latin typeface="SalvoSerifCond Regular" panose="02000503070000020004" pitchFamily="50" charset="0"/>
                <a:ea typeface="SalvoSerifCond" charset="0"/>
                <a:cs typeface="SalvoSerifCond" charset="0"/>
              </a:rPr>
              <a:t>Indiana University </a:t>
            </a:r>
            <a:r>
              <a:rPr lang="en-US" sz="4200" dirty="0" err="1">
                <a:solidFill>
                  <a:schemeClr val="bg1"/>
                </a:solidFill>
                <a:latin typeface="SalvoSerifCond Regular" panose="02000503070000020004" pitchFamily="50" charset="0"/>
                <a:ea typeface="SalvoSerifCond" charset="0"/>
                <a:cs typeface="SalvoSerifCond" charset="0"/>
              </a:rPr>
              <a:t>MoneySmarts</a:t>
            </a:r>
            <a:r>
              <a:rPr lang="en-US" sz="4200" dirty="0">
                <a:solidFill>
                  <a:schemeClr val="bg1"/>
                </a:solidFill>
                <a:latin typeface="SalvoSerifCond Regular" panose="02000503070000020004" pitchFamily="50" charset="0"/>
                <a:ea typeface="SalvoSerifCond" charset="0"/>
                <a:cs typeface="SalvoSerifCond" charset="0"/>
              </a:rPr>
              <a:t/>
            </a:r>
            <a:br>
              <a:rPr lang="en-US" sz="4200" dirty="0">
                <a:solidFill>
                  <a:schemeClr val="bg1"/>
                </a:solidFill>
                <a:latin typeface="SalvoSerifCond Regular" panose="02000503070000020004" pitchFamily="50" charset="0"/>
                <a:ea typeface="SalvoSerifCond" charset="0"/>
                <a:cs typeface="SalvoSerifCond" charset="0"/>
              </a:rPr>
            </a:br>
            <a:r>
              <a:rPr lang="en-US" sz="4200" dirty="0">
                <a:solidFill>
                  <a:schemeClr val="bg1"/>
                </a:solidFill>
                <a:latin typeface="SalvoSerifCond Regular" panose="02000503070000020004" pitchFamily="50" charset="0"/>
                <a:ea typeface="SalvoSerifCond" charset="0"/>
                <a:cs typeface="SalvoSerifCond" charset="0"/>
              </a:rPr>
              <a:t>Program </a:t>
            </a:r>
            <a:r>
              <a:rPr sz="4200" dirty="0">
                <a:solidFill>
                  <a:schemeClr val="bg1"/>
                </a:solidFill>
                <a:latin typeface="SalvoSerifCond Regular" panose="02000503070000020004" pitchFamily="50" charset="0"/>
                <a:ea typeface="SalvoSerifCond" charset="0"/>
                <a:cs typeface="SalvoSerifCond" charset="0"/>
              </a:rPr>
              <a:t>History</a:t>
            </a:r>
          </a:p>
        </p:txBody>
      </p:sp>
      <p:sp>
        <p:nvSpPr>
          <p:cNvPr id="141" name="Shape 141"/>
          <p:cNvSpPr/>
          <p:nvPr/>
        </p:nvSpPr>
        <p:spPr>
          <a:xfrm>
            <a:off x="925706" y="4629179"/>
            <a:ext cx="10354107" cy="13294"/>
          </a:xfrm>
          <a:prstGeom prst="line">
            <a:avLst/>
          </a:prstGeom>
          <a:ln w="393700">
            <a:solidFill>
              <a:srgbClr val="636463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latin typeface="BentonSans Light"/>
                <a:ea typeface="BentonSans Light"/>
                <a:cs typeface="BentonSans Light"/>
                <a:sym typeface="BentonSans Light"/>
              </a:defRPr>
            </a:pPr>
            <a:endParaRPr kumimoji="0" sz="112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ntonSans Light"/>
              <a:sym typeface="BentonSans Light"/>
            </a:endParaRPr>
          </a:p>
        </p:txBody>
      </p:sp>
      <p:sp>
        <p:nvSpPr>
          <p:cNvPr id="142" name="Shape 142"/>
          <p:cNvSpPr/>
          <p:nvPr/>
        </p:nvSpPr>
        <p:spPr>
          <a:xfrm flipH="1" flipV="1">
            <a:off x="1057896" y="4147154"/>
            <a:ext cx="584" cy="275763"/>
          </a:xfrm>
          <a:prstGeom prst="line">
            <a:avLst/>
          </a:prstGeom>
          <a:ln w="25400">
            <a:solidFill>
              <a:srgbClr val="EA941A"/>
            </a:solidFill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latin typeface="BentonSans Light"/>
                <a:ea typeface="BentonSans Light"/>
                <a:cs typeface="BentonSans Light"/>
                <a:sym typeface="BentonSans Light"/>
              </a:defRPr>
            </a:pPr>
            <a:endParaRPr kumimoji="0" sz="1125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entonSans Light"/>
              <a:sym typeface="BentonSans Light"/>
            </a:endParaRPr>
          </a:p>
        </p:txBody>
      </p:sp>
      <p:sp>
        <p:nvSpPr>
          <p:cNvPr id="144" name="Shape 144"/>
          <p:cNvSpPr/>
          <p:nvPr/>
        </p:nvSpPr>
        <p:spPr>
          <a:xfrm>
            <a:off x="296954" y="4434579"/>
            <a:ext cx="573875" cy="3270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>
              <a:defRPr>
                <a:latin typeface="BentonSans Light"/>
                <a:ea typeface="BentonSans Light"/>
                <a:cs typeface="BentonSans Light"/>
                <a:sym typeface="BentonSans Ligh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sz="1875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entonSans Light" panose="02000503000000020004" pitchFamily="50" charset="0"/>
                <a:sym typeface="BentonSans Light"/>
              </a:rPr>
              <a:t>2012</a:t>
            </a:r>
          </a:p>
        </p:txBody>
      </p:sp>
      <p:sp>
        <p:nvSpPr>
          <p:cNvPr id="150" name="Shape 150"/>
          <p:cNvSpPr/>
          <p:nvPr/>
        </p:nvSpPr>
        <p:spPr>
          <a:xfrm flipV="1">
            <a:off x="4644797" y="3805377"/>
            <a:ext cx="0" cy="633048"/>
          </a:xfrm>
          <a:prstGeom prst="line">
            <a:avLst/>
          </a:prstGeom>
          <a:ln w="25400">
            <a:solidFill>
              <a:srgbClr val="EA941A"/>
            </a:solidFill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latin typeface="BentonSans Light"/>
                <a:ea typeface="BentonSans Light"/>
                <a:cs typeface="BentonSans Light"/>
                <a:sym typeface="BentonSans Light"/>
              </a:defRPr>
            </a:pPr>
            <a:endParaRPr kumimoji="0" sz="1125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entonSans Light"/>
              <a:sym typeface="BentonSans Light"/>
            </a:endParaRPr>
          </a:p>
        </p:txBody>
      </p:sp>
      <p:sp>
        <p:nvSpPr>
          <p:cNvPr id="148" name="Shape 148"/>
          <p:cNvSpPr/>
          <p:nvPr/>
        </p:nvSpPr>
        <p:spPr>
          <a:xfrm>
            <a:off x="2088237" y="4456281"/>
            <a:ext cx="573875" cy="3270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>
              <a:defRPr>
                <a:latin typeface="BentonSans Light"/>
                <a:ea typeface="BentonSans Light"/>
                <a:cs typeface="BentonSans Light"/>
                <a:sym typeface="BentonSans Ligh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sz="1875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entonSans Light" panose="02000503000000020004" pitchFamily="50" charset="0"/>
                <a:sym typeface="BentonSans Light"/>
              </a:rPr>
              <a:t>2013</a:t>
            </a:r>
          </a:p>
        </p:txBody>
      </p:sp>
      <p:sp>
        <p:nvSpPr>
          <p:cNvPr id="152" name="Shape 152"/>
          <p:cNvSpPr/>
          <p:nvPr/>
        </p:nvSpPr>
        <p:spPr>
          <a:xfrm>
            <a:off x="4303265" y="4458307"/>
            <a:ext cx="577081" cy="3270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>
              <a:defRPr>
                <a:latin typeface="BentonSans Light"/>
                <a:ea typeface="BentonSans Light"/>
                <a:cs typeface="BentonSans Light"/>
                <a:sym typeface="BentonSans Ligh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sz="1875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entonSans Light" panose="02000503000000020004" pitchFamily="50" charset="0"/>
                <a:sym typeface="BentonSans Light"/>
              </a:rPr>
              <a:t>2014</a:t>
            </a:r>
          </a:p>
        </p:txBody>
      </p:sp>
      <p:sp>
        <p:nvSpPr>
          <p:cNvPr id="154" name="Shape 154"/>
          <p:cNvSpPr/>
          <p:nvPr/>
        </p:nvSpPr>
        <p:spPr>
          <a:xfrm flipV="1">
            <a:off x="9842501" y="4842465"/>
            <a:ext cx="0" cy="1256787"/>
          </a:xfrm>
          <a:prstGeom prst="line">
            <a:avLst/>
          </a:prstGeom>
          <a:ln w="25400">
            <a:solidFill>
              <a:srgbClr val="EA941A"/>
            </a:solidFill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latin typeface="BentonSans Light"/>
                <a:ea typeface="BentonSans Light"/>
                <a:cs typeface="BentonSans Light"/>
                <a:sym typeface="BentonSans Light"/>
              </a:defRPr>
            </a:pPr>
            <a:endParaRPr kumimoji="0" sz="1125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entonSans Light"/>
              <a:sym typeface="BentonSans Light"/>
            </a:endParaRPr>
          </a:p>
        </p:txBody>
      </p:sp>
      <p:sp>
        <p:nvSpPr>
          <p:cNvPr id="156" name="Shape 156"/>
          <p:cNvSpPr/>
          <p:nvPr/>
        </p:nvSpPr>
        <p:spPr>
          <a:xfrm>
            <a:off x="5932562" y="4474025"/>
            <a:ext cx="572273" cy="3270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>
              <a:defRPr>
                <a:latin typeface="BentonSans Light"/>
                <a:ea typeface="BentonSans Light"/>
                <a:cs typeface="BentonSans Light"/>
                <a:sym typeface="BentonSans Ligh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sz="1875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entonSans Light" panose="02000503000000020004" pitchFamily="50" charset="0"/>
                <a:sym typeface="BentonSans Light"/>
              </a:rPr>
              <a:t>2015</a:t>
            </a:r>
          </a:p>
        </p:txBody>
      </p:sp>
      <p:sp>
        <p:nvSpPr>
          <p:cNvPr id="21" name="Shape 92"/>
          <p:cNvSpPr/>
          <p:nvPr/>
        </p:nvSpPr>
        <p:spPr>
          <a:xfrm>
            <a:off x="3181554" y="5781447"/>
            <a:ext cx="1613650" cy="546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sz="1800"/>
            </a:pPr>
            <a:endParaRPr kumimoji="0" sz="11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entonSans Light" charset="0"/>
              <a:ea typeface="BentonSans Light" charset="0"/>
              <a:cs typeface="BentonSans Light" charset="0"/>
              <a:sym typeface="BentonSans Light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sz="1800"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entonSans Light" charset="0"/>
                <a:ea typeface="BentonSans Light" charset="0"/>
                <a:cs typeface="BentonSans Light" charset="0"/>
                <a:sym typeface="BentonSans Light"/>
              </a:rPr>
              <a:t>Partnerships</a:t>
            </a:r>
            <a:r>
              <a:rPr kumimoji="0" lang="en-US" sz="11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entonSans Light" charset="0"/>
                <a:ea typeface="BentonSans Light" charset="0"/>
                <a:cs typeface="BentonSans Light" charset="0"/>
                <a:sym typeface="BentonSans Light"/>
              </a:rPr>
              <a:t> with campus offices/liaisons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entonSans Light" charset="0"/>
              <a:ea typeface="BentonSans Light" charset="0"/>
              <a:cs typeface="BentonSans Light" charset="0"/>
              <a:sym typeface="BentonSans Light"/>
            </a:endParaRPr>
          </a:p>
        </p:txBody>
      </p:sp>
      <p:sp>
        <p:nvSpPr>
          <p:cNvPr id="22" name="Shape 96"/>
          <p:cNvSpPr/>
          <p:nvPr/>
        </p:nvSpPr>
        <p:spPr>
          <a:xfrm>
            <a:off x="4647122" y="5001033"/>
            <a:ext cx="1441763" cy="8848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sz="1800"/>
            </a:pPr>
            <a:endParaRPr kumimoji="0" sz="11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entonSans Light" charset="0"/>
              <a:ea typeface="BentonSans Light" charset="0"/>
              <a:cs typeface="BentonSans Light" charset="0"/>
              <a:sym typeface="BentonSans Light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sz="1800"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entonSans Light" charset="0"/>
                <a:ea typeface="BentonSans Light" charset="0"/>
                <a:cs typeface="BentonSans Light" charset="0"/>
                <a:sym typeface="BentonSans Light"/>
              </a:rPr>
              <a:t>Formation</a:t>
            </a:r>
            <a:r>
              <a:rPr kumimoji="0" lang="en-US" sz="11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entonSans Light" charset="0"/>
                <a:ea typeface="BentonSans Light" charset="0"/>
                <a:cs typeface="BentonSans Light" charset="0"/>
                <a:sym typeface="BentonSans Light"/>
              </a:rPr>
              <a:t> </a:t>
            </a:r>
            <a:r>
              <a:rPr lang="en-US" sz="1100" dirty="0" smtClean="0">
                <a:solidFill>
                  <a:schemeClr val="bg1"/>
                </a:solidFill>
                <a:latin typeface="BentonSans Light" charset="0"/>
                <a:ea typeface="BentonSans Light" charset="0"/>
                <a:cs typeface="BentonSans Light" charset="0"/>
                <a:sym typeface="BentonSans Light"/>
              </a:rPr>
              <a:t>of N</a:t>
            </a:r>
            <a:r>
              <a:rPr kumimoji="0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entonSans Light" charset="0"/>
                <a:ea typeface="BentonSans Light" charset="0"/>
                <a:cs typeface="BentonSans Light" charset="0"/>
                <a:sym typeface="BentonSans Light"/>
              </a:rPr>
              <a:t>ational Summit on Collegiate Financial Wellness</a:t>
            </a:r>
          </a:p>
          <a:p>
            <a:pPr marL="128588" marR="0" lvl="0" indent="-1285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800"/>
            </a:pP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entonSans Light" charset="0"/>
              <a:ea typeface="BentonSans Light" charset="0"/>
              <a:cs typeface="BentonSans Light" charset="0"/>
              <a:sym typeface="BentonSans Bold Italic"/>
            </a:endParaRPr>
          </a:p>
        </p:txBody>
      </p:sp>
      <p:sp>
        <p:nvSpPr>
          <p:cNvPr id="23" name="Shape 100"/>
          <p:cNvSpPr/>
          <p:nvPr/>
        </p:nvSpPr>
        <p:spPr>
          <a:xfrm>
            <a:off x="6642217" y="2735589"/>
            <a:ext cx="1429699" cy="8848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sz="1800"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entonSans Light" charset="0"/>
              <a:ea typeface="BentonSans Light" charset="0"/>
              <a:cs typeface="BentonSans Light" charset="0"/>
              <a:sym typeface="BentonSans Light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sz="1800"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entonSans Light" charset="0"/>
                <a:ea typeface="BentonSans Light" charset="0"/>
                <a:cs typeface="BentonSans Light" charset="0"/>
                <a:sym typeface="BentonSans Light"/>
              </a:rPr>
              <a:t>Development of faculty/staff/alumni resources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sz="1800"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anose="020F0302020204030204"/>
              <a:ea typeface="BentonSans Light"/>
              <a:cs typeface="BentonSans Light"/>
              <a:sym typeface="BentonSans Bold Italic"/>
            </a:endParaRPr>
          </a:p>
        </p:txBody>
      </p:sp>
      <p:sp>
        <p:nvSpPr>
          <p:cNvPr id="26" name="Shape 154"/>
          <p:cNvSpPr/>
          <p:nvPr/>
        </p:nvSpPr>
        <p:spPr>
          <a:xfrm flipH="1" flipV="1">
            <a:off x="8270296" y="4186183"/>
            <a:ext cx="0" cy="261681"/>
          </a:xfrm>
          <a:prstGeom prst="line">
            <a:avLst/>
          </a:prstGeom>
          <a:ln w="25400">
            <a:solidFill>
              <a:srgbClr val="EA941A"/>
            </a:solidFill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latin typeface="BentonSans Light"/>
                <a:ea typeface="BentonSans Light"/>
                <a:cs typeface="BentonSans Light"/>
                <a:sym typeface="BentonSans Light"/>
              </a:defRPr>
            </a:pPr>
            <a:endParaRPr kumimoji="0" sz="1125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entonSans Light"/>
              <a:sym typeface="BentonSans Light"/>
            </a:endParaRPr>
          </a:p>
        </p:txBody>
      </p:sp>
      <p:sp>
        <p:nvSpPr>
          <p:cNvPr id="25" name="Shape 156"/>
          <p:cNvSpPr/>
          <p:nvPr/>
        </p:nvSpPr>
        <p:spPr>
          <a:xfrm>
            <a:off x="7916730" y="4478117"/>
            <a:ext cx="578685" cy="3270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>
              <a:defRPr>
                <a:latin typeface="BentonSans Light"/>
                <a:ea typeface="BentonSans Light"/>
                <a:cs typeface="BentonSans Light"/>
                <a:sym typeface="BentonSans Ligh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sz="1875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entonSans Light" panose="02000503000000020004" pitchFamily="50" charset="0"/>
                <a:sym typeface="BentonSans Light"/>
              </a:rPr>
              <a:t>201</a:t>
            </a:r>
            <a:r>
              <a:rPr kumimoji="0" lang="en-US" sz="1875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entonSans Light" panose="02000503000000020004" pitchFamily="50" charset="0"/>
                <a:sym typeface="BentonSans Light"/>
              </a:rPr>
              <a:t>6</a:t>
            </a:r>
            <a:endParaRPr kumimoji="0" sz="1875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entonSans Light" panose="02000503000000020004" pitchFamily="50" charset="0"/>
              <a:sym typeface="BentonSans Light"/>
            </a:endParaRPr>
          </a:p>
        </p:txBody>
      </p:sp>
      <p:sp>
        <p:nvSpPr>
          <p:cNvPr id="27" name="Shape 100"/>
          <p:cNvSpPr/>
          <p:nvPr/>
        </p:nvSpPr>
        <p:spPr>
          <a:xfrm>
            <a:off x="8304448" y="2288247"/>
            <a:ext cx="1766928" cy="512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pPr marL="128588" marR="0" lvl="0" indent="-128588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800"/>
            </a:pP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entonSans Light" charset="0"/>
              <a:ea typeface="BentonSans Light" charset="0"/>
              <a:cs typeface="BentonSans Light" charset="0"/>
              <a:sym typeface="BentonSans Light"/>
            </a:endParaRPr>
          </a:p>
          <a:p>
            <a:pPr marR="0" lvl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sz="1800"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entonSans Light" charset="0"/>
                <a:ea typeface="BentonSans Light" charset="0"/>
                <a:cs typeface="BentonSans Light" charset="0"/>
                <a:sym typeface="BentonSans Light"/>
              </a:rPr>
              <a:t>Move to holistic training of MoneySmarts</a:t>
            </a:r>
            <a:r>
              <a:rPr kumimoji="0" lang="en-US" sz="11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entonSans Light" charset="0"/>
                <a:ea typeface="BentonSans Light" charset="0"/>
                <a:cs typeface="BentonSans Light" charset="0"/>
                <a:sym typeface="BentonSans Light"/>
              </a:rPr>
              <a:t> Team</a:t>
            </a: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entonSans Light" charset="0"/>
              <a:ea typeface="BentonSans Light" charset="0"/>
              <a:cs typeface="BentonSans Light" charset="0"/>
              <a:sym typeface="BentonSans Light"/>
            </a:endParaRPr>
          </a:p>
          <a:p>
            <a:pPr marL="128588" marR="0" lvl="0" indent="-128588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800"/>
            </a:pPr>
            <a:endParaRPr lang="en-US" sz="1100" noProof="0" dirty="0">
              <a:solidFill>
                <a:schemeClr val="bg1"/>
              </a:solidFill>
              <a:latin typeface="BentonSans Light" charset="0"/>
              <a:ea typeface="BentonSans Light" charset="0"/>
              <a:cs typeface="BentonSans Light" charset="0"/>
              <a:sym typeface="BentonSans Light"/>
            </a:endParaRPr>
          </a:p>
        </p:txBody>
      </p:sp>
      <p:sp>
        <p:nvSpPr>
          <p:cNvPr id="29" name="Shape 156"/>
          <p:cNvSpPr/>
          <p:nvPr/>
        </p:nvSpPr>
        <p:spPr>
          <a:xfrm>
            <a:off x="9474954" y="4486900"/>
            <a:ext cx="560218" cy="3270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>
              <a:defRPr>
                <a:latin typeface="BentonSans Light"/>
                <a:ea typeface="BentonSans Light"/>
                <a:cs typeface="BentonSans Light"/>
                <a:sym typeface="BentonSans Ligh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lang="en-US" sz="1875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entonSans Light" panose="02000503000000020004" pitchFamily="50" charset="0"/>
                <a:sym typeface="BentonSans Light"/>
              </a:rPr>
              <a:t>2017</a:t>
            </a:r>
            <a:endParaRPr kumimoji="0" sz="1875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entonSans Light" panose="02000503000000020004" pitchFamily="50" charset="0"/>
              <a:sym typeface="BentonSans Ligh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81015" y="5076505"/>
            <a:ext cx="12246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 sz="1800"/>
            </a:pPr>
            <a:r>
              <a:rPr lang="en-US" sz="1200">
                <a:solidFill>
                  <a:schemeClr val="bg1"/>
                </a:solidFill>
                <a:latin typeface="BentonSans Light" charset="0"/>
                <a:ea typeface="BentonSans Light" charset="0"/>
                <a:cs typeface="BentonSans Light" charset="0"/>
                <a:sym typeface="BentonSans Light"/>
              </a:rPr>
              <a:t>Establishment of office</a:t>
            </a:r>
            <a:endParaRPr lang="en-US" sz="1200" dirty="0">
              <a:solidFill>
                <a:schemeClr val="bg1"/>
              </a:solidFill>
              <a:latin typeface="BentonSans Light" charset="0"/>
              <a:ea typeface="BentonSans Light" charset="0"/>
              <a:cs typeface="BentonSans Light" charset="0"/>
              <a:sym typeface="BentonSans Ligh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3586" y="3614083"/>
            <a:ext cx="11486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 sz="1800"/>
            </a:pPr>
            <a:r>
              <a:rPr lang="en-US" sz="1200" dirty="0">
                <a:solidFill>
                  <a:schemeClr val="bg1"/>
                </a:solidFill>
                <a:latin typeface="BentonSans Light" charset="0"/>
                <a:ea typeface="BentonSans Light" charset="0"/>
                <a:cs typeface="BentonSans Light" charset="0"/>
                <a:sym typeface="BentonSans Light"/>
              </a:rPr>
              <a:t>Student debt task force</a:t>
            </a:r>
          </a:p>
        </p:txBody>
      </p:sp>
      <p:sp>
        <p:nvSpPr>
          <p:cNvPr id="30" name="Shape 142"/>
          <p:cNvSpPr/>
          <p:nvPr/>
        </p:nvSpPr>
        <p:spPr>
          <a:xfrm flipV="1">
            <a:off x="1493324" y="4833227"/>
            <a:ext cx="0" cy="212159"/>
          </a:xfrm>
          <a:prstGeom prst="line">
            <a:avLst/>
          </a:prstGeom>
          <a:ln w="25400">
            <a:solidFill>
              <a:srgbClr val="EA941A"/>
            </a:solidFill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latin typeface="BentonSans Light"/>
                <a:ea typeface="BentonSans Light"/>
                <a:cs typeface="BentonSans Light"/>
                <a:sym typeface="BentonSans Light"/>
              </a:defRPr>
            </a:pPr>
            <a:endParaRPr kumimoji="0" sz="1125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entonSans Light"/>
              <a:sym typeface="BentonSans Ligh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17176" y="3711297"/>
            <a:ext cx="16070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BentonSans Light" charset="0"/>
                <a:ea typeface="BentonSans Light" charset="0"/>
                <a:cs typeface="BentonSans Light" charset="0"/>
                <a:sym typeface="BentonSans Light"/>
              </a:rPr>
              <a:t>Launch of </a:t>
            </a:r>
          </a:p>
          <a:p>
            <a:pPr algn="ctr"/>
            <a:r>
              <a:rPr lang="en-US" sz="1200" dirty="0" err="1" smtClean="0">
                <a:solidFill>
                  <a:schemeClr val="bg1"/>
                </a:solidFill>
                <a:latin typeface="BentonSans Light" charset="0"/>
                <a:ea typeface="BentonSans Light" charset="0"/>
                <a:cs typeface="BentonSans Light" charset="0"/>
                <a:sym typeface="BentonSans Light"/>
              </a:rPr>
              <a:t>moneysmarts.iu.edu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2" name="Shape 142"/>
          <p:cNvSpPr/>
          <p:nvPr/>
        </p:nvSpPr>
        <p:spPr>
          <a:xfrm flipV="1">
            <a:off x="2932326" y="4844702"/>
            <a:ext cx="629" cy="259295"/>
          </a:xfrm>
          <a:prstGeom prst="line">
            <a:avLst/>
          </a:prstGeom>
          <a:ln w="25400">
            <a:solidFill>
              <a:srgbClr val="EA941A"/>
            </a:solidFill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latin typeface="BentonSans Light"/>
                <a:ea typeface="BentonSans Light"/>
                <a:cs typeface="BentonSans Light"/>
                <a:sym typeface="BentonSans Light"/>
              </a:defRPr>
            </a:pPr>
            <a:endParaRPr kumimoji="0" sz="1125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entonSans Light"/>
              <a:sym typeface="BentonSans Ligh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7258" y="5135116"/>
            <a:ext cx="18901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 sz="1800"/>
            </a:pPr>
            <a:r>
              <a:rPr lang="en-US" sz="1200">
                <a:solidFill>
                  <a:schemeClr val="bg1"/>
                </a:solidFill>
                <a:latin typeface="BentonSans Light" charset="0"/>
                <a:ea typeface="BentonSans Light" charset="0"/>
                <a:cs typeface="BentonSans Light" charset="0"/>
                <a:sym typeface="BentonSans Light"/>
              </a:rPr>
              <a:t>Required financial literacy for 1st year students</a:t>
            </a:r>
            <a:endParaRPr lang="en-US" sz="1200" dirty="0">
              <a:solidFill>
                <a:schemeClr val="bg1"/>
              </a:solidFill>
              <a:latin typeface="BentonSans Light" charset="0"/>
              <a:ea typeface="BentonSans Light" charset="0"/>
              <a:cs typeface="BentonSans Light" charset="0"/>
              <a:sym typeface="BentonSans Light"/>
            </a:endParaRPr>
          </a:p>
        </p:txBody>
      </p:sp>
      <p:sp>
        <p:nvSpPr>
          <p:cNvPr id="33" name="Shape 142"/>
          <p:cNvSpPr/>
          <p:nvPr/>
        </p:nvSpPr>
        <p:spPr>
          <a:xfrm flipH="1" flipV="1">
            <a:off x="3470593" y="3452627"/>
            <a:ext cx="0" cy="981952"/>
          </a:xfrm>
          <a:prstGeom prst="line">
            <a:avLst/>
          </a:prstGeom>
          <a:ln w="25400">
            <a:solidFill>
              <a:srgbClr val="EA941A"/>
            </a:solidFill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latin typeface="BentonSans Light"/>
                <a:ea typeface="BentonSans Light"/>
                <a:cs typeface="BentonSans Light"/>
                <a:sym typeface="BentonSans Light"/>
              </a:defRPr>
            </a:pPr>
            <a:endParaRPr kumimoji="0" sz="1125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entonSans Light"/>
              <a:sym typeface="BentonSans Ligh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77840" y="2877140"/>
            <a:ext cx="15757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 sz="1800"/>
            </a:pPr>
            <a:r>
              <a:rPr lang="en-US" sz="1200" dirty="0" smtClean="0">
                <a:solidFill>
                  <a:schemeClr val="bg1"/>
                </a:solidFill>
                <a:latin typeface="BentonSans Light" charset="0"/>
                <a:ea typeface="BentonSans Light" charset="0"/>
                <a:cs typeface="BentonSans Light" charset="0"/>
                <a:sym typeface="BentonSans Light"/>
              </a:rPr>
              <a:t>Creation of IU </a:t>
            </a:r>
            <a:r>
              <a:rPr lang="en-US" sz="1200" dirty="0">
                <a:solidFill>
                  <a:schemeClr val="bg1"/>
                </a:solidFill>
                <a:latin typeface="BentonSans Light" charset="0"/>
                <a:ea typeface="BentonSans Light" charset="0"/>
                <a:cs typeface="BentonSans Light" charset="0"/>
                <a:sym typeface="BentonSans Light"/>
              </a:rPr>
              <a:t>MoneySmarts Team</a:t>
            </a:r>
          </a:p>
        </p:txBody>
      </p:sp>
      <p:sp>
        <p:nvSpPr>
          <p:cNvPr id="34" name="Shape 142"/>
          <p:cNvSpPr/>
          <p:nvPr/>
        </p:nvSpPr>
        <p:spPr>
          <a:xfrm flipH="1" flipV="1">
            <a:off x="3983550" y="4833226"/>
            <a:ext cx="0" cy="1063985"/>
          </a:xfrm>
          <a:prstGeom prst="line">
            <a:avLst/>
          </a:prstGeom>
          <a:ln w="25400">
            <a:solidFill>
              <a:srgbClr val="EA941A"/>
            </a:solidFill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latin typeface="BentonSans Light"/>
                <a:ea typeface="BentonSans Light"/>
                <a:cs typeface="BentonSans Light"/>
                <a:sym typeface="BentonSans Light"/>
              </a:defRPr>
            </a:pPr>
            <a:endParaRPr kumimoji="0" sz="1125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entonSans Light"/>
              <a:sym typeface="BentonSans Ligh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58246" y="3337347"/>
            <a:ext cx="19832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 sz="1800"/>
            </a:pPr>
            <a:r>
              <a:rPr lang="en-US" sz="1200" dirty="0" smtClean="0">
                <a:solidFill>
                  <a:schemeClr val="bg1"/>
                </a:solidFill>
                <a:latin typeface="BentonSans Light" charset="0"/>
                <a:ea typeface="BentonSans Light" charset="0"/>
                <a:cs typeface="BentonSans Light" charset="0"/>
                <a:sym typeface="BentonSans Light"/>
              </a:rPr>
              <a:t>First marketing campaign: debt monster</a:t>
            </a:r>
            <a:endParaRPr lang="en-US" sz="1200" dirty="0">
              <a:solidFill>
                <a:schemeClr val="bg1"/>
              </a:solidFill>
              <a:latin typeface="BentonSans Light" charset="0"/>
              <a:ea typeface="BentonSans Light" charset="0"/>
              <a:cs typeface="BentonSans Light" charset="0"/>
              <a:sym typeface="BentonSans Light"/>
            </a:endParaRPr>
          </a:p>
        </p:txBody>
      </p:sp>
      <p:sp>
        <p:nvSpPr>
          <p:cNvPr id="37" name="Shape 150"/>
          <p:cNvSpPr/>
          <p:nvPr/>
        </p:nvSpPr>
        <p:spPr>
          <a:xfrm flipH="1" flipV="1">
            <a:off x="5352191" y="4842467"/>
            <a:ext cx="0" cy="248373"/>
          </a:xfrm>
          <a:prstGeom prst="line">
            <a:avLst/>
          </a:prstGeom>
          <a:ln w="25400">
            <a:solidFill>
              <a:srgbClr val="EA941A"/>
            </a:solidFill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latin typeface="BentonSans Light"/>
                <a:ea typeface="BentonSans Light"/>
                <a:cs typeface="BentonSans Light"/>
                <a:sym typeface="BentonSans Light"/>
              </a:defRPr>
            </a:pPr>
            <a:endParaRPr kumimoji="0" sz="1125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entonSans Light"/>
              <a:sym typeface="BentonSans Light"/>
            </a:endParaRPr>
          </a:p>
        </p:txBody>
      </p:sp>
      <p:sp>
        <p:nvSpPr>
          <p:cNvPr id="39" name="Shape 150"/>
          <p:cNvSpPr/>
          <p:nvPr/>
        </p:nvSpPr>
        <p:spPr>
          <a:xfrm flipH="1" flipV="1">
            <a:off x="6235381" y="4387962"/>
            <a:ext cx="0" cy="46617"/>
          </a:xfrm>
          <a:prstGeom prst="line">
            <a:avLst/>
          </a:prstGeom>
          <a:ln w="25400">
            <a:solidFill>
              <a:srgbClr val="EA941A"/>
            </a:solidFill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latin typeface="BentonSans Light"/>
                <a:ea typeface="BentonSans Light"/>
                <a:cs typeface="BentonSans Light"/>
                <a:sym typeface="BentonSans Light"/>
              </a:defRPr>
            </a:pPr>
            <a:endParaRPr kumimoji="0" sz="1125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entonSans Light"/>
              <a:sym typeface="BentonSans Ligh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09227" y="3776587"/>
            <a:ext cx="16189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 sz="1800"/>
            </a:pPr>
            <a:r>
              <a:rPr lang="en-US" sz="1200" dirty="0">
                <a:solidFill>
                  <a:schemeClr val="bg1"/>
                </a:solidFill>
                <a:latin typeface="BentonSans Light" charset="0"/>
                <a:ea typeface="BentonSans Light" charset="0"/>
                <a:cs typeface="BentonSans Light" charset="0"/>
                <a:sym typeface="BentonSans Light"/>
              </a:rPr>
              <a:t>Regional expansion of MoneySmarts Team</a:t>
            </a:r>
          </a:p>
        </p:txBody>
      </p:sp>
      <p:sp>
        <p:nvSpPr>
          <p:cNvPr id="10" name="Rectangle 9"/>
          <p:cNvSpPr/>
          <p:nvPr/>
        </p:nvSpPr>
        <p:spPr>
          <a:xfrm>
            <a:off x="6310771" y="4879135"/>
            <a:ext cx="12422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 sz="1800"/>
            </a:pPr>
            <a:r>
              <a:rPr lang="en-US" sz="1200" dirty="0">
                <a:solidFill>
                  <a:schemeClr val="bg1"/>
                </a:solidFill>
                <a:latin typeface="BentonSans Light" charset="0"/>
                <a:ea typeface="BentonSans Light" charset="0"/>
                <a:cs typeface="BentonSans Light" charset="0"/>
                <a:sym typeface="BentonSans Light"/>
              </a:rPr>
              <a:t>Creation of WellBeing Consultant</a:t>
            </a:r>
          </a:p>
        </p:txBody>
      </p:sp>
      <p:sp>
        <p:nvSpPr>
          <p:cNvPr id="41" name="Shape 150"/>
          <p:cNvSpPr/>
          <p:nvPr/>
        </p:nvSpPr>
        <p:spPr>
          <a:xfrm flipV="1">
            <a:off x="6861306" y="4842467"/>
            <a:ext cx="0" cy="72106"/>
          </a:xfrm>
          <a:prstGeom prst="line">
            <a:avLst/>
          </a:prstGeom>
          <a:ln w="25400">
            <a:solidFill>
              <a:srgbClr val="EA941A"/>
            </a:solidFill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latin typeface="BentonSans Light"/>
                <a:ea typeface="BentonSans Light"/>
                <a:cs typeface="BentonSans Light"/>
                <a:sym typeface="BentonSans Light"/>
              </a:defRPr>
            </a:pPr>
            <a:endParaRPr kumimoji="0" sz="1125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entonSans Light"/>
              <a:sym typeface="BentonSans Light"/>
            </a:endParaRPr>
          </a:p>
        </p:txBody>
      </p:sp>
      <p:sp>
        <p:nvSpPr>
          <p:cNvPr id="42" name="Shape 150"/>
          <p:cNvSpPr/>
          <p:nvPr/>
        </p:nvSpPr>
        <p:spPr>
          <a:xfrm flipH="1" flipV="1">
            <a:off x="7365397" y="3476911"/>
            <a:ext cx="0" cy="957667"/>
          </a:xfrm>
          <a:prstGeom prst="line">
            <a:avLst/>
          </a:prstGeom>
          <a:ln w="25400">
            <a:solidFill>
              <a:srgbClr val="EA941A"/>
            </a:solidFill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latin typeface="BentonSans Light"/>
                <a:ea typeface="BentonSans Light"/>
                <a:cs typeface="BentonSans Light"/>
                <a:sym typeface="BentonSans Light"/>
              </a:defRPr>
            </a:pPr>
            <a:endParaRPr kumimoji="0" sz="1125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entonSans Light"/>
              <a:sym typeface="BentonSans Ligh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52873" y="5824230"/>
            <a:ext cx="14393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 sz="1800"/>
            </a:pPr>
            <a:r>
              <a:rPr lang="en-US" sz="1200" dirty="0" smtClean="0">
                <a:solidFill>
                  <a:schemeClr val="bg1"/>
                </a:solidFill>
                <a:latin typeface="BentonSans Light" charset="0"/>
                <a:ea typeface="BentonSans Light" charset="0"/>
                <a:cs typeface="BentonSans Light" charset="0"/>
                <a:sym typeface="BentonSans Light"/>
              </a:rPr>
              <a:t>Participation in Professional Fellows Program, </a:t>
            </a:r>
            <a:r>
              <a:rPr lang="en-US" sz="1200" dirty="0" err="1" smtClean="0">
                <a:solidFill>
                  <a:schemeClr val="bg1"/>
                </a:solidFill>
                <a:latin typeface="BentonSans Light" charset="0"/>
                <a:ea typeface="BentonSans Light" charset="0"/>
                <a:cs typeface="BentonSans Light" charset="0"/>
                <a:sym typeface="BentonSans Light"/>
              </a:rPr>
              <a:t>Aztrakhan</a:t>
            </a:r>
            <a:r>
              <a:rPr lang="en-US" sz="1200" dirty="0" smtClean="0">
                <a:solidFill>
                  <a:schemeClr val="bg1"/>
                </a:solidFill>
                <a:latin typeface="BentonSans Light" charset="0"/>
                <a:ea typeface="BentonSans Light" charset="0"/>
                <a:cs typeface="BentonSans Light" charset="0"/>
                <a:sym typeface="BentonSans Light"/>
              </a:rPr>
              <a:t>, Russia</a:t>
            </a:r>
            <a:endParaRPr lang="en-US" sz="1200" dirty="0">
              <a:solidFill>
                <a:schemeClr val="bg1"/>
              </a:solidFill>
              <a:latin typeface="Calibri Light" panose="020F0302020204030204"/>
              <a:ea typeface="BentonSans Light"/>
              <a:cs typeface="BentonSans Light"/>
              <a:sym typeface="BentonSans Bold Italic"/>
            </a:endParaRPr>
          </a:p>
        </p:txBody>
      </p:sp>
      <p:sp>
        <p:nvSpPr>
          <p:cNvPr id="44" name="Shape 150"/>
          <p:cNvSpPr/>
          <p:nvPr/>
        </p:nvSpPr>
        <p:spPr>
          <a:xfrm flipV="1">
            <a:off x="7672543" y="4833225"/>
            <a:ext cx="0" cy="934762"/>
          </a:xfrm>
          <a:prstGeom prst="line">
            <a:avLst/>
          </a:prstGeom>
          <a:ln w="25400">
            <a:solidFill>
              <a:srgbClr val="EA941A"/>
            </a:solidFill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latin typeface="BentonSans Light"/>
                <a:ea typeface="BentonSans Light"/>
                <a:cs typeface="BentonSans Light"/>
                <a:sym typeface="BentonSans Light"/>
              </a:defRPr>
            </a:pPr>
            <a:endParaRPr kumimoji="0" sz="1125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entonSans Light"/>
              <a:sym typeface="BentonSans Light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7553050" y="3402151"/>
            <a:ext cx="14393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 sz="1800"/>
            </a:pPr>
            <a:r>
              <a:rPr lang="en-US" sz="1200" dirty="0" smtClean="0">
                <a:solidFill>
                  <a:schemeClr val="bg1"/>
                </a:solidFill>
                <a:latin typeface="BentonSans Light" charset="0"/>
                <a:ea typeface="BentonSans Light" charset="0"/>
                <a:cs typeface="BentonSans Light" charset="0"/>
                <a:sym typeface="BentonSans Light"/>
              </a:rPr>
              <a:t>Research partnership </a:t>
            </a:r>
            <a:r>
              <a:rPr lang="en-US" sz="1200" smtClean="0">
                <a:solidFill>
                  <a:schemeClr val="bg1"/>
                </a:solidFill>
                <a:latin typeface="BentonSans Light" charset="0"/>
                <a:ea typeface="BentonSans Light" charset="0"/>
                <a:cs typeface="BentonSans Light" charset="0"/>
                <a:sym typeface="BentonSans Light"/>
              </a:rPr>
              <a:t>with School of Public Health</a:t>
            </a:r>
            <a:endParaRPr lang="en-US" sz="1200" dirty="0">
              <a:solidFill>
                <a:schemeClr val="bg1"/>
              </a:solidFill>
              <a:latin typeface="Calibri Light" panose="020F0302020204030204"/>
              <a:ea typeface="BentonSans Light"/>
              <a:cs typeface="BentonSans Light"/>
              <a:sym typeface="BentonSans Bold Italic"/>
            </a:endParaRPr>
          </a:p>
        </p:txBody>
      </p:sp>
      <p:sp>
        <p:nvSpPr>
          <p:cNvPr id="46" name="Shape 154"/>
          <p:cNvSpPr/>
          <p:nvPr/>
        </p:nvSpPr>
        <p:spPr>
          <a:xfrm flipV="1">
            <a:off x="8631124" y="4842466"/>
            <a:ext cx="0" cy="390884"/>
          </a:xfrm>
          <a:prstGeom prst="line">
            <a:avLst/>
          </a:prstGeom>
          <a:ln w="25400">
            <a:solidFill>
              <a:srgbClr val="EA941A"/>
            </a:solidFill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latin typeface="BentonSans Light"/>
                <a:ea typeface="BentonSans Light"/>
                <a:cs typeface="BentonSans Light"/>
                <a:sym typeface="BentonSans Light"/>
              </a:defRPr>
            </a:pPr>
            <a:endParaRPr kumimoji="0" sz="1125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entonSans Light"/>
              <a:sym typeface="BentonSans Light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7916730" y="5212374"/>
            <a:ext cx="14393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 sz="1800"/>
            </a:pPr>
            <a:r>
              <a:rPr lang="en-US" sz="1200" dirty="0" smtClean="0">
                <a:solidFill>
                  <a:schemeClr val="bg1"/>
                </a:solidFill>
                <a:latin typeface="BentonSans Light" charset="0"/>
                <a:ea typeface="BentonSans Light" charset="0"/>
                <a:cs typeface="BentonSans Light" charset="0"/>
                <a:sym typeface="BentonSans Light"/>
              </a:rPr>
              <a:t>We moved to a place where students go!!!</a:t>
            </a:r>
            <a:endParaRPr lang="en-US" sz="1200" dirty="0">
              <a:solidFill>
                <a:schemeClr val="bg1"/>
              </a:solidFill>
              <a:latin typeface="Calibri Light" panose="020F0302020204030204"/>
              <a:ea typeface="BentonSans Light"/>
              <a:cs typeface="BentonSans Light"/>
              <a:sym typeface="BentonSans Bold Italic"/>
            </a:endParaRPr>
          </a:p>
        </p:txBody>
      </p:sp>
      <p:sp>
        <p:nvSpPr>
          <p:cNvPr id="48" name="Shape 154"/>
          <p:cNvSpPr/>
          <p:nvPr/>
        </p:nvSpPr>
        <p:spPr>
          <a:xfrm flipV="1">
            <a:off x="9180042" y="2735588"/>
            <a:ext cx="0" cy="1698989"/>
          </a:xfrm>
          <a:prstGeom prst="line">
            <a:avLst/>
          </a:prstGeom>
          <a:ln w="25400">
            <a:solidFill>
              <a:srgbClr val="EA941A"/>
            </a:solidFill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latin typeface="BentonSans Light"/>
                <a:ea typeface="BentonSans Light"/>
                <a:cs typeface="BentonSans Light"/>
                <a:sym typeface="BentonSans Light"/>
              </a:defRPr>
            </a:pPr>
            <a:endParaRPr kumimoji="0" sz="1125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entonSans Light"/>
              <a:sym typeface="BentonSans Light"/>
            </a:endParaRPr>
          </a:p>
        </p:txBody>
      </p:sp>
      <p:sp>
        <p:nvSpPr>
          <p:cNvPr id="49" name="Shape 100"/>
          <p:cNvSpPr/>
          <p:nvPr/>
        </p:nvSpPr>
        <p:spPr>
          <a:xfrm>
            <a:off x="8939562" y="6035216"/>
            <a:ext cx="1766928" cy="512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pPr marL="128588" marR="0" lvl="0" indent="-128588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800"/>
            </a:pP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entonSans Light" charset="0"/>
              <a:ea typeface="BentonSans Light" charset="0"/>
              <a:cs typeface="BentonSans Light" charset="0"/>
              <a:sym typeface="BentonSans Light"/>
            </a:endParaRPr>
          </a:p>
          <a:p>
            <a:pPr marR="0" lvl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sz="1800"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entonSans Light" charset="0"/>
                <a:ea typeface="BentonSans Light" charset="0"/>
                <a:cs typeface="BentonSans Light" charset="0"/>
                <a:sym typeface="BentonSans Light"/>
              </a:rPr>
              <a:t>“MoneySmarts U” </a:t>
            </a:r>
          </a:p>
          <a:p>
            <a:pPr marR="0" lvl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sz="1800"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entonSans Light" charset="0"/>
                <a:ea typeface="BentonSans Light" charset="0"/>
                <a:cs typeface="BentonSans Light" charset="0"/>
                <a:sym typeface="BentonSans Light"/>
              </a:rPr>
              <a:t>Launch</a:t>
            </a:r>
          </a:p>
          <a:p>
            <a:pPr marL="128588" marR="0" lvl="0" indent="-128588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800"/>
            </a:pPr>
            <a:endParaRPr lang="en-US" sz="1100" noProof="0" dirty="0">
              <a:solidFill>
                <a:schemeClr val="bg1"/>
              </a:solidFill>
              <a:latin typeface="BentonSans Light" charset="0"/>
              <a:ea typeface="BentonSans Light" charset="0"/>
              <a:cs typeface="BentonSans Light" charset="0"/>
              <a:sym typeface="BentonSans Light"/>
            </a:endParaRPr>
          </a:p>
        </p:txBody>
      </p:sp>
      <p:sp>
        <p:nvSpPr>
          <p:cNvPr id="50" name="Shape 154"/>
          <p:cNvSpPr/>
          <p:nvPr/>
        </p:nvSpPr>
        <p:spPr>
          <a:xfrm flipV="1">
            <a:off x="10055553" y="3901012"/>
            <a:ext cx="0" cy="541874"/>
          </a:xfrm>
          <a:prstGeom prst="line">
            <a:avLst/>
          </a:prstGeom>
          <a:ln w="25400">
            <a:solidFill>
              <a:srgbClr val="EA941A"/>
            </a:solidFill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latin typeface="BentonSans Light"/>
                <a:ea typeface="BentonSans Light"/>
                <a:cs typeface="BentonSans Light"/>
                <a:sym typeface="BentonSans Light"/>
              </a:defRPr>
            </a:pPr>
            <a:endParaRPr kumimoji="0" sz="1125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entonSans Light"/>
              <a:sym typeface="BentonSans Light"/>
            </a:endParaRPr>
          </a:p>
        </p:txBody>
      </p:sp>
      <p:sp>
        <p:nvSpPr>
          <p:cNvPr id="52" name="Shape 154"/>
          <p:cNvSpPr/>
          <p:nvPr/>
        </p:nvSpPr>
        <p:spPr>
          <a:xfrm flipH="1" flipV="1">
            <a:off x="10449189" y="5045385"/>
            <a:ext cx="0" cy="440136"/>
          </a:xfrm>
          <a:prstGeom prst="line">
            <a:avLst/>
          </a:prstGeom>
          <a:ln w="25400">
            <a:solidFill>
              <a:srgbClr val="EA941A"/>
            </a:solidFill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latin typeface="BentonSans Light"/>
                <a:ea typeface="BentonSans Light"/>
                <a:cs typeface="BentonSans Light"/>
                <a:sym typeface="BentonSans Light"/>
              </a:defRPr>
            </a:pPr>
            <a:endParaRPr kumimoji="0" sz="1125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entonSans Light"/>
              <a:sym typeface="BentonSans Light"/>
            </a:endParaRPr>
          </a:p>
        </p:txBody>
      </p:sp>
      <p:sp>
        <p:nvSpPr>
          <p:cNvPr id="51" name="Shape 100"/>
          <p:cNvSpPr/>
          <p:nvPr/>
        </p:nvSpPr>
        <p:spPr>
          <a:xfrm>
            <a:off x="9269305" y="3326496"/>
            <a:ext cx="1531734" cy="6309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pPr marL="128588" marR="0" lvl="0" indent="-128588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800"/>
            </a:pP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entonSans Light" charset="0"/>
              <a:ea typeface="BentonSans Light" charset="0"/>
              <a:cs typeface="BentonSans Light" charset="0"/>
              <a:sym typeface="BentonSans Light"/>
            </a:endParaRPr>
          </a:p>
          <a:p>
            <a:pPr marR="0" lvl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sz="1800"/>
            </a:pPr>
            <a:r>
              <a:rPr lang="en-US" sz="1100" dirty="0" smtClean="0">
                <a:solidFill>
                  <a:schemeClr val="bg1"/>
                </a:solidFill>
                <a:latin typeface="BentonSans Light" charset="0"/>
                <a:ea typeface="BentonSans Light" charset="0"/>
                <a:cs typeface="BentonSans Light" charset="0"/>
                <a:sym typeface="BentonSans Light"/>
              </a:rPr>
              <a:t>Development of Student Cost Calculator</a:t>
            </a: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entonSans Light" charset="0"/>
              <a:ea typeface="BentonSans Light" charset="0"/>
              <a:cs typeface="BentonSans Light" charset="0"/>
              <a:sym typeface="BentonSans Light"/>
            </a:endParaRPr>
          </a:p>
          <a:p>
            <a:pPr marL="128588" marR="0" lvl="0" indent="-128588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800"/>
            </a:pPr>
            <a:endParaRPr lang="en-US" sz="1100" noProof="0" dirty="0">
              <a:solidFill>
                <a:schemeClr val="bg1"/>
              </a:solidFill>
              <a:latin typeface="BentonSans Light" charset="0"/>
              <a:ea typeface="BentonSans Light" charset="0"/>
              <a:cs typeface="BentonSans Light" charset="0"/>
              <a:sym typeface="BentonSans Light"/>
            </a:endParaRPr>
          </a:p>
        </p:txBody>
      </p:sp>
      <p:sp>
        <p:nvSpPr>
          <p:cNvPr id="53" name="Shape 100"/>
          <p:cNvSpPr/>
          <p:nvPr/>
        </p:nvSpPr>
        <p:spPr>
          <a:xfrm>
            <a:off x="9883319" y="5404274"/>
            <a:ext cx="1147305" cy="6309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pPr marL="128588" marR="0" lvl="0" indent="-128588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800"/>
            </a:pP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entonSans Light" charset="0"/>
              <a:ea typeface="BentonSans Light" charset="0"/>
              <a:cs typeface="BentonSans Light" charset="0"/>
              <a:sym typeface="BentonSans Light"/>
            </a:endParaRPr>
          </a:p>
          <a:p>
            <a:pPr marR="0" lvl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sz="1800"/>
            </a:pPr>
            <a:r>
              <a:rPr lang="en-US" sz="1100" dirty="0" smtClean="0">
                <a:solidFill>
                  <a:schemeClr val="bg1"/>
                </a:solidFill>
                <a:latin typeface="BentonSans Light" charset="0"/>
                <a:ea typeface="BentonSans Light" charset="0"/>
                <a:cs typeface="BentonSans Light" charset="0"/>
                <a:sym typeface="BentonSans Light"/>
              </a:rPr>
              <a:t>Development of Student Cost Calculator</a:t>
            </a: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entonSans Light" charset="0"/>
              <a:ea typeface="BentonSans Light" charset="0"/>
              <a:cs typeface="BentonSans Light" charset="0"/>
              <a:sym typeface="BentonSans Light"/>
            </a:endParaRPr>
          </a:p>
          <a:p>
            <a:pPr marL="128588" marR="0" lvl="0" indent="-128588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800"/>
            </a:pPr>
            <a:endParaRPr lang="en-US" sz="1100" noProof="0" dirty="0">
              <a:solidFill>
                <a:schemeClr val="bg1"/>
              </a:solidFill>
              <a:latin typeface="BentonSans Light" charset="0"/>
              <a:ea typeface="BentonSans Light" charset="0"/>
              <a:cs typeface="BentonSans Light" charset="0"/>
              <a:sym typeface="BentonSans Light"/>
            </a:endParaRPr>
          </a:p>
        </p:txBody>
      </p:sp>
      <p:sp>
        <p:nvSpPr>
          <p:cNvPr id="54" name="Shape 154"/>
          <p:cNvSpPr/>
          <p:nvPr/>
        </p:nvSpPr>
        <p:spPr>
          <a:xfrm flipV="1">
            <a:off x="10841802" y="3252954"/>
            <a:ext cx="0" cy="1189931"/>
          </a:xfrm>
          <a:prstGeom prst="line">
            <a:avLst/>
          </a:prstGeom>
          <a:ln w="25400">
            <a:solidFill>
              <a:srgbClr val="EA941A"/>
            </a:solidFill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latin typeface="BentonSans Light"/>
                <a:ea typeface="BentonSans Light"/>
                <a:cs typeface="BentonSans Light"/>
                <a:sym typeface="BentonSans Light"/>
              </a:defRPr>
            </a:pPr>
            <a:endParaRPr kumimoji="0" sz="1125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entonSans Light"/>
              <a:sym typeface="BentonSans Light"/>
            </a:endParaRPr>
          </a:p>
        </p:txBody>
      </p:sp>
      <p:sp>
        <p:nvSpPr>
          <p:cNvPr id="55" name="Shape 100"/>
          <p:cNvSpPr/>
          <p:nvPr/>
        </p:nvSpPr>
        <p:spPr>
          <a:xfrm>
            <a:off x="10055552" y="2737687"/>
            <a:ext cx="1531734" cy="512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pPr marL="128588" marR="0" lvl="0" indent="-128588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800"/>
            </a:pP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entonSans Light" charset="0"/>
              <a:ea typeface="BentonSans Light" charset="0"/>
              <a:cs typeface="BentonSans Light" charset="0"/>
              <a:sym typeface="BentonSans Light"/>
            </a:endParaRPr>
          </a:p>
          <a:p>
            <a:pPr marR="0" lvl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sz="1800"/>
            </a:pPr>
            <a:r>
              <a:rPr lang="en-US" sz="1100" dirty="0" smtClean="0">
                <a:solidFill>
                  <a:schemeClr val="bg1"/>
                </a:solidFill>
                <a:latin typeface="BentonSans Light" charset="0"/>
                <a:ea typeface="BentonSans Light" charset="0"/>
                <a:cs typeface="BentonSans Light" charset="0"/>
                <a:sym typeface="BentonSans Light"/>
              </a:rPr>
              <a:t>Rebrand of </a:t>
            </a:r>
            <a:r>
              <a:rPr lang="en-US" sz="1100" dirty="0" err="1" smtClean="0">
                <a:solidFill>
                  <a:schemeClr val="bg1"/>
                </a:solidFill>
                <a:latin typeface="BentonSans Light" charset="0"/>
                <a:ea typeface="BentonSans Light" charset="0"/>
                <a:cs typeface="BentonSans Light" charset="0"/>
                <a:sym typeface="BentonSans Light"/>
              </a:rPr>
              <a:t>moneysmarts.iu.edu</a:t>
            </a: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entonSans Light" charset="0"/>
              <a:ea typeface="BentonSans Light" charset="0"/>
              <a:cs typeface="BentonSans Light" charset="0"/>
              <a:sym typeface="BentonSans Light"/>
            </a:endParaRPr>
          </a:p>
          <a:p>
            <a:pPr marL="128588" marR="0" lvl="0" indent="-128588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800"/>
            </a:pPr>
            <a:endParaRPr lang="en-US" sz="1100" noProof="0" dirty="0">
              <a:solidFill>
                <a:schemeClr val="bg1"/>
              </a:solidFill>
              <a:latin typeface="BentonSans Light" charset="0"/>
              <a:ea typeface="BentonSans Light" charset="0"/>
              <a:cs typeface="BentonSans Light" charset="0"/>
              <a:sym typeface="BentonSans Light"/>
            </a:endParaRPr>
          </a:p>
        </p:txBody>
      </p:sp>
      <p:sp>
        <p:nvSpPr>
          <p:cNvPr id="56" name="Shape 154"/>
          <p:cNvSpPr/>
          <p:nvPr/>
        </p:nvSpPr>
        <p:spPr>
          <a:xfrm flipH="1" flipV="1">
            <a:off x="11123271" y="4716683"/>
            <a:ext cx="0" cy="1528644"/>
          </a:xfrm>
          <a:prstGeom prst="line">
            <a:avLst/>
          </a:prstGeom>
          <a:ln w="25400">
            <a:solidFill>
              <a:srgbClr val="EA941A"/>
            </a:solidFill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latin typeface="BentonSans Light"/>
                <a:ea typeface="BentonSans Light"/>
                <a:cs typeface="BentonSans Light"/>
                <a:sym typeface="BentonSans Light"/>
              </a:defRPr>
            </a:pPr>
            <a:endParaRPr kumimoji="0" sz="1125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entonSans Light"/>
              <a:sym typeface="BentonSans Light"/>
            </a:endParaRPr>
          </a:p>
        </p:txBody>
      </p:sp>
      <p:sp>
        <p:nvSpPr>
          <p:cNvPr id="57" name="Shape 100"/>
          <p:cNvSpPr/>
          <p:nvPr/>
        </p:nvSpPr>
        <p:spPr>
          <a:xfrm>
            <a:off x="10549882" y="6363822"/>
            <a:ext cx="1147305" cy="512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sz="1800"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entonSans Light" charset="0"/>
                <a:ea typeface="BentonSans Light" charset="0"/>
                <a:cs typeface="BentonSans Light" charset="0"/>
                <a:sym typeface="BentonSans Light"/>
              </a:rPr>
              <a:t>Higher Education Financial Wellness Summit</a:t>
            </a:r>
          </a:p>
          <a:p>
            <a:pPr marL="128588" marR="0" lvl="0" indent="-128588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800"/>
            </a:pPr>
            <a:endParaRPr lang="en-US" sz="1100" noProof="0" dirty="0">
              <a:solidFill>
                <a:schemeClr val="bg1"/>
              </a:solidFill>
              <a:latin typeface="BentonSans Light" charset="0"/>
              <a:ea typeface="BentonSans Light" charset="0"/>
              <a:cs typeface="BentonSans Light" charset="0"/>
              <a:sym typeface="BentonSans Light"/>
            </a:endParaRPr>
          </a:p>
        </p:txBody>
      </p:sp>
      <p:sp>
        <p:nvSpPr>
          <p:cNvPr id="31" name="Shape 142"/>
          <p:cNvSpPr/>
          <p:nvPr/>
        </p:nvSpPr>
        <p:spPr>
          <a:xfrm flipV="1">
            <a:off x="2413515" y="4236725"/>
            <a:ext cx="0" cy="189303"/>
          </a:xfrm>
          <a:prstGeom prst="line">
            <a:avLst/>
          </a:prstGeom>
          <a:ln w="25400">
            <a:solidFill>
              <a:srgbClr val="EA941A"/>
            </a:solidFill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latin typeface="BentonSans Light"/>
                <a:ea typeface="BentonSans Light"/>
                <a:cs typeface="BentonSans Light"/>
                <a:sym typeface="BentonSans Light"/>
              </a:defRPr>
            </a:pPr>
            <a:endParaRPr kumimoji="0" sz="1125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entonSans Light"/>
              <a:sym typeface="Benton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654814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idx="4294967295"/>
          </p:nvPr>
        </p:nvSpPr>
        <p:spPr>
          <a:xfrm>
            <a:off x="1433202" y="2857500"/>
            <a:ext cx="9325596" cy="1143000"/>
          </a:xfrm>
        </p:spPr>
        <p:txBody>
          <a:bodyPr>
            <a:noAutofit/>
          </a:bodyPr>
          <a:lstStyle/>
          <a:p>
            <a:r>
              <a:rPr lang="en-US" sz="12498" dirty="0" smtClean="0">
                <a:solidFill>
                  <a:srgbClr val="611726"/>
                </a:solidFill>
                <a:latin typeface="SalvoSerifCond Black"/>
                <a:cs typeface="SalvoSerifCond Black"/>
              </a:rPr>
              <a:t>$98.7  </a:t>
            </a:r>
            <a:r>
              <a:rPr lang="en-US" sz="10400" dirty="0">
                <a:solidFill>
                  <a:schemeClr val="tx1"/>
                </a:solidFill>
                <a:latin typeface="SalvoSerifCond Black"/>
                <a:cs typeface="SalvoSerifCond Black"/>
              </a:rPr>
              <a:t>m</a:t>
            </a:r>
            <a:r>
              <a:rPr lang="en-US" sz="10400" dirty="0" smtClean="0">
                <a:solidFill>
                  <a:schemeClr val="tx1"/>
                </a:solidFill>
                <a:latin typeface="SalvoSerifCond Black"/>
                <a:cs typeface="SalvoSerifCond Black"/>
              </a:rPr>
              <a:t>illion</a:t>
            </a:r>
            <a:endParaRPr lang="en-US" sz="10400" dirty="0">
              <a:solidFill>
                <a:schemeClr val="tx1"/>
              </a:solidFill>
              <a:latin typeface="SalvoSerifCond Black"/>
              <a:cs typeface="SalvoSerifCond Blac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44315" y="4132864"/>
            <a:ext cx="89033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lvoSerifCond Medium"/>
                <a:cs typeface="SalvoSerifCond Medium"/>
              </a:rPr>
              <a:t>Reduction in undergrad student borrowing since 2012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1726"/>
                </a:solidFill>
                <a:effectLst/>
                <a:uLnTx/>
                <a:uFillTx/>
                <a:latin typeface="SalvoSerifCond Medium"/>
                <a:cs typeface="SalvoSerifCond Medium"/>
              </a:rPr>
              <a:t>(15%)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611726"/>
              </a:solidFill>
              <a:effectLst/>
              <a:uLnTx/>
              <a:uFillTx/>
              <a:latin typeface="SalvoSerifCond Medium"/>
              <a:cs typeface="SalvoSerifCond Medium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 flipV="1">
            <a:off x="1427747" y="3818021"/>
            <a:ext cx="9336506" cy="16042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46"/>
          <a:stretch/>
        </p:blipFill>
        <p:spPr>
          <a:xfrm>
            <a:off x="4869179" y="6223000"/>
            <a:ext cx="2453640" cy="51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0778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lkboard-backgrou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7"/>
            <a:ext cx="12190413" cy="6857107"/>
          </a:xfrm>
          <a:prstGeom prst="rect">
            <a:avLst/>
          </a:prstGeom>
        </p:spPr>
      </p:pic>
      <p:pic>
        <p:nvPicPr>
          <p:cNvPr id="7" name="Picture 6" descr="wellness-01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56" y="-94418"/>
            <a:ext cx="10636250" cy="59828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26904" y="5354130"/>
            <a:ext cx="8736663" cy="1246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49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lvoSerifCond Medium" panose="02000603080000020004" pitchFamily="50" charset="0"/>
                <a:ea typeface="+mn-ea"/>
                <a:cs typeface="SalvoSerifCond Bold"/>
              </a:rPr>
              <a:t>Financial </a:t>
            </a:r>
            <a:r>
              <a:rPr kumimoji="0" lang="en-US" sz="7499" b="0" i="0" u="none" strike="noStrike" kern="1200" cap="none" spc="0" normalizeH="0" baseline="0" noProof="0" dirty="0">
                <a:ln>
                  <a:noFill/>
                </a:ln>
                <a:solidFill>
                  <a:srgbClr val="B57F26"/>
                </a:solidFill>
                <a:effectLst/>
                <a:uLnTx/>
                <a:uFillTx/>
                <a:latin typeface="SalvoSerifCond Medium" panose="02000603080000020004" pitchFamily="50" charset="0"/>
                <a:ea typeface="+mn-ea"/>
                <a:cs typeface="SalvoSerifCond Bold"/>
              </a:rPr>
              <a:t>W</a:t>
            </a:r>
            <a:r>
              <a:rPr kumimoji="0" lang="en-US" sz="7499" b="0" i="0" u="none" strike="noStrike" kern="1200" cap="none" spc="0" normalizeH="0" baseline="0" noProof="0" dirty="0" smtClean="0">
                <a:ln>
                  <a:noFill/>
                </a:ln>
                <a:solidFill>
                  <a:srgbClr val="B57F26"/>
                </a:solidFill>
                <a:effectLst/>
                <a:uLnTx/>
                <a:uFillTx/>
                <a:latin typeface="SalvoSerifCond Medium" panose="02000603080000020004" pitchFamily="50" charset="0"/>
                <a:ea typeface="+mn-ea"/>
                <a:cs typeface="SalvoSerifCond Bold"/>
              </a:rPr>
              <a:t>ellness</a:t>
            </a:r>
            <a:endParaRPr kumimoji="0" lang="en-US" sz="7499" b="0" i="0" u="none" strike="noStrike" kern="1200" cap="none" spc="0" normalizeH="0" baseline="0" noProof="0" dirty="0">
              <a:ln>
                <a:noFill/>
              </a:ln>
              <a:solidFill>
                <a:srgbClr val="B57F26"/>
              </a:solidFill>
              <a:effectLst/>
              <a:uLnTx/>
              <a:uFillTx/>
              <a:latin typeface="SalvoSerifCond Medium" panose="02000603080000020004" pitchFamily="50" charset="0"/>
              <a:ea typeface="+mn-ea"/>
              <a:cs typeface="SalvoSerifCond Bold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397" y="-151953978"/>
            <a:ext cx="6095206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0573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34"/>
          <p:cNvSpPr txBox="1">
            <a:spLocks/>
          </p:cNvSpPr>
          <p:nvPr/>
        </p:nvSpPr>
        <p:spPr>
          <a:xfrm>
            <a:off x="930563" y="1458191"/>
            <a:ext cx="10007600" cy="3941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marL="434622" indent="-434622" defTabSz="825500">
              <a:spcBef>
                <a:spcPts val="4500"/>
              </a:spcBef>
              <a:buSzPct val="75000"/>
              <a:buFontTx/>
              <a:buChar char="•"/>
              <a:defRPr sz="3500">
                <a:solidFill>
                  <a:srgbClr val="000000"/>
                </a:solidFill>
                <a:latin typeface="BentonSans Light"/>
                <a:ea typeface="BentonSans Light"/>
                <a:cs typeface="BentonSans Light"/>
                <a:sym typeface="BentonSans Light"/>
              </a:defRPr>
            </a:lvl1pPr>
            <a:lvl2pPr marL="993422" indent="-434622" defTabSz="825500">
              <a:spcBef>
                <a:spcPts val="4500"/>
              </a:spcBef>
              <a:buSzPct val="75000"/>
              <a:buFontTx/>
              <a:buChar char="-"/>
              <a:defRPr sz="3500">
                <a:solidFill>
                  <a:srgbClr val="000000"/>
                </a:solidFill>
                <a:latin typeface="BentonSans Light"/>
                <a:ea typeface="BentonSans Light"/>
                <a:cs typeface="BentonSans Light"/>
                <a:sym typeface="BentonSans Light"/>
              </a:defRPr>
            </a:lvl2pPr>
            <a:lvl3pPr marL="1552222" indent="-434622" defTabSz="825500">
              <a:spcBef>
                <a:spcPts val="4500"/>
              </a:spcBef>
              <a:buSzPct val="75000"/>
              <a:buFontTx/>
              <a:buChar char="•"/>
              <a:defRPr sz="3500">
                <a:solidFill>
                  <a:srgbClr val="000000"/>
                </a:solidFill>
                <a:latin typeface="BentonSans Light"/>
                <a:ea typeface="BentonSans Light"/>
                <a:cs typeface="BentonSans Light"/>
                <a:sym typeface="BentonSans Light"/>
              </a:defRPr>
            </a:lvl3pPr>
            <a:lvl4pPr marL="2111022" indent="-434622" defTabSz="825500">
              <a:spcBef>
                <a:spcPts val="4500"/>
              </a:spcBef>
              <a:buSzPct val="75000"/>
              <a:buFontTx/>
              <a:buChar char="-"/>
              <a:defRPr sz="3500">
                <a:solidFill>
                  <a:srgbClr val="000000"/>
                </a:solidFill>
                <a:latin typeface="BentonSans Light"/>
                <a:ea typeface="BentonSans Light"/>
                <a:cs typeface="BentonSans Light"/>
                <a:sym typeface="BentonSans Light"/>
              </a:defRPr>
            </a:lvl4pPr>
            <a:lvl5pPr marL="2669822" indent="-434622" defTabSz="825500">
              <a:spcBef>
                <a:spcPts val="4500"/>
              </a:spcBef>
              <a:buSzPct val="75000"/>
              <a:buFontTx/>
              <a:buChar char="•"/>
              <a:defRPr sz="3500">
                <a:solidFill>
                  <a:srgbClr val="000000"/>
                </a:solidFill>
                <a:latin typeface="BentonSans Light"/>
                <a:ea typeface="BentonSans Light"/>
                <a:cs typeface="BentonSans Light"/>
                <a:sym typeface="BentonSans Light"/>
              </a:defRPr>
            </a:lvl5pPr>
            <a:lvl6pPr marL="3810000" indent="-635000" defTabSz="825500">
              <a:spcBef>
                <a:spcPts val="5900"/>
              </a:spcBef>
              <a:buSzPct val="75000"/>
              <a:buFont typeface="Helvetica Neue"/>
              <a:buChar char="•"/>
              <a:defRPr sz="5000">
                <a:solidFill>
                  <a:srgbClr val="74747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4445000" indent="-635000" defTabSz="825500">
              <a:spcBef>
                <a:spcPts val="5900"/>
              </a:spcBef>
              <a:buSzPct val="75000"/>
              <a:buFont typeface="Helvetica Neue"/>
              <a:buChar char="•"/>
              <a:defRPr sz="5000">
                <a:solidFill>
                  <a:srgbClr val="74747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5080000" indent="-635000" defTabSz="825500">
              <a:spcBef>
                <a:spcPts val="5900"/>
              </a:spcBef>
              <a:buSzPct val="75000"/>
              <a:buFont typeface="Helvetica Neue"/>
              <a:buChar char="•"/>
              <a:defRPr sz="5000">
                <a:solidFill>
                  <a:srgbClr val="74747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5715000" indent="-635000" defTabSz="825500">
              <a:spcBef>
                <a:spcPts val="5900"/>
              </a:spcBef>
              <a:buSzPct val="75000"/>
              <a:buFont typeface="Helvetica Neue"/>
              <a:buChar char="•"/>
              <a:defRPr sz="5000">
                <a:solidFill>
                  <a:srgbClr val="74747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>
              <a:defRPr sz="1800"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315A6F"/>
              </a:solidFill>
              <a:effectLst/>
              <a:uLnTx/>
              <a:uFillTx/>
              <a:latin typeface="BentonSans Light" panose="02000503000000020004" pitchFamily="50" charset="0"/>
              <a:ea typeface="SalvoSerifCond" charset="0"/>
              <a:cs typeface="SalvoSerifCond" charset="0"/>
              <a:sym typeface="BentonSans Ligh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4363" y="1897920"/>
            <a:ext cx="6185365" cy="27859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77204" y="359929"/>
            <a:ext cx="923759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06388" indent="-306388" algn="ctr">
              <a:spcBef>
                <a:spcPts val="1563"/>
              </a:spcBef>
            </a:pPr>
            <a:r>
              <a:rPr lang="en-US" altLang="en-US" sz="4800" b="1" dirty="0" smtClean="0">
                <a:solidFill>
                  <a:srgbClr val="4B5050"/>
                </a:solidFill>
                <a:latin typeface="SalvoSerifCond Regular" panose="02000503070000020004" pitchFamily="50" charset="0"/>
                <a:ea typeface="SalvoSerifCond" charset="0"/>
                <a:cs typeface="SalvoSerifCond" charset="0"/>
              </a:rPr>
              <a:t>Financial Education: </a:t>
            </a:r>
            <a:r>
              <a:rPr lang="en-US" altLang="en-US" sz="4800" b="1" dirty="0" smtClean="0">
                <a:solidFill>
                  <a:srgbClr val="931430"/>
                </a:solidFill>
                <a:latin typeface="SalvoSerifCond Regular" panose="02000503070000020004" pitchFamily="50" charset="0"/>
                <a:ea typeface="SalvoSerifCond" charset="0"/>
                <a:cs typeface="SalvoSerifCond" charset="0"/>
              </a:rPr>
              <a:t>Challenges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6636" y="1458191"/>
            <a:ext cx="587165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15A6F"/>
                </a:solidFill>
                <a:latin typeface="BentonSans Light"/>
                <a:cs typeface="BentonSans Light"/>
              </a:rPr>
              <a:t>Financial education is not </a:t>
            </a:r>
            <a:r>
              <a:rPr lang="en-US" dirty="0" smtClean="0">
                <a:solidFill>
                  <a:srgbClr val="315A6F"/>
                </a:solidFill>
                <a:latin typeface="BentonSans Light"/>
                <a:cs typeface="BentonSans Light"/>
              </a:rPr>
              <a:t>exciting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315A6F"/>
              </a:solidFill>
              <a:latin typeface="BentonSans Light"/>
              <a:cs typeface="BentonSans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315A6F"/>
                </a:solidFill>
                <a:latin typeface="BentonSans Light"/>
                <a:cs typeface="BentonSans Light"/>
              </a:rPr>
              <a:t>Student </a:t>
            </a:r>
            <a:r>
              <a:rPr lang="en-US" dirty="0">
                <a:solidFill>
                  <a:srgbClr val="315A6F"/>
                </a:solidFill>
                <a:latin typeface="BentonSans Light"/>
                <a:cs typeface="BentonSans Light"/>
              </a:rPr>
              <a:t>debt is </a:t>
            </a:r>
            <a:r>
              <a:rPr lang="en-US" dirty="0" smtClean="0">
                <a:solidFill>
                  <a:srgbClr val="315A6F"/>
                </a:solidFill>
                <a:latin typeface="BentonSans Light"/>
                <a:cs typeface="BentonSans Light"/>
              </a:rPr>
              <a:t>rising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315A6F"/>
              </a:solidFill>
              <a:latin typeface="BentonSans Light"/>
              <a:cs typeface="BentonSans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315A6F"/>
                </a:solidFill>
                <a:latin typeface="BentonSans Light"/>
                <a:cs typeface="BentonSans Light"/>
              </a:rPr>
              <a:t>Students </a:t>
            </a:r>
            <a:r>
              <a:rPr lang="en-US" dirty="0">
                <a:solidFill>
                  <a:srgbClr val="315A6F"/>
                </a:solidFill>
                <a:latin typeface="BentonSans Light"/>
                <a:cs typeface="BentonSans Light"/>
              </a:rPr>
              <a:t>are not aware of their borrowing levels or even the fact that they are </a:t>
            </a:r>
            <a:r>
              <a:rPr lang="en-US" dirty="0" smtClean="0">
                <a:solidFill>
                  <a:srgbClr val="315A6F"/>
                </a:solidFill>
                <a:latin typeface="BentonSans Light"/>
                <a:cs typeface="BentonSans Light"/>
              </a:rPr>
              <a:t>borrowing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315A6F"/>
              </a:solidFill>
              <a:latin typeface="BentonSans Light"/>
              <a:cs typeface="BentonSans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315A6F"/>
                </a:solidFill>
                <a:latin typeface="BentonSans Light"/>
                <a:cs typeface="BentonSans Light"/>
              </a:rPr>
              <a:t>Difficult </a:t>
            </a:r>
            <a:r>
              <a:rPr lang="en-US" dirty="0">
                <a:solidFill>
                  <a:srgbClr val="315A6F"/>
                </a:solidFill>
                <a:latin typeface="BentonSans Light"/>
                <a:cs typeface="BentonSans Light"/>
              </a:rPr>
              <a:t>to provide meaningful </a:t>
            </a:r>
            <a:r>
              <a:rPr lang="en-US" dirty="0" smtClean="0">
                <a:solidFill>
                  <a:srgbClr val="315A6F"/>
                </a:solidFill>
                <a:latin typeface="BentonSans Light"/>
                <a:cs typeface="BentonSans Light"/>
              </a:rPr>
              <a:t>interventions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315A6F"/>
              </a:solidFill>
              <a:latin typeface="BentonSans Light"/>
              <a:cs typeface="BentonSans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315A6F"/>
                </a:solidFill>
                <a:latin typeface="BentonSans Light"/>
                <a:cs typeface="BentonSans Light"/>
              </a:rPr>
              <a:t>Programming </a:t>
            </a:r>
            <a:r>
              <a:rPr lang="en-US" dirty="0">
                <a:solidFill>
                  <a:srgbClr val="315A6F"/>
                </a:solidFill>
                <a:latin typeface="BentonSans Light"/>
                <a:cs typeface="BentonSans Light"/>
              </a:rPr>
              <a:t>does not reach all </a:t>
            </a:r>
            <a:r>
              <a:rPr lang="en-US" dirty="0" smtClean="0">
                <a:solidFill>
                  <a:srgbClr val="315A6F"/>
                </a:solidFill>
                <a:latin typeface="BentonSans Light"/>
                <a:cs typeface="BentonSans Light"/>
              </a:rPr>
              <a:t>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315A6F"/>
              </a:solidFill>
              <a:latin typeface="BentonSans Light"/>
              <a:cs typeface="BentonSans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315A6F"/>
                </a:solidFill>
                <a:latin typeface="BentonSans Light"/>
                <a:cs typeface="BentonSans Light"/>
              </a:rPr>
              <a:t>How </a:t>
            </a:r>
            <a:r>
              <a:rPr lang="en-US" dirty="0">
                <a:solidFill>
                  <a:srgbClr val="315A6F"/>
                </a:solidFill>
                <a:latin typeface="BentonSans Light"/>
                <a:cs typeface="BentonSans Light"/>
              </a:rPr>
              <a:t>do we know what students want and what they will </a:t>
            </a:r>
            <a:r>
              <a:rPr lang="en-US" dirty="0" smtClean="0">
                <a:solidFill>
                  <a:srgbClr val="315A6F"/>
                </a:solidFill>
                <a:latin typeface="BentonSans Light"/>
                <a:cs typeface="BentonSans Light"/>
              </a:rPr>
              <a:t>consume?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315A6F"/>
              </a:solidFill>
              <a:latin typeface="BentonSans Light"/>
              <a:cs typeface="BentonSans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315A6F"/>
                </a:solidFill>
                <a:latin typeface="BentonSans Light"/>
                <a:cs typeface="BentonSans Light"/>
              </a:rPr>
              <a:t>How </a:t>
            </a:r>
            <a:r>
              <a:rPr lang="en-US" dirty="0">
                <a:solidFill>
                  <a:srgbClr val="315A6F"/>
                </a:solidFill>
                <a:latin typeface="BentonSans Light"/>
                <a:cs typeface="BentonSans Light"/>
              </a:rPr>
              <a:t>can we help students understand the importance of engaging now?</a:t>
            </a:r>
            <a:br>
              <a:rPr lang="en-US" dirty="0">
                <a:solidFill>
                  <a:srgbClr val="315A6F"/>
                </a:solidFill>
                <a:latin typeface="BentonSans Light"/>
                <a:cs typeface="BentonSans Light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9989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811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SalvoSerifCond Medium" panose="02000603080000020004" pitchFamily="50" charset="0"/>
              </a:rPr>
              <a:t>The research</a:t>
            </a:r>
            <a:endParaRPr lang="en-US" dirty="0">
              <a:solidFill>
                <a:schemeClr val="bg1"/>
              </a:solidFill>
              <a:latin typeface="SalvoSerifCond Medium" panose="0200060308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3730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88908" y="2990148"/>
            <a:ext cx="1674425" cy="839436"/>
          </a:xfrm>
        </p:spPr>
        <p:txBody>
          <a:bodyPr>
            <a:normAutofit/>
          </a:bodyPr>
          <a:lstStyle/>
          <a:p>
            <a:pPr algn="ctr"/>
            <a:r>
              <a:rPr lang="en-US" sz="5200" dirty="0" smtClean="0">
                <a:solidFill>
                  <a:srgbClr val="681121"/>
                </a:solidFill>
                <a:latin typeface="SalvoSerifCond Medium"/>
                <a:cs typeface="SalvoSerifCond Medium"/>
              </a:rPr>
              <a:t>60%</a:t>
            </a:r>
            <a:endParaRPr lang="en-US" sz="5200" dirty="0">
              <a:solidFill>
                <a:srgbClr val="681121"/>
              </a:solidFill>
              <a:latin typeface="SalvoSerifCond Medium"/>
              <a:cs typeface="SalvoSerifCond Medium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7952" y="3845491"/>
            <a:ext cx="24953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en-US" sz="1600" dirty="0">
                <a:solidFill>
                  <a:srgbClr val="000000"/>
                </a:solidFill>
                <a:latin typeface="BentonSans Light" charset="0"/>
              </a:rPr>
              <a:t>First Year Students say they are frequently worried about their financial situation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032712" y="2990148"/>
            <a:ext cx="1704059" cy="839436"/>
          </a:xfrm>
          <a:prstGeom prst="rect">
            <a:avLst/>
          </a:prstGeom>
        </p:spPr>
        <p:txBody>
          <a:bodyPr vert="horz" lIns="117225" tIns="58612" rIns="117225" bIns="58612" rtlCol="0" anchor="ctr">
            <a:normAutofit fontScale="92500" lnSpcReduction="10000"/>
          </a:bodyPr>
          <a:lstStyle>
            <a:lvl1pPr algn="ctr" defTabSz="1172398" rtl="0" eaLnBrk="1" latinLnBrk="0" hangingPunct="1">
              <a:spcBef>
                <a:spcPct val="0"/>
              </a:spcBef>
              <a:buNone/>
              <a:defRPr sz="11300" kern="1200">
                <a:solidFill>
                  <a:schemeClr val="tx1"/>
                </a:solidFill>
                <a:latin typeface="SalvoSerifCond"/>
                <a:ea typeface="+mj-ea"/>
                <a:cs typeface="+mj-cs"/>
              </a:defRPr>
            </a:lvl1pPr>
          </a:lstStyle>
          <a:p>
            <a:r>
              <a:rPr lang="en-US" sz="5649" dirty="0" smtClean="0">
                <a:solidFill>
                  <a:srgbClr val="681121"/>
                </a:solidFill>
                <a:latin typeface="SalvoSerifCond Medium"/>
                <a:cs typeface="SalvoSerifCond Medium"/>
              </a:rPr>
              <a:t>40%</a:t>
            </a:r>
            <a:endParaRPr lang="en-US" sz="5649" dirty="0">
              <a:solidFill>
                <a:srgbClr val="681121"/>
              </a:solidFill>
              <a:latin typeface="SalvoSerifCond Medium"/>
              <a:cs typeface="SalvoSerifCond Medium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12011" y="3857591"/>
            <a:ext cx="24953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en-US" sz="1600" dirty="0">
                <a:solidFill>
                  <a:srgbClr val="000000"/>
                </a:solidFill>
                <a:latin typeface="BentonSans Light" charset="0"/>
              </a:rPr>
              <a:t>of students are Concerned/Very Concerned about their ability to pay for next years education </a:t>
            </a:r>
            <a:r>
              <a:rPr lang="en-US" altLang="en-US" sz="1600" dirty="0" smtClean="0">
                <a:solidFill>
                  <a:srgbClr val="000000"/>
                </a:solidFill>
                <a:latin typeface="BentonSans Light" charset="0"/>
              </a:rPr>
              <a:t>expenses</a:t>
            </a:r>
            <a:endParaRPr lang="en-US" altLang="en-US" sz="1600" dirty="0">
              <a:solidFill>
                <a:srgbClr val="43697D"/>
              </a:solidFill>
              <a:latin typeface="BentonSans Light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976516" y="2990148"/>
            <a:ext cx="1674425" cy="839436"/>
          </a:xfrm>
          <a:prstGeom prst="rect">
            <a:avLst/>
          </a:prstGeom>
        </p:spPr>
        <p:txBody>
          <a:bodyPr vert="horz" lIns="117225" tIns="58612" rIns="117225" bIns="58612" rtlCol="0" anchor="ctr">
            <a:normAutofit fontScale="92500" lnSpcReduction="10000"/>
          </a:bodyPr>
          <a:lstStyle>
            <a:lvl1pPr algn="ctr" defTabSz="1172398" rtl="0" eaLnBrk="1" latinLnBrk="0" hangingPunct="1">
              <a:spcBef>
                <a:spcPct val="0"/>
              </a:spcBef>
              <a:buNone/>
              <a:defRPr sz="11300" kern="1200">
                <a:solidFill>
                  <a:schemeClr val="tx1"/>
                </a:solidFill>
                <a:latin typeface="SalvoSerifCond"/>
                <a:ea typeface="+mj-ea"/>
                <a:cs typeface="+mj-cs"/>
              </a:defRPr>
            </a:lvl1pPr>
          </a:lstStyle>
          <a:p>
            <a:r>
              <a:rPr lang="en-US" sz="5649" dirty="0" smtClean="0">
                <a:solidFill>
                  <a:srgbClr val="681121"/>
                </a:solidFill>
                <a:latin typeface="SalvoSerifCond Medium"/>
                <a:cs typeface="SalvoSerifCond Medium"/>
              </a:rPr>
              <a:t>79%</a:t>
            </a:r>
            <a:endParaRPr lang="en-US" sz="5649" dirty="0">
              <a:solidFill>
                <a:srgbClr val="681121"/>
              </a:solidFill>
              <a:latin typeface="SalvoSerifCond Medium"/>
              <a:cs typeface="SalvoSerifCond Medium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66071" y="3857591"/>
            <a:ext cx="249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en-US" sz="1600">
                <a:solidFill>
                  <a:srgbClr val="000000"/>
                </a:solidFill>
                <a:latin typeface="BentonSans Light" charset="0"/>
              </a:rPr>
              <a:t>of students say they frequently worry about debt</a:t>
            </a:r>
            <a:endParaRPr lang="en-US" altLang="en-US" sz="1600" dirty="0">
              <a:solidFill>
                <a:srgbClr val="000000"/>
              </a:solidFill>
              <a:latin typeface="BentonSans Light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1381846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prstClr val="black"/>
                </a:solidFill>
                <a:latin typeface="SalvoSerifCond Medium"/>
                <a:cs typeface="SalvoSerifCond Medium"/>
              </a:rPr>
              <a:t>Finances &amp; Stress</a:t>
            </a:r>
            <a:endParaRPr lang="en-US" sz="4800" dirty="0">
              <a:solidFill>
                <a:prstClr val="black"/>
              </a:solidFill>
              <a:latin typeface="SalvoSerifCond Medium"/>
              <a:cs typeface="SalvoSerifCond Medium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554655" y="3006055"/>
            <a:ext cx="1674425" cy="839436"/>
          </a:xfrm>
          <a:prstGeom prst="rect">
            <a:avLst/>
          </a:prstGeom>
        </p:spPr>
        <p:txBody>
          <a:bodyPr vert="horz" lIns="117225" tIns="58612" rIns="117225" bIns="58612" rtlCol="0" anchor="ctr">
            <a:normAutofit fontScale="92500" lnSpcReduction="10000"/>
          </a:bodyPr>
          <a:lstStyle>
            <a:lvl1pPr algn="ctr" defTabSz="1172398" rtl="0" eaLnBrk="1" latinLnBrk="0" hangingPunct="1">
              <a:spcBef>
                <a:spcPct val="0"/>
              </a:spcBef>
              <a:buNone/>
              <a:defRPr sz="11300" kern="1200">
                <a:solidFill>
                  <a:schemeClr val="tx1"/>
                </a:solidFill>
                <a:latin typeface="SalvoSerifCond"/>
                <a:ea typeface="+mj-ea"/>
                <a:cs typeface="+mj-cs"/>
              </a:defRPr>
            </a:lvl1pPr>
          </a:lstStyle>
          <a:p>
            <a:r>
              <a:rPr lang="en-US" sz="5649" dirty="0" smtClean="0">
                <a:solidFill>
                  <a:srgbClr val="681121"/>
                </a:solidFill>
                <a:latin typeface="SalvoSerifCond Medium"/>
                <a:cs typeface="SalvoSerifCond Medium"/>
              </a:rPr>
              <a:t>33%</a:t>
            </a:r>
            <a:endParaRPr lang="en-US" sz="5649" dirty="0">
              <a:solidFill>
                <a:srgbClr val="681121"/>
              </a:solidFill>
              <a:latin typeface="SalvoSerifCond Medium"/>
              <a:cs typeface="SalvoSerifCond Medium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144210" y="3857591"/>
            <a:ext cx="249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en-US" sz="1600">
                <a:solidFill>
                  <a:srgbClr val="000000"/>
                </a:solidFill>
                <a:latin typeface="BentonSans Light" charset="0"/>
              </a:rPr>
              <a:t>students described their finances as “traumatic” or “very difficult”</a:t>
            </a:r>
            <a:endParaRPr lang="en-US" altLang="en-US" sz="1600" dirty="0">
              <a:solidFill>
                <a:srgbClr val="000000"/>
              </a:solidFill>
              <a:latin typeface="BentonSans Light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146895" y="1853558"/>
            <a:ext cx="3356956" cy="1"/>
          </a:xfrm>
          <a:prstGeom prst="lin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650941" y="1853558"/>
            <a:ext cx="3384786" cy="7384"/>
          </a:xfrm>
          <a:prstGeom prst="lin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6005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SalvoSerifCond Regular"/>
        <a:ea typeface="SalvoSerifCond Regular"/>
        <a:cs typeface="SalvoSerifCond Regular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14524</TotalTime>
  <Words>843</Words>
  <Application>Microsoft Macintosh PowerPoint</Application>
  <PresentationFormat>Widescreen</PresentationFormat>
  <Paragraphs>243</Paragraphs>
  <Slides>29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29</vt:i4>
      </vt:variant>
    </vt:vector>
  </HeadingPairs>
  <TitlesOfParts>
    <vt:vector size="54" baseType="lpstr">
      <vt:lpstr>BentonSans</vt:lpstr>
      <vt:lpstr>BentonSans Bold Italic</vt:lpstr>
      <vt:lpstr>BentonSans Light</vt:lpstr>
      <vt:lpstr>Calibri</vt:lpstr>
      <vt:lpstr>Calibri Light</vt:lpstr>
      <vt:lpstr>Helvetica</vt:lpstr>
      <vt:lpstr>Helvetica Light</vt:lpstr>
      <vt:lpstr>Helvetica Neue</vt:lpstr>
      <vt:lpstr>Helvetica Neue Light</vt:lpstr>
      <vt:lpstr>MS PGothic</vt:lpstr>
      <vt:lpstr>SalvoSerifCond</vt:lpstr>
      <vt:lpstr>SalvoSerifCond Black</vt:lpstr>
      <vt:lpstr>SalvoSerifCond Bold</vt:lpstr>
      <vt:lpstr>SalvoSerifCond Light</vt:lpstr>
      <vt:lpstr>SalvoSerifCond Medium</vt:lpstr>
      <vt:lpstr>SalvoSerifCond Regular</vt:lpstr>
      <vt:lpstr>Times New Roman</vt:lpstr>
      <vt:lpstr>Arial</vt:lpstr>
      <vt:lpstr>Office Theme</vt:lpstr>
      <vt:lpstr>2_Office Theme</vt:lpstr>
      <vt:lpstr>3_Office Theme</vt:lpstr>
      <vt:lpstr>1_Office Theme</vt:lpstr>
      <vt:lpstr>White</vt:lpstr>
      <vt:lpstr>4_Office Theme</vt:lpstr>
      <vt:lpstr>5_Office Theme</vt:lpstr>
      <vt:lpstr>PowerPoint Presentation</vt:lpstr>
      <vt:lpstr>PowerPoint Presentation</vt:lpstr>
      <vt:lpstr>PowerPoint Presentation</vt:lpstr>
      <vt:lpstr>Indiana University MoneySmarts Program History</vt:lpstr>
      <vt:lpstr>$98.7  million</vt:lpstr>
      <vt:lpstr>PowerPoint Presentation</vt:lpstr>
      <vt:lpstr>PowerPoint Presentation</vt:lpstr>
      <vt:lpstr>The research</vt:lpstr>
      <vt:lpstr>60%</vt:lpstr>
      <vt:lpstr>25%</vt:lpstr>
      <vt:lpstr>40%</vt:lpstr>
      <vt:lpstr>EXPECTATIONS GAP</vt:lpstr>
      <vt:lpstr>PowerPoint Presentation</vt:lpstr>
      <vt:lpstr>42%</vt:lpstr>
      <vt:lpstr>23%</vt:lpstr>
      <vt:lpstr>PowerPoint Presentation</vt:lpstr>
      <vt:lpstr>Types of interventions </vt:lpstr>
      <vt:lpstr>Required Financial Literacy  Upcoming: Financial Literacy Platform</vt:lpstr>
      <vt:lpstr>MoneySmarts U</vt:lpstr>
      <vt:lpstr>PowerPoint Presentation</vt:lpstr>
      <vt:lpstr>IU MoneySmarts Team</vt:lpstr>
      <vt:lpstr>IU MoneySmarts Team</vt:lpstr>
      <vt:lpstr>PowerPoint Presentation</vt:lpstr>
      <vt:lpstr>moneysmarts.iu.edu</vt:lpstr>
      <vt:lpstr>moneysmarts.iu.edu</vt:lpstr>
      <vt:lpstr>MoneySmarts.iu.edu redesign</vt:lpstr>
      <vt:lpstr>Student Cost Calculator</vt:lpstr>
      <vt:lpstr>Higher Education Financial Wellness Summit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 Schuman</dc:creator>
  <cp:lastModifiedBy>Microsoft Office User</cp:lastModifiedBy>
  <cp:revision>66</cp:revision>
  <dcterms:created xsi:type="dcterms:W3CDTF">2016-06-28T01:07:23Z</dcterms:created>
  <dcterms:modified xsi:type="dcterms:W3CDTF">2017-01-24T16:39:23Z</dcterms:modified>
</cp:coreProperties>
</file>