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68" r:id="rId4"/>
    <p:sldId id="258" r:id="rId5"/>
    <p:sldId id="259" r:id="rId6"/>
    <p:sldId id="260" r:id="rId7"/>
    <p:sldId id="265" r:id="rId8"/>
    <p:sldId id="266" r:id="rId9"/>
    <p:sldId id="261" r:id="rId10"/>
    <p:sldId id="292" r:id="rId11"/>
    <p:sldId id="262" r:id="rId12"/>
    <p:sldId id="269" r:id="rId13"/>
    <p:sldId id="270" r:id="rId14"/>
    <p:sldId id="271" r:id="rId15"/>
    <p:sldId id="293" r:id="rId16"/>
    <p:sldId id="294" r:id="rId17"/>
    <p:sldId id="295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5" r:id="rId29"/>
    <p:sldId id="286" r:id="rId30"/>
    <p:sldId id="284" r:id="rId31"/>
    <p:sldId id="282" r:id="rId32"/>
    <p:sldId id="283" r:id="rId33"/>
    <p:sldId id="263" r:id="rId34"/>
    <p:sldId id="264" r:id="rId35"/>
    <p:sldId id="267" r:id="rId36"/>
    <p:sldId id="288" r:id="rId37"/>
    <p:sldId id="289" r:id="rId38"/>
    <p:sldId id="290" r:id="rId39"/>
    <p:sldId id="291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570"/>
    <p:restoredTop sz="94599"/>
  </p:normalViewPr>
  <p:slideViewPr>
    <p:cSldViewPr snapToGrid="0" snapToObjects="1">
      <p:cViewPr varScale="1">
        <p:scale>
          <a:sx n="74" d="100"/>
          <a:sy n="74" d="100"/>
        </p:scale>
        <p:origin x="72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elencolby:Desktop:Studies%20in%20Progress:IAT%20With%20Chris%20and%20Sara:For%20Boulder:All%20Boulder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elencolby:Desktop:Studies%20in%20Progress:IAT%20With%20Chris%20and%20Sara:For%20Boulder:All%20Boulder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elencolby:Desktop:Studies%20in%20Progress:IAT%20With%20Chris%20and%20Sara:For%20Boulder:All%20Boulder%20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helencolby:Desktop:New%20Graphs%20for%20BDRM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helencolby:Desktop:Studies%20in%20Progress:IAT%20With%20Chris%20and%20Sara:Graphs%20For%20Boulder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Work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6987487609179E-2"/>
          <c:y val="5.2104208416833699E-2"/>
          <c:w val="0.90756167355565098"/>
          <c:h val="0.846306155618323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[1]Sheet1!$B$1</c:f>
              <c:strCache>
                <c:ptCount val="1"/>
                <c:pt idx="0">
                  <c:v>Saving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[1]Sheet1!$D$2:$D$7</c:f>
                <c:numCache>
                  <c:formatCode>General</c:formatCode>
                  <c:ptCount val="6"/>
                  <c:pt idx="0">
                    <c:v>0.26200000000000001</c:v>
                  </c:pt>
                  <c:pt idx="1">
                    <c:v>0.23300000000000001</c:v>
                  </c:pt>
                  <c:pt idx="2">
                    <c:v>0.311</c:v>
                  </c:pt>
                  <c:pt idx="3">
                    <c:v>0.193</c:v>
                  </c:pt>
                  <c:pt idx="4">
                    <c:v>0.27100000000000002</c:v>
                  </c:pt>
                  <c:pt idx="5">
                    <c:v>0.24399999999999999</c:v>
                  </c:pt>
                </c:numCache>
              </c:numRef>
            </c:plus>
            <c:minus>
              <c:numRef>
                <c:f>[1]Sheet1!$D$2:$D$7</c:f>
                <c:numCache>
                  <c:formatCode>General</c:formatCode>
                  <c:ptCount val="6"/>
                  <c:pt idx="0">
                    <c:v>0.26200000000000001</c:v>
                  </c:pt>
                  <c:pt idx="1">
                    <c:v>0.23300000000000001</c:v>
                  </c:pt>
                  <c:pt idx="2">
                    <c:v>0.311</c:v>
                  </c:pt>
                  <c:pt idx="3">
                    <c:v>0.193</c:v>
                  </c:pt>
                  <c:pt idx="4">
                    <c:v>0.27100000000000002</c:v>
                  </c:pt>
                  <c:pt idx="5">
                    <c:v>0.24399999999999999</c:v>
                  </c:pt>
                </c:numCache>
              </c:numRef>
            </c:minus>
          </c:errBars>
          <c:cat>
            <c:strRef>
              <c:f>[1]Sheet1!$A$2:$A$7</c:f>
              <c:strCache>
                <c:ptCount val="6"/>
                <c:pt idx="0">
                  <c:v>_x0006_Stress</c:v>
                </c:pt>
                <c:pt idx="1">
                  <c:v>_x0014_Thoughts About Money</c:v>
                </c:pt>
                <c:pt idx="2">
                  <c:v>_x0010_Trouble Sleeping</c:v>
                </c:pt>
                <c:pt idx="3">
                  <c:v>_x000c_Overspending</c:v>
                </c:pt>
                <c:pt idx="4">
                  <c:v>_x001b_Jealous of Wealthier People</c:v>
                </c:pt>
                <c:pt idx="5">
                  <c:v>_x0013_Wish for More Money</c:v>
                </c:pt>
              </c:strCache>
            </c:strRef>
          </c:cat>
          <c:val>
            <c:numRef>
              <c:f>[1]Sheet1!$B$2:$B$7</c:f>
              <c:numCache>
                <c:formatCode>General</c:formatCode>
                <c:ptCount val="6"/>
                <c:pt idx="0">
                  <c:v>4.54</c:v>
                </c:pt>
                <c:pt idx="1">
                  <c:v>4.54</c:v>
                </c:pt>
                <c:pt idx="2">
                  <c:v>3.17</c:v>
                </c:pt>
                <c:pt idx="3">
                  <c:v>1.88</c:v>
                </c:pt>
                <c:pt idx="4">
                  <c:v>3.13</c:v>
                </c:pt>
                <c:pt idx="5">
                  <c:v>5.04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0B-9C44-BA00-C1A55695AC19}"/>
            </c:ext>
          </c:extLst>
        </c:ser>
        <c:ser>
          <c:idx val="1"/>
          <c:order val="1"/>
          <c:tx>
            <c:strRef>
              <c:f>[1]Sheet1!$C$1</c:f>
              <c:strCache>
                <c:ptCount val="1"/>
                <c:pt idx="0">
                  <c:v>Spending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[1]Sheet1!$E$2:$E$7</c:f>
                <c:numCache>
                  <c:formatCode>General</c:formatCode>
                  <c:ptCount val="6"/>
                  <c:pt idx="0">
                    <c:v>0.28999999999999998</c:v>
                  </c:pt>
                  <c:pt idx="1">
                    <c:v>0.246</c:v>
                  </c:pt>
                  <c:pt idx="2">
                    <c:v>0.317</c:v>
                  </c:pt>
                  <c:pt idx="3">
                    <c:v>0.26100000000000001</c:v>
                  </c:pt>
                  <c:pt idx="4">
                    <c:v>0.34599999999999997</c:v>
                  </c:pt>
                  <c:pt idx="5">
                    <c:v>0.28999999999999998</c:v>
                  </c:pt>
                </c:numCache>
              </c:numRef>
            </c:plus>
            <c:minus>
              <c:numRef>
                <c:f>[1]Sheet1!$E$2:$E$7</c:f>
                <c:numCache>
                  <c:formatCode>General</c:formatCode>
                  <c:ptCount val="6"/>
                  <c:pt idx="0">
                    <c:v>0.28999999999999998</c:v>
                  </c:pt>
                  <c:pt idx="1">
                    <c:v>0.246</c:v>
                  </c:pt>
                  <c:pt idx="2">
                    <c:v>0.317</c:v>
                  </c:pt>
                  <c:pt idx="3">
                    <c:v>0.26100000000000001</c:v>
                  </c:pt>
                  <c:pt idx="4">
                    <c:v>0.34599999999999997</c:v>
                  </c:pt>
                  <c:pt idx="5">
                    <c:v>0.28999999999999998</c:v>
                  </c:pt>
                </c:numCache>
              </c:numRef>
            </c:minus>
          </c:errBars>
          <c:cat>
            <c:strRef>
              <c:f>[1]Sheet1!$A$2:$A$7</c:f>
              <c:strCache>
                <c:ptCount val="6"/>
                <c:pt idx="0">
                  <c:v>_x0006_Stress</c:v>
                </c:pt>
                <c:pt idx="1">
                  <c:v>_x0014_Thoughts About Money</c:v>
                </c:pt>
                <c:pt idx="2">
                  <c:v>_x0010_Trouble Sleeping</c:v>
                </c:pt>
                <c:pt idx="3">
                  <c:v>_x000c_Overspending</c:v>
                </c:pt>
                <c:pt idx="4">
                  <c:v>_x001b_Jealous of Wealthier People</c:v>
                </c:pt>
                <c:pt idx="5">
                  <c:v>_x0013_Wish for More Money</c:v>
                </c:pt>
              </c:strCache>
            </c:strRef>
          </c:cat>
          <c:val>
            <c:numRef>
              <c:f>[1]Sheet1!$C$2:$C$7</c:f>
              <c:numCache>
                <c:formatCode>General</c:formatCode>
                <c:ptCount val="6"/>
                <c:pt idx="0">
                  <c:v>5.3199999999999976</c:v>
                </c:pt>
                <c:pt idx="1">
                  <c:v>5.23</c:v>
                </c:pt>
                <c:pt idx="2">
                  <c:v>3.73</c:v>
                </c:pt>
                <c:pt idx="3">
                  <c:v>2.4500000000000002</c:v>
                </c:pt>
                <c:pt idx="4">
                  <c:v>4.41</c:v>
                </c:pt>
                <c:pt idx="5">
                  <c:v>5.68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0B-9C44-BA00-C1A55695A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396147152"/>
        <c:axId val="-464835504"/>
      </c:barChart>
      <c:catAx>
        <c:axId val="-396147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464835504"/>
        <c:crosses val="autoZero"/>
        <c:auto val="1"/>
        <c:lblAlgn val="ctr"/>
        <c:lblOffset val="100"/>
        <c:noMultiLvlLbl val="0"/>
      </c:catAx>
      <c:valAx>
        <c:axId val="-4648355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396147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1998996086156"/>
          <c:y val="2.4320791789006199E-2"/>
          <c:w val="0.13437615725587701"/>
          <c:h val="0.16098527764189799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Explicit</a:t>
            </a:r>
            <a:r>
              <a:rPr lang="en-US" baseline="0" dirty="0"/>
              <a:t> Attitudes</a:t>
            </a:r>
            <a:endParaRPr lang="en-US" dirty="0"/>
          </a:p>
        </c:rich>
      </c:tx>
      <c:layout>
        <c:manualLayout>
          <c:xMode val="edge"/>
          <c:yMode val="edge"/>
          <c:x val="0.31579986876640398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'Macintosh HD:Users:helencolby:Desktop:Studies in Progress:IAT With Chris and Sara:[New Graph For Boulder.xlsx]Sheet1'!$D$9:$E$9</c:f>
                <c:numCache>
                  <c:formatCode>General</c:formatCode>
                  <c:ptCount val="2"/>
                  <c:pt idx="0">
                    <c:v>7.8E-2</c:v>
                  </c:pt>
                  <c:pt idx="1">
                    <c:v>7.3999999999999996E-2</c:v>
                  </c:pt>
                </c:numCache>
              </c:numRef>
            </c:plus>
            <c:minus>
              <c:numRef>
                <c:f>'Macintosh HD:Users:helencolby:Desktop:Studies in Progress:IAT With Chris and Sara:[New Graph For Boulder.xlsx]Sheet1'!$D$9:$E$9</c:f>
                <c:numCache>
                  <c:formatCode>General</c:formatCode>
                  <c:ptCount val="2"/>
                  <c:pt idx="0">
                    <c:v>7.8E-2</c:v>
                  </c:pt>
                  <c:pt idx="1">
                    <c:v>7.3999999999999996E-2</c:v>
                  </c:pt>
                </c:numCache>
              </c:numRef>
            </c:minus>
          </c:errBars>
          <c:cat>
            <c:strRef>
              <c:f>'Macintosh HD:Users:helencolby:Desktop:Studies in Progress:IAT With Chris and Sara:[New Graph For Boulder.xlsx]Sheet1'!$A$8:$B$8</c:f>
              <c:strCache>
                <c:ptCount val="2"/>
                <c:pt idx="0">
                  <c:v>_x0006_Before</c:v>
                </c:pt>
                <c:pt idx="1">
                  <c:v>_x0005_After</c:v>
                </c:pt>
              </c:strCache>
            </c:strRef>
          </c:cat>
          <c:val>
            <c:numRef>
              <c:f>'Macintosh HD:Users:helencolby:Desktop:Studies in Progress:IAT With Chris and Sara:[New Graph For Boulder.xlsx]Sheet1'!$A$9:$B$9</c:f>
              <c:numCache>
                <c:formatCode>General</c:formatCode>
                <c:ptCount val="2"/>
                <c:pt idx="0">
                  <c:v>5.57</c:v>
                </c:pt>
                <c:pt idx="1">
                  <c:v>5.83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8B-544D-BA0D-85CF39C4F7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444842384"/>
        <c:axId val="-442400672"/>
      </c:barChart>
      <c:catAx>
        <c:axId val="-444842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442400672"/>
        <c:crosses val="autoZero"/>
        <c:auto val="1"/>
        <c:lblAlgn val="ctr"/>
        <c:lblOffset val="100"/>
        <c:noMultiLvlLbl val="0"/>
      </c:catAx>
      <c:valAx>
        <c:axId val="-4424006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444842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Implicit Attitudes</a:t>
            </a:r>
          </a:p>
        </c:rich>
      </c:tx>
      <c:layout>
        <c:manualLayout>
          <c:xMode val="edge"/>
          <c:yMode val="edge"/>
          <c:x val="0.30735592448820398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'Macintosh HD:Users:helencolby:Desktop:Studies in Progress:IAT With Chris and Sara:[New Graph For Boulder.xlsx]Sheet1'!$D$4:$E$4</c:f>
                <c:numCache>
                  <c:formatCode>General</c:formatCode>
                  <c:ptCount val="2"/>
                  <c:pt idx="0">
                    <c:v>5.5E-2</c:v>
                  </c:pt>
                  <c:pt idx="1">
                    <c:v>7.3999999999999996E-2</c:v>
                  </c:pt>
                </c:numCache>
              </c:numRef>
            </c:plus>
            <c:minus>
              <c:numRef>
                <c:f>'Macintosh HD:Users:helencolby:Desktop:Studies in Progress:IAT With Chris and Sara:[New Graph For Boulder.xlsx]Sheet1'!$D$4:$E$4</c:f>
                <c:numCache>
                  <c:formatCode>General</c:formatCode>
                  <c:ptCount val="2"/>
                  <c:pt idx="0">
                    <c:v>5.5E-2</c:v>
                  </c:pt>
                  <c:pt idx="1">
                    <c:v>7.3999999999999996E-2</c:v>
                  </c:pt>
                </c:numCache>
              </c:numRef>
            </c:minus>
          </c:errBars>
          <c:cat>
            <c:strRef>
              <c:f>'Macintosh HD:Users:helencolby:Desktop:Studies in Progress:IAT With Chris and Sara:[New Graph For Boulder.xlsx]Sheet1'!$A$3:$B$3</c:f>
              <c:strCache>
                <c:ptCount val="2"/>
                <c:pt idx="0">
                  <c:v>_x0006_Before</c:v>
                </c:pt>
                <c:pt idx="1">
                  <c:v>_x0005_After</c:v>
                </c:pt>
              </c:strCache>
            </c:strRef>
          </c:cat>
          <c:val>
            <c:numRef>
              <c:f>'Macintosh HD:Users:helencolby:Desktop:Studies in Progress:IAT With Chris and Sara:[New Graph For Boulder.xlsx]Sheet1'!$A$4:$B$4</c:f>
              <c:numCache>
                <c:formatCode>General</c:formatCode>
                <c:ptCount val="2"/>
                <c:pt idx="0">
                  <c:v>0.06</c:v>
                </c:pt>
                <c:pt idx="1">
                  <c:v>-0.26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42-8446-9205-DE1FD81082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466803248"/>
        <c:axId val="-448427024"/>
      </c:barChart>
      <c:catAx>
        <c:axId val="-466803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448427024"/>
        <c:crosses val="autoZero"/>
        <c:auto val="1"/>
        <c:lblAlgn val="ctr"/>
        <c:lblOffset val="100"/>
        <c:noMultiLvlLbl val="0"/>
      </c:catAx>
      <c:valAx>
        <c:axId val="-448427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466803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55074365704301E-2"/>
          <c:y val="6.0185185185185203E-2"/>
          <c:w val="0.85833464566929096"/>
          <c:h val="0.87962962962962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Control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'Macintosh HD:Users:helencolby:Desktop:Studies in Progress:IAT With Chris and Sara:[Graphs For Boulder.xlsx]IAT3'!$D$2:$D$5</c:f>
                <c:numCache>
                  <c:formatCode>General</c:formatCode>
                  <c:ptCount val="4"/>
                  <c:pt idx="0">
                    <c:v>6.8000000000000005E-2</c:v>
                  </c:pt>
                  <c:pt idx="1">
                    <c:v>8.6999999999999994E-2</c:v>
                  </c:pt>
                  <c:pt idx="2">
                    <c:v>8.2000000000000003E-2</c:v>
                  </c:pt>
                  <c:pt idx="3">
                    <c:v>7.5999999999999998E-2</c:v>
                  </c:pt>
                </c:numCache>
              </c:numRef>
            </c:plus>
            <c:minus>
              <c:numRef>
                <c:f>'Macintosh HD:Users:helencolby:Desktop:Studies in Progress:IAT With Chris and Sara:[Graphs For Boulder.xlsx]IAT3'!$D$2:$D$5</c:f>
                <c:numCache>
                  <c:formatCode>General</c:formatCode>
                  <c:ptCount val="4"/>
                  <c:pt idx="0">
                    <c:v>6.8000000000000005E-2</c:v>
                  </c:pt>
                  <c:pt idx="1">
                    <c:v>8.6999999999999994E-2</c:v>
                  </c:pt>
                  <c:pt idx="2">
                    <c:v>8.2000000000000003E-2</c:v>
                  </c:pt>
                  <c:pt idx="3">
                    <c:v>7.5999999999999998E-2</c:v>
                  </c:pt>
                </c:numCache>
              </c:numRef>
            </c:minus>
          </c:errBars>
          <c:cat>
            <c:strRef>
              <c:f>Sheet1!$B$1:$C$1</c:f>
              <c:strCache>
                <c:ptCount val="2"/>
                <c:pt idx="0">
                  <c:v>Low Distress</c:v>
                </c:pt>
                <c:pt idx="1">
                  <c:v>High Distress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0.17</c:v>
                </c:pt>
                <c:pt idx="1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F1-9B4A-8EE4-5E4061F4598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Literacy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'Macintosh HD:Users:helencolby:Desktop:Studies in Progress:IAT With Chris and Sara:[Graphs For Boulder.xlsx]IAT3'!$E$2:$E$5</c:f>
                <c:numCache>
                  <c:formatCode>General</c:formatCode>
                  <c:ptCount val="4"/>
                  <c:pt idx="0">
                    <c:v>0.10199999999999999</c:v>
                  </c:pt>
                  <c:pt idx="1">
                    <c:v>8.6999999999999994E-2</c:v>
                  </c:pt>
                  <c:pt idx="2">
                    <c:v>9.6000000000000002E-2</c:v>
                  </c:pt>
                  <c:pt idx="3">
                    <c:v>7.5999999999999998E-2</c:v>
                  </c:pt>
                </c:numCache>
              </c:numRef>
            </c:plus>
            <c:minus>
              <c:numRef>
                <c:f>'Macintosh HD:Users:helencolby:Desktop:Studies in Progress:IAT With Chris and Sara:[Graphs For Boulder.xlsx]IAT3'!$E$2:$E$5</c:f>
                <c:numCache>
                  <c:formatCode>General</c:formatCode>
                  <c:ptCount val="4"/>
                  <c:pt idx="0">
                    <c:v>0.10199999999999999</c:v>
                  </c:pt>
                  <c:pt idx="1">
                    <c:v>8.6999999999999994E-2</c:v>
                  </c:pt>
                  <c:pt idx="2">
                    <c:v>9.6000000000000002E-2</c:v>
                  </c:pt>
                  <c:pt idx="3">
                    <c:v>7.5999999999999998E-2</c:v>
                  </c:pt>
                </c:numCache>
              </c:numRef>
            </c:minus>
          </c:errBars>
          <c:cat>
            <c:strRef>
              <c:f>Sheet1!$B$1:$C$1</c:f>
              <c:strCache>
                <c:ptCount val="2"/>
                <c:pt idx="0">
                  <c:v>Low Distress</c:v>
                </c:pt>
                <c:pt idx="1">
                  <c:v>High Distress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0.02</c:v>
                </c:pt>
                <c:pt idx="1">
                  <c:v>-0.126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F1-9B4A-8EE4-5E4061F459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548401152"/>
        <c:axId val="-398267776"/>
      </c:barChart>
      <c:catAx>
        <c:axId val="-548401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398267776"/>
        <c:crosses val="autoZero"/>
        <c:auto val="1"/>
        <c:lblAlgn val="ctr"/>
        <c:lblOffset val="0"/>
        <c:noMultiLvlLbl val="0"/>
      </c:catAx>
      <c:valAx>
        <c:axId val="-398267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548401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076749781277297"/>
          <c:y val="7.3820001471778599E-2"/>
          <c:w val="0.19923250218722699"/>
          <c:h val="0.1859529017206180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'Shame Pilot'!$B$2</c:f>
              <c:strCache>
                <c:ptCount val="1"/>
                <c:pt idx="0">
                  <c:v>Control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'Shame Pilot'!$D$3:$D$4</c:f>
                <c:numCache>
                  <c:formatCode>General</c:formatCode>
                  <c:ptCount val="2"/>
                  <c:pt idx="0">
                    <c:v>6.0999999999999999E-2</c:v>
                  </c:pt>
                  <c:pt idx="1">
                    <c:v>5.7000000000000002E-2</c:v>
                  </c:pt>
                </c:numCache>
              </c:numRef>
            </c:plus>
            <c:minus>
              <c:numRef>
                <c:f>'Shame Pilot'!$D$3:$D$4</c:f>
                <c:numCache>
                  <c:formatCode>General</c:formatCode>
                  <c:ptCount val="2"/>
                  <c:pt idx="0">
                    <c:v>6.0999999999999999E-2</c:v>
                  </c:pt>
                  <c:pt idx="1">
                    <c:v>5.7000000000000002E-2</c:v>
                  </c:pt>
                </c:numCache>
              </c:numRef>
            </c:minus>
          </c:errBars>
          <c:cat>
            <c:strRef>
              <c:f>'Shame Pilot'!$A$3:$A$4</c:f>
              <c:strCache>
                <c:ptCount val="2"/>
                <c:pt idx="0">
                  <c:v>Shame</c:v>
                </c:pt>
                <c:pt idx="1">
                  <c:v>Negative</c:v>
                </c:pt>
              </c:strCache>
            </c:strRef>
          </c:cat>
          <c:val>
            <c:numRef>
              <c:f>'Shame Pilot'!$B$3:$B$4</c:f>
              <c:numCache>
                <c:formatCode>General</c:formatCode>
                <c:ptCount val="2"/>
                <c:pt idx="0">
                  <c:v>1.3</c:v>
                </c:pt>
                <c:pt idx="1">
                  <c:v>1.28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1F-B546-8672-EE1F955D45DC}"/>
            </c:ext>
          </c:extLst>
        </c:ser>
        <c:ser>
          <c:idx val="1"/>
          <c:order val="1"/>
          <c:tx>
            <c:strRef>
              <c:f>'Shame Pilot'!$C$2</c:f>
              <c:strCache>
                <c:ptCount val="1"/>
                <c:pt idx="0">
                  <c:v>Literacy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'Shame Pilot'!$E$3:$E$4</c:f>
                <c:numCache>
                  <c:formatCode>General</c:formatCode>
                  <c:ptCount val="2"/>
                  <c:pt idx="0">
                    <c:v>8.7999999999999995E-2</c:v>
                  </c:pt>
                  <c:pt idx="1">
                    <c:v>8.7999999999999995E-2</c:v>
                  </c:pt>
                </c:numCache>
              </c:numRef>
            </c:plus>
            <c:minus>
              <c:numRef>
                <c:f>'Shame Pilot'!$E$3:$E$4</c:f>
                <c:numCache>
                  <c:formatCode>General</c:formatCode>
                  <c:ptCount val="2"/>
                  <c:pt idx="0">
                    <c:v>8.7999999999999995E-2</c:v>
                  </c:pt>
                  <c:pt idx="1">
                    <c:v>8.7999999999999995E-2</c:v>
                  </c:pt>
                </c:numCache>
              </c:numRef>
            </c:minus>
          </c:errBars>
          <c:cat>
            <c:strRef>
              <c:f>'Shame Pilot'!$A$3:$A$4</c:f>
              <c:strCache>
                <c:ptCount val="2"/>
                <c:pt idx="0">
                  <c:v>Shame</c:v>
                </c:pt>
                <c:pt idx="1">
                  <c:v>Negative</c:v>
                </c:pt>
              </c:strCache>
            </c:strRef>
          </c:cat>
          <c:val>
            <c:numRef>
              <c:f>'Shame Pilot'!$C$3:$C$4</c:f>
              <c:numCache>
                <c:formatCode>General</c:formatCode>
                <c:ptCount val="2"/>
                <c:pt idx="0">
                  <c:v>1.58</c:v>
                </c:pt>
                <c:pt idx="1">
                  <c:v>1.62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1F-B546-8672-EE1F955D4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443067552"/>
        <c:axId val="-507644624"/>
      </c:barChart>
      <c:catAx>
        <c:axId val="-44306755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507644624"/>
        <c:crosses val="autoZero"/>
        <c:auto val="1"/>
        <c:lblAlgn val="ctr"/>
        <c:lblOffset val="100"/>
        <c:noMultiLvlLbl val="0"/>
      </c:catAx>
      <c:valAx>
        <c:axId val="-5076446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443067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193287409085304"/>
          <c:y val="5.0107896074501002E-2"/>
          <c:w val="0.15534933371787099"/>
          <c:h val="0.29922410733980997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368110236220502E-2"/>
          <c:y val="6.0185185185185203E-2"/>
          <c:w val="0.67061570850753105"/>
          <c:h val="0.78848826188393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Control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Sheet1!$D$2:$D$3</c:f>
                <c:numCache>
                  <c:formatCode>General</c:formatCode>
                  <c:ptCount val="2"/>
                  <c:pt idx="0">
                    <c:v>1.1000000000000001</c:v>
                  </c:pt>
                  <c:pt idx="1">
                    <c:v>0.97099999999999997</c:v>
                  </c:pt>
                </c:numCache>
              </c:numRef>
            </c:plus>
            <c:minus>
              <c:numRef>
                <c:f>Sheet1!$D$2:$D$3</c:f>
                <c:numCache>
                  <c:formatCode>General</c:formatCode>
                  <c:ptCount val="2"/>
                  <c:pt idx="0">
                    <c:v>1.1000000000000001</c:v>
                  </c:pt>
                  <c:pt idx="1">
                    <c:v>0.97099999999999997</c:v>
                  </c:pt>
                </c:numCache>
              </c:numRef>
            </c:minus>
          </c:errBars>
          <c:cat>
            <c:strRef>
              <c:f>Sheet1!$B$1:$C$1</c:f>
              <c:strCache>
                <c:ptCount val="2"/>
                <c:pt idx="0">
                  <c:v>Low Stress</c:v>
                </c:pt>
                <c:pt idx="1">
                  <c:v>High Stress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7.71</c:v>
                </c:pt>
                <c:pt idx="1">
                  <c:v>7.25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EC-924C-A388-E9E216F8326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Financial Literacy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Sheet1!$E$2:$E$3</c:f>
                <c:numCache>
                  <c:formatCode>General</c:formatCode>
                  <c:ptCount val="2"/>
                  <c:pt idx="0">
                    <c:v>0.65200000000000002</c:v>
                  </c:pt>
                  <c:pt idx="1">
                    <c:v>0.63600000000000001</c:v>
                  </c:pt>
                </c:numCache>
              </c:numRef>
            </c:plus>
            <c:minus>
              <c:numRef>
                <c:f>Sheet1!$E$2:$E$3</c:f>
                <c:numCache>
                  <c:formatCode>General</c:formatCode>
                  <c:ptCount val="2"/>
                  <c:pt idx="0">
                    <c:v>0.65200000000000002</c:v>
                  </c:pt>
                  <c:pt idx="1">
                    <c:v>0.63600000000000001</c:v>
                  </c:pt>
                </c:numCache>
              </c:numRef>
            </c:minus>
          </c:errBars>
          <c:cat>
            <c:strRef>
              <c:f>Sheet1!$B$1:$C$1</c:f>
              <c:strCache>
                <c:ptCount val="2"/>
                <c:pt idx="0">
                  <c:v>Low Stress</c:v>
                </c:pt>
                <c:pt idx="1">
                  <c:v>High Stress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5.27</c:v>
                </c:pt>
                <c:pt idx="1">
                  <c:v>8.7399999999999984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EC-924C-A388-E9E216F83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547593840"/>
        <c:axId val="-397855824"/>
      </c:barChart>
      <c:catAx>
        <c:axId val="-5475938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397855824"/>
        <c:crosses val="autoZero"/>
        <c:auto val="1"/>
        <c:lblAlgn val="ctr"/>
        <c:lblOffset val="100"/>
        <c:noMultiLvlLbl val="0"/>
      </c:catAx>
      <c:valAx>
        <c:axId val="-397855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547593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735982730419602"/>
          <c:y val="0.104071667151575"/>
          <c:w val="0.223630510860056"/>
          <c:h val="0.2306867891513559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5E793-F787-174A-BF34-4DB0195BB246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E1BBF-B865-9D49-954E-7D1DA57164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91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19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8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87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1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26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2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3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86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5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A2EF1-D1A7-1B46-B2F2-173CECB59249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04A0A-AF2C-A848-902C-DC1124EE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6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Financial Literacy and Behavior Change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Helen Colby, Ph.D.</a:t>
            </a:r>
          </a:p>
          <a:p>
            <a:r>
              <a:rPr lang="en-US" dirty="0"/>
              <a:t>Indiana University, Kelley School of Business</a:t>
            </a:r>
          </a:p>
        </p:txBody>
      </p:sp>
    </p:spTree>
    <p:extLst>
      <p:ext uri="{BB962C8B-B14F-4D97-AF65-F5344CB8AC3E}">
        <p14:creationId xmlns:p14="http://schemas.microsoft.com/office/powerpoint/2010/main" val="39031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7240" y="2617470"/>
            <a:ext cx="11098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General financial knowledge accounted </a:t>
            </a:r>
            <a:r>
              <a:rPr lang="en-US" sz="3200" dirty="0"/>
              <a:t>for </a:t>
            </a:r>
            <a:r>
              <a:rPr lang="en-US" sz="4000" b="1" dirty="0" smtClean="0"/>
              <a:t>1.8%</a:t>
            </a:r>
            <a:r>
              <a:rPr lang="en-US" sz="3200" dirty="0" smtClean="0"/>
              <a:t> </a:t>
            </a:r>
            <a:r>
              <a:rPr lang="en-US" sz="3200" dirty="0"/>
              <a:t>of the variance in </a:t>
            </a:r>
            <a:r>
              <a:rPr lang="en-US" sz="3200" dirty="0" smtClean="0"/>
              <a:t>behaviors.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8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7648" y="1825625"/>
            <a:ext cx="953615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Financial education was </a:t>
            </a:r>
            <a:r>
              <a:rPr lang="en-US" dirty="0"/>
              <a:t>even less </a:t>
            </a:r>
            <a:r>
              <a:rPr lang="en-US" dirty="0" smtClean="0"/>
              <a:t>effective at changing behavior for </a:t>
            </a:r>
            <a:r>
              <a:rPr lang="en-US" dirty="0"/>
              <a:t>lower-income individuals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Financial knowledge was also less </a:t>
            </a:r>
            <a:r>
              <a:rPr lang="en-US" dirty="0" smtClean="0"/>
              <a:t>predictive of behavior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Opportunities, constraints, environmental effects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2048" y="2226062"/>
            <a:ext cx="8482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Why is financial literacy training ineffective?</a:t>
            </a:r>
          </a:p>
        </p:txBody>
      </p:sp>
    </p:spTree>
    <p:extLst>
      <p:ext uri="{BB962C8B-B14F-4D97-AF65-F5344CB8AC3E}">
        <p14:creationId xmlns:p14="http://schemas.microsoft.com/office/powerpoint/2010/main" val="46362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vs. Implicit Attitudes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8010" y="1825625"/>
            <a:ext cx="9435790" cy="435133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Explicit Attitudes – admitted, open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Implicit Attitudes – may not even know oneself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Measure Implicit Attitudes?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976" y="2506662"/>
            <a:ext cx="9290824" cy="435133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Implicit Association Test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Reaction time measure of implicit associations and attitudes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4645" y="5988734"/>
            <a:ext cx="3939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Greenwald, McGhee, &amp; Schwartz (1998)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6098" y="1684301"/>
            <a:ext cx="2445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Good</a:t>
            </a:r>
            <a:endParaRPr lang="en-US" sz="2400" dirty="0"/>
          </a:p>
          <a:p>
            <a:pPr algn="ctr"/>
            <a:r>
              <a:rPr lang="en-US" sz="2400" dirty="0" smtClean="0"/>
              <a:t>Black American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874788" y="1684301"/>
            <a:ext cx="2492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Bad</a:t>
            </a:r>
          </a:p>
          <a:p>
            <a:pPr algn="ctr"/>
            <a:r>
              <a:rPr lang="en-US" sz="2400" dirty="0" smtClean="0"/>
              <a:t>White American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780" y="4624070"/>
            <a:ext cx="16510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2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6098" y="1684301"/>
            <a:ext cx="2445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Good</a:t>
            </a:r>
            <a:endParaRPr lang="en-US" sz="2400" dirty="0"/>
          </a:p>
          <a:p>
            <a:pPr algn="ctr"/>
            <a:r>
              <a:rPr lang="en-US" sz="2400" dirty="0" smtClean="0"/>
              <a:t>White American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874788" y="1684301"/>
            <a:ext cx="2492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Bad</a:t>
            </a:r>
          </a:p>
          <a:p>
            <a:pPr algn="ctr"/>
            <a:r>
              <a:rPr lang="en-US" sz="2400" dirty="0" smtClean="0"/>
              <a:t>Black American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780" y="4624070"/>
            <a:ext cx="16510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Measure Implicit Attitudes?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976" y="2179955"/>
            <a:ext cx="9290824" cy="435133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Used to study race, gender, obesity, and many others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Financial attitudes?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4645" y="5988734"/>
            <a:ext cx="3939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Greenwald, McGhee, &amp; Schwartz (1998)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1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6098" y="1684301"/>
            <a:ext cx="126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Good</a:t>
            </a:r>
          </a:p>
          <a:p>
            <a:r>
              <a:rPr lang="en-US" sz="2400" dirty="0"/>
              <a:t>Spend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4788" y="1684301"/>
            <a:ext cx="1007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Bad</a:t>
            </a:r>
          </a:p>
          <a:p>
            <a:r>
              <a:rPr lang="en-US" sz="2400" dirty="0"/>
              <a:t>Save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66213" y="5439998"/>
            <a:ext cx="1545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Purchase</a:t>
            </a:r>
          </a:p>
        </p:txBody>
      </p:sp>
    </p:spTree>
    <p:extLst>
      <p:ext uri="{BB962C8B-B14F-4D97-AF65-F5344CB8AC3E}">
        <p14:creationId xmlns:p14="http://schemas.microsoft.com/office/powerpoint/2010/main" val="15918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6098" y="1684301"/>
            <a:ext cx="1007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Good</a:t>
            </a:r>
          </a:p>
          <a:p>
            <a:r>
              <a:rPr lang="en-US" sz="2400" dirty="0"/>
              <a:t>Save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4788" y="1684301"/>
            <a:ext cx="1180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Bad</a:t>
            </a:r>
          </a:p>
          <a:p>
            <a:r>
              <a:rPr lang="en-US" sz="2400" dirty="0"/>
              <a:t>Spend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66213" y="5439998"/>
            <a:ext cx="1545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Thrift</a:t>
            </a:r>
          </a:p>
        </p:txBody>
      </p:sp>
    </p:spTree>
    <p:extLst>
      <p:ext uri="{BB962C8B-B14F-4D97-AF65-F5344CB8AC3E}">
        <p14:creationId xmlns:p14="http://schemas.microsoft.com/office/powerpoint/2010/main" val="188690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Effectiveness of financial education and training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Unexpected effects of financial literacy education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Predictors of positive financial behavior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</a:t>
            </a:r>
            <a:r>
              <a:rPr lang="en-US" dirty="0" smtClean="0"/>
              <a:t>methods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5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5863"/>
            <a:ext cx="8229600" cy="1143000"/>
          </a:xfrm>
        </p:spPr>
        <p:txBody>
          <a:bodyPr/>
          <a:lstStyle/>
          <a:p>
            <a:r>
              <a:rPr lang="en-US" dirty="0"/>
              <a:t>Spending/Saving IAT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762" y="1268864"/>
            <a:ext cx="2773139" cy="25001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Saving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Save</a:t>
            </a:r>
          </a:p>
          <a:p>
            <a:pPr marL="0" indent="0">
              <a:buNone/>
            </a:pPr>
            <a:r>
              <a:rPr lang="en-US" dirty="0"/>
              <a:t>Thrift</a:t>
            </a:r>
          </a:p>
          <a:p>
            <a:pPr marL="0" indent="0">
              <a:buNone/>
            </a:pPr>
            <a:r>
              <a:rPr lang="en-US" dirty="0"/>
              <a:t>Frugal </a:t>
            </a:r>
          </a:p>
          <a:p>
            <a:pPr marL="0" indent="0">
              <a:buNone/>
            </a:pPr>
            <a:r>
              <a:rPr lang="en-US" dirty="0"/>
              <a:t>Budget</a:t>
            </a:r>
          </a:p>
          <a:p>
            <a:pPr marL="0" indent="0">
              <a:buNone/>
            </a:pPr>
            <a:r>
              <a:rPr lang="en-US" dirty="0"/>
              <a:t>Economize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992915" y="1099380"/>
            <a:ext cx="2773139" cy="26695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u="sng" dirty="0"/>
              <a:t>Spending</a:t>
            </a:r>
            <a:r>
              <a:rPr lang="en-US" sz="2800" dirty="0"/>
              <a:t>	</a:t>
            </a:r>
          </a:p>
          <a:p>
            <a:pPr marL="0" indent="0">
              <a:buNone/>
            </a:pPr>
            <a:r>
              <a:rPr lang="en-US" sz="2800" dirty="0"/>
              <a:t>Spend</a:t>
            </a:r>
          </a:p>
          <a:p>
            <a:pPr marL="0" indent="0">
              <a:buNone/>
            </a:pPr>
            <a:r>
              <a:rPr lang="en-US" sz="2800" dirty="0"/>
              <a:t>Buy</a:t>
            </a:r>
          </a:p>
          <a:p>
            <a:pPr marL="0" indent="0">
              <a:buNone/>
            </a:pPr>
            <a:r>
              <a:rPr lang="en-US" sz="2800" dirty="0"/>
              <a:t>Purchase </a:t>
            </a:r>
          </a:p>
          <a:p>
            <a:pPr marL="0" indent="0">
              <a:buNone/>
            </a:pPr>
            <a:r>
              <a:rPr lang="en-US" sz="2800" dirty="0"/>
              <a:t>Splurge</a:t>
            </a:r>
          </a:p>
          <a:p>
            <a:pPr marL="0" indent="0">
              <a:buNone/>
            </a:pPr>
            <a:r>
              <a:rPr lang="en-US" sz="2800" dirty="0"/>
              <a:t>Shop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92915" y="4109395"/>
            <a:ext cx="2773139" cy="25001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u="sng" dirty="0"/>
              <a:t>Bad</a:t>
            </a:r>
            <a:r>
              <a:rPr lang="en-US" sz="2800" dirty="0"/>
              <a:t>	</a:t>
            </a:r>
          </a:p>
          <a:p>
            <a:pPr marL="0" indent="0">
              <a:buNone/>
            </a:pPr>
            <a:r>
              <a:rPr lang="en-US" sz="2800" dirty="0"/>
              <a:t>Horrible</a:t>
            </a:r>
          </a:p>
          <a:p>
            <a:pPr marL="0" indent="0">
              <a:buNone/>
            </a:pPr>
            <a:r>
              <a:rPr lang="en-US" sz="2800" dirty="0"/>
              <a:t>Agony</a:t>
            </a:r>
          </a:p>
          <a:p>
            <a:pPr marL="0" indent="0">
              <a:buNone/>
            </a:pPr>
            <a:r>
              <a:rPr lang="en-US" sz="2800" dirty="0"/>
              <a:t>Painful</a:t>
            </a:r>
          </a:p>
          <a:p>
            <a:pPr marL="0" indent="0">
              <a:buNone/>
            </a:pPr>
            <a:r>
              <a:rPr lang="en-US" sz="2800" dirty="0"/>
              <a:t>Terrible</a:t>
            </a:r>
          </a:p>
          <a:p>
            <a:pPr marL="0" indent="0">
              <a:buNone/>
            </a:pPr>
            <a:r>
              <a:rPr lang="en-US" sz="2800" dirty="0"/>
              <a:t>Awful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81201" y="4109395"/>
            <a:ext cx="2773139" cy="25001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u="sng" dirty="0"/>
              <a:t>Good</a:t>
            </a:r>
            <a:r>
              <a:rPr lang="en-US" sz="2800" dirty="0"/>
              <a:t>	</a:t>
            </a:r>
          </a:p>
          <a:p>
            <a:pPr marL="0" indent="0">
              <a:buNone/>
            </a:pPr>
            <a:r>
              <a:rPr lang="en-US" sz="2800" dirty="0"/>
              <a:t>Marvelous</a:t>
            </a:r>
          </a:p>
          <a:p>
            <a:pPr marL="0" indent="0">
              <a:buNone/>
            </a:pPr>
            <a:r>
              <a:rPr lang="en-US" sz="2800" dirty="0"/>
              <a:t>Superb</a:t>
            </a:r>
          </a:p>
          <a:p>
            <a:pPr marL="0" indent="0">
              <a:buNone/>
            </a:pPr>
            <a:r>
              <a:rPr lang="en-US" sz="2800" dirty="0"/>
              <a:t>Pleasure </a:t>
            </a:r>
          </a:p>
          <a:p>
            <a:pPr marL="0" indent="0">
              <a:buNone/>
            </a:pPr>
            <a:r>
              <a:rPr lang="en-US" sz="2800" dirty="0"/>
              <a:t>Joyful</a:t>
            </a:r>
          </a:p>
          <a:p>
            <a:pPr marL="0" indent="0">
              <a:buNone/>
            </a:pPr>
            <a:r>
              <a:rPr lang="en-US" sz="2800" dirty="0"/>
              <a:t>Wonderful</a:t>
            </a:r>
          </a:p>
        </p:txBody>
      </p:sp>
    </p:spTree>
    <p:extLst>
      <p:ext uri="{BB962C8B-B14F-4D97-AF65-F5344CB8AC3E}">
        <p14:creationId xmlns:p14="http://schemas.microsoft.com/office/powerpoint/2010/main" val="130002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Study 1: Implicit Attitudes and Financial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Completed Spending/Saving IAT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Completed a battery of financial health questions</a:t>
            </a:r>
          </a:p>
        </p:txBody>
      </p:sp>
    </p:spTree>
    <p:extLst>
      <p:ext uri="{BB962C8B-B14F-4D97-AF65-F5344CB8AC3E}">
        <p14:creationId xmlns:p14="http://schemas.microsoft.com/office/powerpoint/2010/main" val="102628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Study 1: Results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1981200" y="1290124"/>
          <a:ext cx="8446940" cy="528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1300681" y="3192282"/>
            <a:ext cx="1084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Mean Rating</a:t>
            </a:r>
          </a:p>
        </p:txBody>
      </p:sp>
    </p:spTree>
    <p:extLst>
      <p:ext uri="{BB962C8B-B14F-4D97-AF65-F5344CB8AC3E}">
        <p14:creationId xmlns:p14="http://schemas.microsoft.com/office/powerpoint/2010/main" val="26731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Study 1: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Also significant differences 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InCharge Financial Distress/Financial Well-Being Scale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Impulsive Buying Scale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Like/Dislike Savings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 significant differences in income or education</a:t>
            </a:r>
          </a:p>
        </p:txBody>
      </p:sp>
    </p:spTree>
    <p:extLst>
      <p:ext uri="{BB962C8B-B14F-4D97-AF65-F5344CB8AC3E}">
        <p14:creationId xmlns:p14="http://schemas.microsoft.com/office/powerpoint/2010/main" val="1445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500" dirty="0"/>
              <a:t>Study 2: Effects of Financial Literacy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9437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Spending/Saving IAT</a:t>
            </a:r>
          </a:p>
          <a:p>
            <a:pPr marL="0" indent="0">
              <a:buNone/>
            </a:pPr>
            <a:r>
              <a:rPr lang="en-US" dirty="0"/>
              <a:t>2. Explicit Questions</a:t>
            </a:r>
          </a:p>
          <a:p>
            <a:pPr marL="0" indent="0">
              <a:buNone/>
            </a:pPr>
            <a:r>
              <a:rPr lang="en-US" dirty="0"/>
              <a:t>3. Financial Literacy Training</a:t>
            </a:r>
          </a:p>
          <a:p>
            <a:pPr marL="0" indent="0">
              <a:buNone/>
            </a:pPr>
            <a:r>
              <a:rPr lang="en-US" dirty="0"/>
              <a:t>4. Explicit Questions Repeated</a:t>
            </a:r>
          </a:p>
          <a:p>
            <a:pPr marL="0" indent="0">
              <a:buNone/>
            </a:pPr>
            <a:r>
              <a:rPr lang="en-US" dirty="0"/>
              <a:t>5. Spending/Saving IAT Repeated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Study 2: Explicit vs. Implicit Attitudes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366646"/>
              </p:ext>
            </p:extLst>
          </p:nvPr>
        </p:nvGraphicFramePr>
        <p:xfrm>
          <a:off x="1371600" y="23473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6584780" y="2320744"/>
          <a:ext cx="425750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5768439" y="2515801"/>
            <a:ext cx="1084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Prefer Saving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5643533" y="4146685"/>
            <a:ext cx="1225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Prefer Spending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650721" y="3533822"/>
            <a:ext cx="1225722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Mean Rating</a:t>
            </a:r>
          </a:p>
        </p:txBody>
      </p:sp>
    </p:spTree>
    <p:extLst>
      <p:ext uri="{BB962C8B-B14F-4D97-AF65-F5344CB8AC3E}">
        <p14:creationId xmlns:p14="http://schemas.microsoft.com/office/powerpoint/2010/main" val="12265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6" grpId="0">
        <p:bldAsOne/>
      </p:bldGraphic>
      <p:bldP spid="5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Study 3: Financial Literacy Training and Distressed Consumers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Repeated Spending/Saving IAT Design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Conditions</a:t>
            </a:r>
          </a:p>
          <a:p>
            <a:pPr marL="457200" lvl="1" indent="0">
              <a:buNone/>
            </a:pPr>
            <a:r>
              <a:rPr lang="en-US" dirty="0"/>
              <a:t>Control</a:t>
            </a:r>
          </a:p>
          <a:p>
            <a:pPr marL="457200" lvl="1" indent="0">
              <a:buNone/>
            </a:pPr>
            <a:r>
              <a:rPr lang="en-US" dirty="0"/>
              <a:t>Financial Literacy Training</a:t>
            </a:r>
          </a:p>
        </p:txBody>
      </p:sp>
    </p:spTree>
    <p:extLst>
      <p:ext uri="{BB962C8B-B14F-4D97-AF65-F5344CB8AC3E}">
        <p14:creationId xmlns:p14="http://schemas.microsoft.com/office/powerpoint/2010/main" val="204583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Study 3: Results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1863513" y="1310784"/>
          <a:ext cx="8509408" cy="5067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70471" y="3437629"/>
            <a:ext cx="219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 in d score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1033188" y="2210501"/>
            <a:ext cx="1697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Prefer Saving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1063519" y="4634237"/>
            <a:ext cx="1697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Prefer Spending</a:t>
            </a:r>
          </a:p>
        </p:txBody>
      </p:sp>
    </p:spTree>
    <p:extLst>
      <p:ext uri="{BB962C8B-B14F-4D97-AF65-F5344CB8AC3E}">
        <p14:creationId xmlns:p14="http://schemas.microsoft.com/office/powerpoint/2010/main" val="98960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Study 4: Financial Literacy Training and Purchases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Read a control or financial literacy training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Interest in purchasing and willingness to pay for impulse items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3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405" y="52684"/>
            <a:ext cx="10515600" cy="1325563"/>
          </a:xfrm>
        </p:spPr>
        <p:txBody>
          <a:bodyPr/>
          <a:lstStyle/>
          <a:p>
            <a:r>
              <a:rPr lang="en-US" dirty="0"/>
              <a:t>Study 4 Results</a:t>
            </a:r>
          </a:p>
        </p:txBody>
      </p:sp>
      <p:pic>
        <p:nvPicPr>
          <p:cNvPr id="8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4375" y="4419600"/>
            <a:ext cx="8839200" cy="642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920" y="1257300"/>
            <a:ext cx="8285643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253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and Attitudes Versus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Many financial literacy interventions </a:t>
            </a:r>
            <a:r>
              <a:rPr lang="en-US" dirty="0" smtClean="0"/>
              <a:t>use knowledge as an outcome measure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Knowledge change is, relatively, easy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Others </a:t>
            </a:r>
            <a:r>
              <a:rPr lang="en-US" dirty="0" smtClean="0"/>
              <a:t>use attitude changes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Real attitude change is hard, measured attitude change is less hard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Assumption was that these lead to behavior change</a:t>
            </a:r>
          </a:p>
        </p:txBody>
      </p:sp>
    </p:spTree>
    <p:extLst>
      <p:ext uri="{BB962C8B-B14F-4D97-AF65-F5344CB8AC3E}">
        <p14:creationId xmlns:p14="http://schemas.microsoft.com/office/powerpoint/2010/main" val="146674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Study 5: Financial Literacy Training and Negative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Read a control reading from the California DMV or a piece from MyMoney.gov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Shame scale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Positive and Negative Affect Scale (PANAS)</a:t>
            </a:r>
          </a:p>
        </p:txBody>
      </p:sp>
    </p:spTree>
    <p:extLst>
      <p:ext uri="{BB962C8B-B14F-4D97-AF65-F5344CB8AC3E}">
        <p14:creationId xmlns:p14="http://schemas.microsoft.com/office/powerpoint/2010/main" val="178331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405" y="52684"/>
            <a:ext cx="10515600" cy="1325563"/>
          </a:xfrm>
        </p:spPr>
        <p:txBody>
          <a:bodyPr/>
          <a:lstStyle/>
          <a:p>
            <a:r>
              <a:rPr lang="en-US" dirty="0"/>
              <a:t>Study 5 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995260"/>
              </p:ext>
            </p:extLst>
          </p:nvPr>
        </p:nvGraphicFramePr>
        <p:xfrm>
          <a:off x="838200" y="1302047"/>
          <a:ext cx="9986010" cy="480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14638" y="6172201"/>
            <a:ext cx="192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Shame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19888" y="5987534"/>
            <a:ext cx="2166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Negative Emotions</a:t>
            </a:r>
          </a:p>
        </p:txBody>
      </p:sp>
    </p:spTree>
    <p:extLst>
      <p:ext uri="{BB962C8B-B14F-4D97-AF65-F5344CB8AC3E}">
        <p14:creationId xmlns:p14="http://schemas.microsoft.com/office/powerpoint/2010/main" val="17561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405" y="52684"/>
            <a:ext cx="10515600" cy="1325563"/>
          </a:xfrm>
        </p:spPr>
        <p:txBody>
          <a:bodyPr/>
          <a:lstStyle/>
          <a:p>
            <a:r>
              <a:rPr lang="en-US" dirty="0"/>
              <a:t>Study 5 Results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28900" y="5856179"/>
            <a:ext cx="2537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Low Financial Stress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76976" y="5856178"/>
            <a:ext cx="2166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High Financial Stress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641554"/>
              </p:ext>
            </p:extLst>
          </p:nvPr>
        </p:nvGraphicFramePr>
        <p:xfrm>
          <a:off x="909638" y="1463437"/>
          <a:ext cx="10515600" cy="480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75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19" y="2743200"/>
            <a:ext cx="6201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But, there is some good news!</a:t>
            </a:r>
          </a:p>
        </p:txBody>
      </p:sp>
    </p:spTree>
    <p:extLst>
      <p:ext uri="{BB962C8B-B14F-4D97-AF65-F5344CB8AC3E}">
        <p14:creationId xmlns:p14="http://schemas.microsoft.com/office/powerpoint/2010/main" val="133651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Just-In-Time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One hour of instruction immediately = 12 hours of instruction after 10 months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evidence that effects may be larger for interventions immediately before behaviors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Also some suggestion of increased effectiveness at decision points</a:t>
            </a:r>
          </a:p>
          <a:p>
            <a:pPr marL="457200" lvl="1" indent="0">
              <a:buNone/>
            </a:pPr>
            <a:r>
              <a:rPr lang="en-US" dirty="0"/>
              <a:t>E.g. budgeting right before a new semester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8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Financial literacy is much less predictive when you include other factors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Propensity to plan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Confidence in financial information search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Willingness to take investment </a:t>
            </a:r>
            <a:r>
              <a:rPr lang="en-US" dirty="0" smtClean="0"/>
              <a:t>risks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Economic Locus of Control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Locus of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Internal – belief that one can shape one’s economic outcomes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External – belief that external forces are responsible for an individual’s financial situation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Growing up with insecurity (economic, psychological, etc.) leads to external locus of control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97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Locus of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Individuals with an internal locus of control are: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More likely to save money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Accumulate more savings overall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More likely to plan when under economic threat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Traditional financial education is not effective at changing behaviors.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However, that doesn’t mean these behaviors cannot be changed!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Teaching financial skills indirectly (e.g. locus of control, propensity to plan)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Providing the right training at the right time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There are other ways to provide </a:t>
            </a:r>
            <a:r>
              <a:rPr lang="en-US" dirty="0" smtClean="0"/>
              <a:t>financial education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Humor</a:t>
            </a:r>
          </a:p>
          <a:p>
            <a:pPr marL="0" indent="0">
              <a:buNone/>
            </a:pPr>
            <a:r>
              <a:rPr lang="en-US" dirty="0"/>
              <a:t>	Sharing experiences</a:t>
            </a:r>
          </a:p>
          <a:p>
            <a:pPr marL="0" indent="0">
              <a:buNone/>
            </a:pPr>
            <a:r>
              <a:rPr lang="en-US" dirty="0"/>
              <a:t>	Community support groups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7732" y="2971800"/>
            <a:ext cx="2697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5211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Effectiveness of Financial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93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Meta analysis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168 published papers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201 separate studies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effective is financial education at changing behaviors?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71317" y="6098880"/>
            <a:ext cx="4513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Fernandes, Lynch, &amp; Netemeyer (2013)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940" y="2571750"/>
            <a:ext cx="11098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Financial education interventions accounted for </a:t>
            </a:r>
            <a:r>
              <a:rPr lang="en-US" sz="4000" b="1" dirty="0"/>
              <a:t>0.1%</a:t>
            </a:r>
            <a:r>
              <a:rPr lang="en-US" sz="3200" dirty="0"/>
              <a:t> of the variance in </a:t>
            </a:r>
            <a:r>
              <a:rPr lang="en-US" sz="3200" dirty="0" smtClean="0"/>
              <a:t>behaviors.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5495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Included?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Controlled experiments</a:t>
            </a:r>
          </a:p>
          <a:p>
            <a:pPr marL="0" indent="0">
              <a:buNone/>
            </a:pPr>
            <a:r>
              <a:rPr lang="en-US" dirty="0"/>
              <a:t>Pre and post tests</a:t>
            </a:r>
          </a:p>
          <a:p>
            <a:pPr marL="0" indent="0">
              <a:buNone/>
            </a:pPr>
            <a:r>
              <a:rPr lang="en-US" dirty="0"/>
              <a:t>Students, adults, low-income, higher-income</a:t>
            </a:r>
          </a:p>
          <a:p>
            <a:pPr marL="0" indent="0">
              <a:buNone/>
            </a:pPr>
            <a:r>
              <a:rPr lang="en-US" dirty="0"/>
              <a:t>Workshops, seminars, courses, fliers</a:t>
            </a:r>
          </a:p>
          <a:p>
            <a:pPr marL="0" indent="0">
              <a:buNone/>
            </a:pPr>
            <a:r>
              <a:rPr lang="en-US" dirty="0"/>
              <a:t>Voluntary and required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Included?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3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Wide variety of behaviors </a:t>
            </a:r>
          </a:p>
          <a:p>
            <a:pPr marL="457200" lvl="1" indent="0">
              <a:buNone/>
            </a:pPr>
            <a:r>
              <a:rPr lang="en-US" dirty="0"/>
              <a:t>Debt</a:t>
            </a:r>
          </a:p>
          <a:p>
            <a:pPr marL="457200" lvl="1" indent="0">
              <a:buNone/>
            </a:pPr>
            <a:r>
              <a:rPr lang="en-US" dirty="0"/>
              <a:t>Investing</a:t>
            </a:r>
          </a:p>
          <a:p>
            <a:pPr marL="457200" lvl="1" indent="0">
              <a:buNone/>
            </a:pPr>
            <a:r>
              <a:rPr lang="en-US" dirty="0"/>
              <a:t>Saving</a:t>
            </a:r>
          </a:p>
          <a:p>
            <a:pPr marL="457200" lvl="1" indent="0">
              <a:buNone/>
            </a:pPr>
            <a:r>
              <a:rPr lang="en-US" dirty="0"/>
              <a:t>Planning</a:t>
            </a:r>
            <a:endParaRPr lang="is-IS" dirty="0"/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108862"/>
            <a:ext cx="8395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/>
              <a:t>One Hour to 24 Hours of Instruction</a:t>
            </a:r>
          </a:p>
          <a:p>
            <a:pPr lvl="1"/>
            <a:r>
              <a:rPr lang="is-IS" sz="2400" dirty="0"/>
              <a:t>Mean = 9.7 hours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5337085"/>
            <a:ext cx="8395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/>
              <a:t>Immediate to 24 months after Intervention</a:t>
            </a:r>
          </a:p>
          <a:p>
            <a:pPr lvl="1"/>
            <a:r>
              <a:rPr lang="is-IS" sz="2400" dirty="0"/>
              <a:t>Mean = 11 months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571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Effects decayed significantly over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No effect of 24 hours of instruction at 18 months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6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Financial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18599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Meta analysis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Current financial knowledge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intervention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740</Words>
  <Application>Microsoft Office PowerPoint</Application>
  <PresentationFormat>Widescreen</PresentationFormat>
  <Paragraphs>235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Arial Black</vt:lpstr>
      <vt:lpstr>Calibri</vt:lpstr>
      <vt:lpstr>Office Theme</vt:lpstr>
      <vt:lpstr>Financial Literacy and Behavior Change</vt:lpstr>
      <vt:lpstr>Overview</vt:lpstr>
      <vt:lpstr>Knowledge and Attitudes Versus Behaviors</vt:lpstr>
      <vt:lpstr>Effectiveness of Financial Education</vt:lpstr>
      <vt:lpstr>PowerPoint Presentation</vt:lpstr>
      <vt:lpstr>What Was Included?</vt:lpstr>
      <vt:lpstr>What Was Included?</vt:lpstr>
      <vt:lpstr>Time Effects</vt:lpstr>
      <vt:lpstr>General Financial Knowledge</vt:lpstr>
      <vt:lpstr>PowerPoint Presentation</vt:lpstr>
      <vt:lpstr>Effect of Income</vt:lpstr>
      <vt:lpstr>PowerPoint Presentation</vt:lpstr>
      <vt:lpstr>Explicit vs. Implicit Attitudes</vt:lpstr>
      <vt:lpstr>How to Measure Implicit Attitudes?</vt:lpstr>
      <vt:lpstr>PowerPoint Presentation</vt:lpstr>
      <vt:lpstr>PowerPoint Presentation</vt:lpstr>
      <vt:lpstr>How to Measure Implicit Attitudes?</vt:lpstr>
      <vt:lpstr>PowerPoint Presentation</vt:lpstr>
      <vt:lpstr>PowerPoint Presentation</vt:lpstr>
      <vt:lpstr>Spending/Saving IAT</vt:lpstr>
      <vt:lpstr>Study 1: Implicit Attitudes and Financial Stress</vt:lpstr>
      <vt:lpstr>Study 1: Results</vt:lpstr>
      <vt:lpstr>Study 1: Results</vt:lpstr>
      <vt:lpstr>Study 2: Effects of Financial Literacy Training</vt:lpstr>
      <vt:lpstr>Study 2: Explicit vs. Implicit Attitudes</vt:lpstr>
      <vt:lpstr>Study 3: Financial Literacy Training and Distressed Consumers</vt:lpstr>
      <vt:lpstr>Study 3: Results</vt:lpstr>
      <vt:lpstr>Study 4: Financial Literacy Training and Purchases</vt:lpstr>
      <vt:lpstr>Study 4 Results</vt:lpstr>
      <vt:lpstr>Study 5: Financial Literacy Training and Negative Emotions</vt:lpstr>
      <vt:lpstr>Study 5 Results</vt:lpstr>
      <vt:lpstr>Study 5 Results</vt:lpstr>
      <vt:lpstr>PowerPoint Presentation</vt:lpstr>
      <vt:lpstr>Just-In-Time Education</vt:lpstr>
      <vt:lpstr>Other Factors</vt:lpstr>
      <vt:lpstr>Economic Locus of Control</vt:lpstr>
      <vt:lpstr>Economic Locus of Control</vt:lpstr>
      <vt:lpstr>Going Forward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Literacy and Behavior Change</dc:title>
  <dc:creator>Helen Colby</dc:creator>
  <cp:lastModifiedBy>Middleton, Melinda L</cp:lastModifiedBy>
  <cp:revision>38</cp:revision>
  <dcterms:created xsi:type="dcterms:W3CDTF">2018-01-24T14:32:38Z</dcterms:created>
  <dcterms:modified xsi:type="dcterms:W3CDTF">2018-01-25T13:51:58Z</dcterms:modified>
</cp:coreProperties>
</file>