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41"/>
  </p:notesMasterIdLst>
  <p:sldIdLst>
    <p:sldId id="256" r:id="rId2"/>
    <p:sldId id="259" r:id="rId3"/>
    <p:sldId id="29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8" r:id="rId12"/>
    <p:sldId id="269" r:id="rId13"/>
    <p:sldId id="270" r:id="rId14"/>
    <p:sldId id="297" r:id="rId15"/>
    <p:sldId id="296" r:id="rId16"/>
    <p:sldId id="273" r:id="rId17"/>
    <p:sldId id="274" r:id="rId18"/>
    <p:sldId id="275" r:id="rId19"/>
    <p:sldId id="276" r:id="rId20"/>
    <p:sldId id="277" r:id="rId21"/>
    <p:sldId id="278" r:id="rId22"/>
    <p:sldId id="300" r:id="rId23"/>
    <p:sldId id="280" r:id="rId24"/>
    <p:sldId id="281" r:id="rId25"/>
    <p:sldId id="282" r:id="rId26"/>
    <p:sldId id="284" r:id="rId27"/>
    <p:sldId id="303" r:id="rId28"/>
    <p:sldId id="301" r:id="rId29"/>
    <p:sldId id="286" r:id="rId30"/>
    <p:sldId id="287" r:id="rId31"/>
    <p:sldId id="288" r:id="rId32"/>
    <p:sldId id="289" r:id="rId33"/>
    <p:sldId id="290" r:id="rId34"/>
    <p:sldId id="291" r:id="rId35"/>
    <p:sldId id="302" r:id="rId36"/>
    <p:sldId id="293" r:id="rId37"/>
    <p:sldId id="294" r:id="rId38"/>
    <p:sldId id="295" r:id="rId39"/>
    <p:sldId id="25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wett, Nicholas W." initials="PNW" lastIdx="1" clrIdx="0">
    <p:extLst>
      <p:ext uri="{19B8F6BF-5375-455C-9EA6-DF929625EA0E}">
        <p15:presenceInfo xmlns:p15="http://schemas.microsoft.com/office/powerpoint/2012/main" userId="S-1-5-21-201074022-649947792-1237804090-1450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</a:t>
            </a:r>
            <a:r>
              <a:rPr lang="en-US" baseline="0"/>
              <a:t> Percent of Verification by EFC Breakdown AY17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47072621315245E-2"/>
          <c:y val="0.2321752738654147"/>
          <c:w val="0.88575405732218759"/>
          <c:h val="0.38969157024386036"/>
        </c:manualLayout>
      </c:layout>
      <c:lineChart>
        <c:grouping val="standard"/>
        <c:varyColors val="0"/>
        <c:ser>
          <c:idx val="7"/>
          <c:order val="0"/>
          <c:tx>
            <c:strRef>
              <c:f>Analysis17!$A$36</c:f>
              <c:strCache>
                <c:ptCount val="1"/>
                <c:pt idx="0">
                  <c:v>EFC EQUALS 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Analysis17!$C$39:$C$48</c:f>
              <c:numCache>
                <c:formatCode>0%</c:formatCode>
                <c:ptCount val="10"/>
                <c:pt idx="0">
                  <c:v>0.22820823244552058</c:v>
                </c:pt>
                <c:pt idx="1">
                  <c:v>0.28995157384987891</c:v>
                </c:pt>
                <c:pt idx="2">
                  <c:v>0.23244552058111381</c:v>
                </c:pt>
                <c:pt idx="3">
                  <c:v>4.5399515738498791E-2</c:v>
                </c:pt>
                <c:pt idx="4">
                  <c:v>4.6004842615012108E-2</c:v>
                </c:pt>
                <c:pt idx="5">
                  <c:v>2.7239709443099273E-2</c:v>
                </c:pt>
                <c:pt idx="6">
                  <c:v>2.2397094430992737E-2</c:v>
                </c:pt>
                <c:pt idx="7">
                  <c:v>5.0242130750605324E-2</c:v>
                </c:pt>
                <c:pt idx="8">
                  <c:v>2.2397094430992737E-2</c:v>
                </c:pt>
                <c:pt idx="9">
                  <c:v>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0-4FF3-92C6-4F1273E39E80}"/>
            </c:ext>
          </c:extLst>
        </c:ser>
        <c:ser>
          <c:idx val="1"/>
          <c:order val="1"/>
          <c:tx>
            <c:strRef>
              <c:f>Analysis17!$D$36</c:f>
              <c:strCache>
                <c:ptCount val="1"/>
                <c:pt idx="0">
                  <c:v>EFC LESS THAN 100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Analysis17!$D$39:$D$48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Analysis17!$F$39:$F$48</c:f>
              <c:numCache>
                <c:formatCode>0%</c:formatCode>
                <c:ptCount val="10"/>
                <c:pt idx="0">
                  <c:v>0.22352285395763657</c:v>
                </c:pt>
                <c:pt idx="1">
                  <c:v>0.28539576365663322</c:v>
                </c:pt>
                <c:pt idx="2">
                  <c:v>0.23857302118171683</c:v>
                </c:pt>
                <c:pt idx="3">
                  <c:v>4.6822742474916385E-2</c:v>
                </c:pt>
                <c:pt idx="4">
                  <c:v>4.7380156075808248E-2</c:v>
                </c:pt>
                <c:pt idx="5">
                  <c:v>3.0657748049052396E-2</c:v>
                </c:pt>
                <c:pt idx="6">
                  <c:v>2.0624303232998884E-2</c:v>
                </c:pt>
                <c:pt idx="7">
                  <c:v>5.016722408026756E-2</c:v>
                </c:pt>
                <c:pt idx="8">
                  <c:v>2.2296544035674472E-2</c:v>
                </c:pt>
                <c:pt idx="9">
                  <c:v>3.4559643255295432E-2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E0-4FF3-92C6-4F1273E39E80}"/>
            </c:ext>
          </c:extLst>
        </c:ser>
        <c:ser>
          <c:idx val="0"/>
          <c:order val="2"/>
          <c:tx>
            <c:strRef>
              <c:f>Analysis17!$G$36</c:f>
              <c:strCache>
                <c:ptCount val="1"/>
                <c:pt idx="0">
                  <c:v>EFC BETWEEN 100 - 500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Analysis17!$G$39:$G$48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Analysis17!$I$39:$I$48</c:f>
              <c:numCache>
                <c:formatCode>0%</c:formatCode>
                <c:ptCount val="10"/>
                <c:pt idx="0">
                  <c:v>0.23529411764705882</c:v>
                </c:pt>
                <c:pt idx="1">
                  <c:v>0.31833910034602075</c:v>
                </c:pt>
                <c:pt idx="2">
                  <c:v>0.19377162629757785</c:v>
                </c:pt>
                <c:pt idx="3">
                  <c:v>8.6505190311418678E-2</c:v>
                </c:pt>
                <c:pt idx="4">
                  <c:v>4.1522491349480967E-2</c:v>
                </c:pt>
                <c:pt idx="5">
                  <c:v>3.8062283737024222E-2</c:v>
                </c:pt>
                <c:pt idx="6">
                  <c:v>3.8062283737024222E-2</c:v>
                </c:pt>
                <c:pt idx="7">
                  <c:v>3.4602076124567477E-2</c:v>
                </c:pt>
                <c:pt idx="8">
                  <c:v>6.920415224913495E-3</c:v>
                </c:pt>
                <c:pt idx="9">
                  <c:v>6.920415224913495E-3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CE0-4FF3-92C6-4F1273E39E80}"/>
            </c:ext>
          </c:extLst>
        </c:ser>
        <c:ser>
          <c:idx val="2"/>
          <c:order val="3"/>
          <c:tx>
            <c:strRef>
              <c:f>Analysis17!$J$36</c:f>
              <c:strCache>
                <c:ptCount val="1"/>
                <c:pt idx="0">
                  <c:v>EFC BETWEEN 501 - 1,000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Analysis17!$J$39:$J$48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Analysis17!$L$39:$L$48</c:f>
              <c:numCache>
                <c:formatCode>0%</c:formatCode>
                <c:ptCount val="10"/>
                <c:pt idx="0">
                  <c:v>0.2607361963190184</c:v>
                </c:pt>
                <c:pt idx="1">
                  <c:v>0.2607361963190184</c:v>
                </c:pt>
                <c:pt idx="2">
                  <c:v>0.24233128834355827</c:v>
                </c:pt>
                <c:pt idx="3">
                  <c:v>6.1349693251533742E-2</c:v>
                </c:pt>
                <c:pt idx="4">
                  <c:v>3.0674846625766871E-2</c:v>
                </c:pt>
                <c:pt idx="5">
                  <c:v>2.7607361963190184E-2</c:v>
                </c:pt>
                <c:pt idx="6">
                  <c:v>1.5337423312883436E-2</c:v>
                </c:pt>
                <c:pt idx="7">
                  <c:v>7.0552147239263799E-2</c:v>
                </c:pt>
                <c:pt idx="8">
                  <c:v>1.2269938650306749E-2</c:v>
                </c:pt>
                <c:pt idx="9">
                  <c:v>1.8404907975460124E-2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CE0-4FF3-92C6-4F1273E39E80}"/>
            </c:ext>
          </c:extLst>
        </c:ser>
        <c:ser>
          <c:idx val="3"/>
          <c:order val="4"/>
          <c:tx>
            <c:strRef>
              <c:f>Analysis17!$M$36</c:f>
              <c:strCache>
                <c:ptCount val="1"/>
                <c:pt idx="0">
                  <c:v>EFC BETWEEN 1,001 - 5,000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Analysis17!$M$39:$M$48</c:f>
              <c:strCache>
                <c:ptCount val="10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</c:strCache>
            </c:strRef>
          </c:cat>
          <c:val>
            <c:numRef>
              <c:f>Analysis17!$O$39:$O$48</c:f>
              <c:numCache>
                <c:formatCode>0%</c:formatCode>
                <c:ptCount val="10"/>
                <c:pt idx="0">
                  <c:v>0.26635711270578305</c:v>
                </c:pt>
                <c:pt idx="1">
                  <c:v>0.28746306458421272</c:v>
                </c:pt>
                <c:pt idx="2">
                  <c:v>0.2397636133389616</c:v>
                </c:pt>
                <c:pt idx="3">
                  <c:v>6.7539046010975101E-2</c:v>
                </c:pt>
                <c:pt idx="4">
                  <c:v>3.2503165892781766E-2</c:v>
                </c:pt>
                <c:pt idx="5">
                  <c:v>2.9970451667370199E-2</c:v>
                </c:pt>
                <c:pt idx="6">
                  <c:v>1.9839594765723934E-2</c:v>
                </c:pt>
                <c:pt idx="7">
                  <c:v>2.9970451667370199E-2</c:v>
                </c:pt>
                <c:pt idx="8">
                  <c:v>1.3929928239763613E-2</c:v>
                </c:pt>
                <c:pt idx="9">
                  <c:v>1.266357112705783E-2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CE0-4FF3-92C6-4F1273E39E80}"/>
            </c:ext>
          </c:extLst>
        </c:ser>
        <c:ser>
          <c:idx val="4"/>
          <c:order val="5"/>
          <c:tx>
            <c:strRef>
              <c:f>Analysis17!$D$50</c:f>
              <c:strCache>
                <c:ptCount val="1"/>
                <c:pt idx="0">
                  <c:v>EFC BETWEEN 10,001 - 20,000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Analysis17!$D$53:$D$60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Analysis17!$F$53:$F$60</c:f>
              <c:numCache>
                <c:formatCode>0%</c:formatCode>
                <c:ptCount val="8"/>
                <c:pt idx="0">
                  <c:v>0.16521739130434782</c:v>
                </c:pt>
                <c:pt idx="1">
                  <c:v>0.32173913043478258</c:v>
                </c:pt>
                <c:pt idx="2">
                  <c:v>0.31304347826086959</c:v>
                </c:pt>
                <c:pt idx="3">
                  <c:v>7.8260869565217397E-2</c:v>
                </c:pt>
                <c:pt idx="4">
                  <c:v>1.7391304347826087E-2</c:v>
                </c:pt>
                <c:pt idx="5">
                  <c:v>1.7391304347826087E-2</c:v>
                </c:pt>
                <c:pt idx="6">
                  <c:v>4.3478260869565216E-2</c:v>
                </c:pt>
                <c:pt idx="7">
                  <c:v>4.3478260869565216E-2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CE0-4FF3-92C6-4F1273E39E80}"/>
            </c:ext>
          </c:extLst>
        </c:ser>
        <c:ser>
          <c:idx val="5"/>
          <c:order val="6"/>
          <c:tx>
            <c:strRef>
              <c:f>Analysis17!$G$50</c:f>
              <c:strCache>
                <c:ptCount val="1"/>
                <c:pt idx="0">
                  <c:v>EFC BETWEEN 20,001 - 50,000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Analysis17!$G$53:$G$61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Oct</c:v>
                </c:pt>
              </c:strCache>
            </c:strRef>
          </c:cat>
          <c:val>
            <c:numRef>
              <c:f>Analysis17!$I$53:$I$61</c:f>
              <c:numCache>
                <c:formatCode>0%</c:formatCode>
                <c:ptCount val="9"/>
                <c:pt idx="0">
                  <c:v>0.26119402985074625</c:v>
                </c:pt>
                <c:pt idx="1">
                  <c:v>0.26119402985074625</c:v>
                </c:pt>
                <c:pt idx="2">
                  <c:v>0.28358208955223879</c:v>
                </c:pt>
                <c:pt idx="3">
                  <c:v>8.2089552238805971E-2</c:v>
                </c:pt>
                <c:pt idx="4">
                  <c:v>2.2388059701492536E-2</c:v>
                </c:pt>
                <c:pt idx="5">
                  <c:v>2.2388059701492536E-2</c:v>
                </c:pt>
                <c:pt idx="6">
                  <c:v>2.2388059701492536E-2</c:v>
                </c:pt>
                <c:pt idx="7">
                  <c:v>2.2388059701492536E-2</c:v>
                </c:pt>
                <c:pt idx="8">
                  <c:v>2.2388059701492536E-2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CE0-4FF3-92C6-4F1273E39E80}"/>
            </c:ext>
          </c:extLst>
        </c:ser>
        <c:ser>
          <c:idx val="6"/>
          <c:order val="7"/>
          <c:tx>
            <c:strRef>
              <c:f>Analysis17!$J$50</c:f>
              <c:strCache>
                <c:ptCount val="1"/>
                <c:pt idx="0">
                  <c:v>EFC BETWEEN 50,001 - 100,000</c:v>
                </c:pt>
              </c:strCache>
            </c:strRef>
          </c:tx>
          <c:spPr>
            <a:ln w="28575" cap="rnd">
              <a:solidFill>
                <a:srgbClr val="FF6699"/>
              </a:solidFill>
              <a:round/>
            </a:ln>
            <a:effectLst/>
          </c:spPr>
          <c:marker>
            <c:symbol val="none"/>
          </c:marker>
          <c:cat>
            <c:strRef>
              <c:f>Analysis17!$J$53:$J$59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Aug</c:v>
                </c:pt>
              </c:strCache>
            </c:strRef>
          </c:cat>
          <c:val>
            <c:numRef>
              <c:f>Analysis17!$L$53:$L$59</c:f>
              <c:numCache>
                <c:formatCode>0%</c:formatCode>
                <c:ptCount val="7"/>
                <c:pt idx="0">
                  <c:v>0.21428571428571427</c:v>
                </c:pt>
                <c:pt idx="1">
                  <c:v>0.26190476190476192</c:v>
                </c:pt>
                <c:pt idx="2">
                  <c:v>0.23809523809523808</c:v>
                </c:pt>
                <c:pt idx="3">
                  <c:v>0.11904761904761904</c:v>
                </c:pt>
                <c:pt idx="4">
                  <c:v>4.7619047619047616E-2</c:v>
                </c:pt>
                <c:pt idx="5">
                  <c:v>2.3809523809523808E-2</c:v>
                </c:pt>
                <c:pt idx="6">
                  <c:v>9.5238095238095233E-2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CE0-4FF3-92C6-4F1273E39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905016"/>
        <c:axId val="332908936"/>
      </c:lineChart>
      <c:catAx>
        <c:axId val="332905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08936"/>
        <c:crosses val="autoZero"/>
        <c:auto val="1"/>
        <c:lblAlgn val="ctr"/>
        <c:lblOffset val="100"/>
        <c:noMultiLvlLbl val="0"/>
      </c:catAx>
      <c:valAx>
        <c:axId val="33290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0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66295815488397E-2"/>
          <c:y val="0.83096422806304149"/>
          <c:w val="0.82806724660187891"/>
          <c:h val="0.13147708649094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Percent of Verifcation by EFC Breakdown AY16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333491056299002E-2"/>
          <c:y val="0.17171296296296296"/>
          <c:w val="0.88711096012844315"/>
          <c:h val="0.40543752785618786"/>
        </c:manualLayout>
      </c:layout>
      <c:lineChart>
        <c:grouping val="standard"/>
        <c:varyColors val="0"/>
        <c:ser>
          <c:idx val="0"/>
          <c:order val="0"/>
          <c:tx>
            <c:strRef>
              <c:f>Analysis16!$A$40</c:f>
              <c:strCache>
                <c:ptCount val="1"/>
                <c:pt idx="0">
                  <c:v>EFC EQUALS 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Analysis16!$A$43:$A$54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Analysis16!$C$43:$C$54</c:f>
              <c:numCache>
                <c:formatCode>0%</c:formatCode>
                <c:ptCount val="12"/>
                <c:pt idx="0">
                  <c:v>0.22572815533980584</c:v>
                </c:pt>
                <c:pt idx="1">
                  <c:v>0.29854368932038833</c:v>
                </c:pt>
                <c:pt idx="2">
                  <c:v>0.16201456310679613</c:v>
                </c:pt>
                <c:pt idx="3">
                  <c:v>5.2184466019417473E-2</c:v>
                </c:pt>
                <c:pt idx="4">
                  <c:v>3.4587378640776698E-2</c:v>
                </c:pt>
                <c:pt idx="5">
                  <c:v>3.8834951456310676E-2</c:v>
                </c:pt>
                <c:pt idx="6">
                  <c:v>2.1844660194174758E-2</c:v>
                </c:pt>
                <c:pt idx="7">
                  <c:v>2.9733009708737865E-2</c:v>
                </c:pt>
                <c:pt idx="8">
                  <c:v>3.5800970873786406E-2</c:v>
                </c:pt>
                <c:pt idx="9">
                  <c:v>3.4587378640776698E-2</c:v>
                </c:pt>
                <c:pt idx="10">
                  <c:v>3.3373786407766989E-2</c:v>
                </c:pt>
                <c:pt idx="11">
                  <c:v>3.2766990291262135E-2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498-4A1B-A9D0-B79EA13CD9E7}"/>
            </c:ext>
          </c:extLst>
        </c:ser>
        <c:ser>
          <c:idx val="1"/>
          <c:order val="1"/>
          <c:tx>
            <c:strRef>
              <c:f>Analysis16!$D$40</c:f>
              <c:strCache>
                <c:ptCount val="1"/>
                <c:pt idx="0">
                  <c:v>EFC LESS THAN 100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Analysis16!$D$43:$D$54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Analysis16!$F$43:$F$54</c:f>
              <c:numCache>
                <c:formatCode>0%</c:formatCode>
                <c:ptCount val="12"/>
                <c:pt idx="0">
                  <c:v>0.21962864721485412</c:v>
                </c:pt>
                <c:pt idx="1">
                  <c:v>0.29920424403183021</c:v>
                </c:pt>
                <c:pt idx="2">
                  <c:v>0.17082228116710876</c:v>
                </c:pt>
                <c:pt idx="3">
                  <c:v>5.4111405835543767E-2</c:v>
                </c:pt>
                <c:pt idx="4">
                  <c:v>3.3421750663129975E-2</c:v>
                </c:pt>
                <c:pt idx="5">
                  <c:v>3.8196286472148538E-2</c:v>
                </c:pt>
                <c:pt idx="6">
                  <c:v>2.59946949602122E-2</c:v>
                </c:pt>
                <c:pt idx="7">
                  <c:v>2.9177718832891247E-2</c:v>
                </c:pt>
                <c:pt idx="8">
                  <c:v>3.3421750663129975E-2</c:v>
                </c:pt>
                <c:pt idx="9">
                  <c:v>3.2891246684350131E-2</c:v>
                </c:pt>
                <c:pt idx="10">
                  <c:v>3.1299734748010608E-2</c:v>
                </c:pt>
                <c:pt idx="11">
                  <c:v>3.1830238726790451E-2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498-4A1B-A9D0-B79EA13CD9E7}"/>
            </c:ext>
          </c:extLst>
        </c:ser>
        <c:ser>
          <c:idx val="2"/>
          <c:order val="2"/>
          <c:tx>
            <c:strRef>
              <c:f>Analysis16!$G$40</c:f>
              <c:strCache>
                <c:ptCount val="1"/>
                <c:pt idx="0">
                  <c:v>EFC BETWEEN 100 - 500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Analysis16!$G$43:$G$54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Analysis16!$I$43:$I$54</c:f>
              <c:numCache>
                <c:formatCode>0%</c:formatCode>
                <c:ptCount val="12"/>
                <c:pt idx="0">
                  <c:v>0.1941747572815534</c:v>
                </c:pt>
                <c:pt idx="1">
                  <c:v>0.29611650485436891</c:v>
                </c:pt>
                <c:pt idx="2">
                  <c:v>0.24757281553398058</c:v>
                </c:pt>
                <c:pt idx="3">
                  <c:v>7.281553398058252E-2</c:v>
                </c:pt>
                <c:pt idx="4">
                  <c:v>2.9126213592233011E-2</c:v>
                </c:pt>
                <c:pt idx="5">
                  <c:v>3.3980582524271843E-2</c:v>
                </c:pt>
                <c:pt idx="6">
                  <c:v>2.4271844660194174E-2</c:v>
                </c:pt>
                <c:pt idx="7">
                  <c:v>4.12621359223301E-2</c:v>
                </c:pt>
                <c:pt idx="8">
                  <c:v>1.9417475728155338E-2</c:v>
                </c:pt>
                <c:pt idx="9">
                  <c:v>1.2135922330097087E-2</c:v>
                </c:pt>
                <c:pt idx="10">
                  <c:v>2.1844660194174758E-2</c:v>
                </c:pt>
                <c:pt idx="11">
                  <c:v>7.2815533980582527E-3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498-4A1B-A9D0-B79EA13CD9E7}"/>
            </c:ext>
          </c:extLst>
        </c:ser>
        <c:ser>
          <c:idx val="3"/>
          <c:order val="3"/>
          <c:tx>
            <c:strRef>
              <c:f>Analysis16!$J$40</c:f>
              <c:strCache>
                <c:ptCount val="1"/>
                <c:pt idx="0">
                  <c:v>EFC BETWEEN 501 - 1,000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Analysis16!$J$43:$J$53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</c:strCache>
            </c:strRef>
          </c:cat>
          <c:val>
            <c:numRef>
              <c:f>Analysis16!$L$43:$L$53</c:f>
              <c:numCache>
                <c:formatCode>0%</c:formatCode>
                <c:ptCount val="11"/>
                <c:pt idx="0">
                  <c:v>0.27049180327868855</c:v>
                </c:pt>
                <c:pt idx="1">
                  <c:v>0.3094262295081967</c:v>
                </c:pt>
                <c:pt idx="2">
                  <c:v>0.2151639344262295</c:v>
                </c:pt>
                <c:pt idx="3">
                  <c:v>6.9672131147540978E-2</c:v>
                </c:pt>
                <c:pt idx="4">
                  <c:v>2.4590163934426229E-2</c:v>
                </c:pt>
                <c:pt idx="5">
                  <c:v>2.0491803278688523E-2</c:v>
                </c:pt>
                <c:pt idx="6">
                  <c:v>2.2540983606557378E-2</c:v>
                </c:pt>
                <c:pt idx="7">
                  <c:v>1.6393442622950821E-2</c:v>
                </c:pt>
                <c:pt idx="8">
                  <c:v>2.4590163934426229E-2</c:v>
                </c:pt>
                <c:pt idx="9">
                  <c:v>1.2295081967213115E-2</c:v>
                </c:pt>
                <c:pt idx="10">
                  <c:v>1.4344262295081968E-2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498-4A1B-A9D0-B79EA13CD9E7}"/>
            </c:ext>
          </c:extLst>
        </c:ser>
        <c:ser>
          <c:idx val="4"/>
          <c:order val="4"/>
          <c:tx>
            <c:strRef>
              <c:f>Analysis16!$M$40</c:f>
              <c:strCache>
                <c:ptCount val="1"/>
                <c:pt idx="0">
                  <c:v>EFC  BETWEEN 1,001 - 5,000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Analysis16!$M$43:$M$54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Analysis16!$O$43:$O$54</c:f>
              <c:numCache>
                <c:formatCode>0%</c:formatCode>
                <c:ptCount val="12"/>
                <c:pt idx="0">
                  <c:v>0.22392168858978281</c:v>
                </c:pt>
                <c:pt idx="1">
                  <c:v>0.31752829611501987</c:v>
                </c:pt>
                <c:pt idx="2">
                  <c:v>0.24900581217497705</c:v>
                </c:pt>
                <c:pt idx="3">
                  <c:v>6.7604772101560115E-2</c:v>
                </c:pt>
                <c:pt idx="4">
                  <c:v>2.6613643315998775E-2</c:v>
                </c:pt>
                <c:pt idx="5">
                  <c:v>2.8143163046803303E-2</c:v>
                </c:pt>
                <c:pt idx="6">
                  <c:v>2.2330988069746101E-2</c:v>
                </c:pt>
                <c:pt idx="7">
                  <c:v>1.9577852554297951E-2</c:v>
                </c:pt>
                <c:pt idx="8">
                  <c:v>9.4830223309880692E-3</c:v>
                </c:pt>
                <c:pt idx="9">
                  <c:v>1.284796573875803E-2</c:v>
                </c:pt>
                <c:pt idx="10">
                  <c:v>1.1318446007953502E-2</c:v>
                </c:pt>
                <c:pt idx="11">
                  <c:v>1.1624349954114408E-2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498-4A1B-A9D0-B79EA13CD9E7}"/>
            </c:ext>
          </c:extLst>
        </c:ser>
        <c:ser>
          <c:idx val="5"/>
          <c:order val="5"/>
          <c:tx>
            <c:strRef>
              <c:f>Analysis16!$A$56</c:f>
              <c:strCache>
                <c:ptCount val="1"/>
                <c:pt idx="0">
                  <c:v>EFC BETWEEN 5,001 - 10,000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Analysis16!$A$59:$A$70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Analysis16!$C$59:$C$70</c:f>
              <c:numCache>
                <c:formatCode>0%</c:formatCode>
                <c:ptCount val="12"/>
                <c:pt idx="0">
                  <c:v>0.14835164835164835</c:v>
                </c:pt>
                <c:pt idx="1">
                  <c:v>0.35164835164835168</c:v>
                </c:pt>
                <c:pt idx="2">
                  <c:v>0.23076923076923078</c:v>
                </c:pt>
                <c:pt idx="3">
                  <c:v>6.5934065934065936E-2</c:v>
                </c:pt>
                <c:pt idx="4">
                  <c:v>2.7472527472527472E-2</c:v>
                </c:pt>
                <c:pt idx="5">
                  <c:v>2.7472527472527472E-2</c:v>
                </c:pt>
                <c:pt idx="6">
                  <c:v>4.3956043956043959E-2</c:v>
                </c:pt>
                <c:pt idx="7">
                  <c:v>2.197802197802198E-2</c:v>
                </c:pt>
                <c:pt idx="8">
                  <c:v>5.4945054945054949E-3</c:v>
                </c:pt>
                <c:pt idx="9">
                  <c:v>1.6483516483516484E-2</c:v>
                </c:pt>
                <c:pt idx="10">
                  <c:v>2.7472527472527472E-2</c:v>
                </c:pt>
                <c:pt idx="11">
                  <c:v>3.2967032967032968E-2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498-4A1B-A9D0-B79EA13CD9E7}"/>
            </c:ext>
          </c:extLst>
        </c:ser>
        <c:ser>
          <c:idx val="6"/>
          <c:order val="6"/>
          <c:tx>
            <c:strRef>
              <c:f>Analysis16!$D$56</c:f>
              <c:strCache>
                <c:ptCount val="1"/>
                <c:pt idx="0">
                  <c:v>EFC BETWEEN 10,001 - 20,000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Analysis16!$D$59:$D$70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Analysis16!$F$59:$F$70</c:f>
              <c:numCache>
                <c:formatCode>0%</c:formatCode>
                <c:ptCount val="12"/>
                <c:pt idx="0">
                  <c:v>0.2</c:v>
                </c:pt>
                <c:pt idx="1">
                  <c:v>0.27272727272727271</c:v>
                </c:pt>
                <c:pt idx="2">
                  <c:v>0.23636363636363636</c:v>
                </c:pt>
                <c:pt idx="3">
                  <c:v>0.11818181818181818</c:v>
                </c:pt>
                <c:pt idx="4">
                  <c:v>6.363636363636363E-2</c:v>
                </c:pt>
                <c:pt idx="5">
                  <c:v>9.0909090909090905E-3</c:v>
                </c:pt>
                <c:pt idx="6">
                  <c:v>3.6363636363636362E-2</c:v>
                </c:pt>
                <c:pt idx="7">
                  <c:v>2.7272727272727271E-2</c:v>
                </c:pt>
                <c:pt idx="8">
                  <c:v>9.0909090909090905E-3</c:v>
                </c:pt>
                <c:pt idx="9">
                  <c:v>9.0909090909090905E-3</c:v>
                </c:pt>
                <c:pt idx="10">
                  <c:v>9.0909090909090905E-3</c:v>
                </c:pt>
                <c:pt idx="11">
                  <c:v>9.0909090909090905E-3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498-4A1B-A9D0-B79EA13CD9E7}"/>
            </c:ext>
          </c:extLst>
        </c:ser>
        <c:ser>
          <c:idx val="7"/>
          <c:order val="7"/>
          <c:tx>
            <c:strRef>
              <c:f>Analysis16!$G$56</c:f>
              <c:strCache>
                <c:ptCount val="1"/>
                <c:pt idx="0">
                  <c:v>EFC BETWEEN 20,001 - 50,000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Analysis16!$G$59:$G$69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Analysis16!$I$59:$I$69</c:f>
              <c:numCache>
                <c:formatCode>0%</c:formatCode>
                <c:ptCount val="11"/>
                <c:pt idx="0">
                  <c:v>0.19075144508670519</c:v>
                </c:pt>
                <c:pt idx="1">
                  <c:v>0.2774566473988439</c:v>
                </c:pt>
                <c:pt idx="2">
                  <c:v>0.24277456647398843</c:v>
                </c:pt>
                <c:pt idx="3">
                  <c:v>9.8265895953757232E-2</c:v>
                </c:pt>
                <c:pt idx="4">
                  <c:v>5.2023121387283239E-2</c:v>
                </c:pt>
                <c:pt idx="5">
                  <c:v>1.7341040462427744E-2</c:v>
                </c:pt>
                <c:pt idx="6">
                  <c:v>4.6242774566473986E-2</c:v>
                </c:pt>
                <c:pt idx="7">
                  <c:v>3.4682080924855488E-2</c:v>
                </c:pt>
                <c:pt idx="8">
                  <c:v>2.3121387283236993E-2</c:v>
                </c:pt>
                <c:pt idx="9">
                  <c:v>1.1560693641618497E-2</c:v>
                </c:pt>
                <c:pt idx="10">
                  <c:v>5.7803468208092483E-3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9498-4A1B-A9D0-B79EA13CD9E7}"/>
            </c:ext>
          </c:extLst>
        </c:ser>
        <c:ser>
          <c:idx val="8"/>
          <c:order val="8"/>
          <c:tx>
            <c:strRef>
              <c:f>Analysis16!$J$56</c:f>
              <c:strCache>
                <c:ptCount val="1"/>
                <c:pt idx="0">
                  <c:v>EFC BETWEEN 50,001 - 100,000</c:v>
                </c:pt>
              </c:strCache>
            </c:strRef>
          </c:tx>
          <c:spPr>
            <a:ln w="19050" cap="rnd">
              <a:solidFill>
                <a:srgbClr val="FF6699"/>
              </a:solidFill>
              <a:round/>
            </a:ln>
            <a:effectLst/>
          </c:spPr>
          <c:marker>
            <c:symbol val="none"/>
          </c:marker>
          <c:cat>
            <c:strRef>
              <c:f>Analysis16!$J$59:$J$66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Jun</c:v>
                </c:pt>
                <c:pt idx="5">
                  <c:v>Aug</c:v>
                </c:pt>
                <c:pt idx="6">
                  <c:v>Sep</c:v>
                </c:pt>
                <c:pt idx="7">
                  <c:v>Nov</c:v>
                </c:pt>
              </c:strCache>
            </c:strRef>
          </c:cat>
          <c:val>
            <c:numRef>
              <c:f>Analysis16!$L$59:$L$66</c:f>
              <c:numCache>
                <c:formatCode>0%</c:formatCode>
                <c:ptCount val="8"/>
                <c:pt idx="0">
                  <c:v>0.17241379310344829</c:v>
                </c:pt>
                <c:pt idx="1">
                  <c:v>0.37931034482758619</c:v>
                </c:pt>
                <c:pt idx="2">
                  <c:v>0.20689655172413793</c:v>
                </c:pt>
                <c:pt idx="3">
                  <c:v>8.6206896551724144E-2</c:v>
                </c:pt>
                <c:pt idx="4">
                  <c:v>8.6206896551724144E-2</c:v>
                </c:pt>
                <c:pt idx="5">
                  <c:v>3.4482758620689655E-2</c:v>
                </c:pt>
                <c:pt idx="6">
                  <c:v>1.7241379310344827E-2</c:v>
                </c:pt>
                <c:pt idx="7">
                  <c:v>1.7241379310344827E-2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498-4A1B-A9D0-B79EA13CD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906192"/>
        <c:axId val="332905800"/>
      </c:lineChart>
      <c:catAx>
        <c:axId val="332906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05800"/>
        <c:crosses val="autoZero"/>
        <c:auto val="1"/>
        <c:lblAlgn val="ctr"/>
        <c:lblOffset val="100"/>
        <c:noMultiLvlLbl val="0"/>
      </c:catAx>
      <c:valAx>
        <c:axId val="33290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90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45669291338582"/>
          <c:y val="0.78210964195513299"/>
          <c:w val="0.77910505978419364"/>
          <c:h val="0.19011241519338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Verification by Month AY17</a:t>
            </a:r>
          </a:p>
        </c:rich>
      </c:tx>
      <c:layout>
        <c:manualLayout>
          <c:xMode val="edge"/>
          <c:yMode val="edge"/>
          <c:x val="1.631923321880736E-3"/>
          <c:y val="6.0204695966285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pattFill prst="narHorz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</c:pivotFmt>
      <c:pivotFmt>
        <c:idx val="1"/>
        <c:spPr>
          <a:pattFill prst="narHorz">
            <a:fgClr>
              <a:schemeClr val="accent6"/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0"/>
              <c:pt idx="0">
                <c:v>Jan</c:v>
              </c:pt>
              <c:pt idx="1">
                <c:v>Feb</c:v>
              </c:pt>
              <c:pt idx="2">
                <c:v>Mar</c:v>
              </c:pt>
              <c:pt idx="3">
                <c:v>Apr</c:v>
              </c:pt>
              <c:pt idx="4">
                <c:v>May</c:v>
              </c:pt>
              <c:pt idx="5">
                <c:v>Jun</c:v>
              </c:pt>
              <c:pt idx="6">
                <c:v>Jul</c:v>
              </c:pt>
              <c:pt idx="7">
                <c:v>Aug</c:v>
              </c:pt>
              <c:pt idx="8">
                <c:v>Sep</c:v>
              </c:pt>
              <c:pt idx="9">
                <c:v>Oct</c:v>
              </c:pt>
            </c:strLit>
          </c:cat>
          <c:val>
            <c:numLit>
              <c:formatCode>General</c:formatCode>
              <c:ptCount val="10"/>
              <c:pt idx="0">
                <c:v>1296</c:v>
              </c:pt>
              <c:pt idx="1">
                <c:v>1514</c:v>
              </c:pt>
              <c:pt idx="2">
                <c:v>1265</c:v>
              </c:pt>
              <c:pt idx="3">
                <c:v>330</c:v>
              </c:pt>
              <c:pt idx="4">
                <c:v>201</c:v>
              </c:pt>
              <c:pt idx="5">
                <c:v>155</c:v>
              </c:pt>
              <c:pt idx="6">
                <c:v>117</c:v>
              </c:pt>
              <c:pt idx="7">
                <c:v>212</c:v>
              </c:pt>
              <c:pt idx="8">
                <c:v>79</c:v>
              </c:pt>
              <c:pt idx="9">
                <c:v>104</c:v>
              </c:pt>
            </c:numLit>
          </c:val>
          <c:extLst>
            <c:ext xmlns:c16="http://schemas.microsoft.com/office/drawing/2014/chart" uri="{C3380CC4-5D6E-409C-BE32-E72D297353CC}">
              <c16:uniqueId val="{00000000-6F3A-4F0E-9ADE-EE00CDEEB0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28915504"/>
        <c:axId val="328915112"/>
      </c:barChart>
      <c:catAx>
        <c:axId val="3289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915112"/>
        <c:crosses val="autoZero"/>
        <c:auto val="1"/>
        <c:lblAlgn val="ctr"/>
        <c:lblOffset val="100"/>
        <c:noMultiLvlLbl val="0"/>
      </c:catAx>
      <c:valAx>
        <c:axId val="328915112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91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Verification by Month AY16</a:t>
            </a:r>
          </a:p>
        </c:rich>
      </c:tx>
      <c:layout>
        <c:manualLayout>
          <c:xMode val="edge"/>
          <c:yMode val="edge"/>
          <c:x val="0.14337282839645044"/>
          <c:y val="2.8571428571428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03419850936891"/>
          <c:y val="0.2696842105263158"/>
          <c:w val="0.87975711335210605"/>
          <c:h val="0.60260864760326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Analysis16!$B$5</c:f>
              <c:strCache>
                <c:ptCount val="1"/>
                <c:pt idx="0">
                  <c:v>Count of EFFDT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Analysis16!$A$6:$A$18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Analysis16!$B$6:$B$18</c:f>
              <c:numCache>
                <c:formatCode>General</c:formatCode>
                <c:ptCount val="12"/>
                <c:pt idx="0">
                  <c:v>1456</c:v>
                </c:pt>
                <c:pt idx="1">
                  <c:v>2049</c:v>
                </c:pt>
                <c:pt idx="2">
                  <c:v>1466</c:v>
                </c:pt>
                <c:pt idx="3">
                  <c:v>436</c:v>
                </c:pt>
                <c:pt idx="4">
                  <c:v>196</c:v>
                </c:pt>
                <c:pt idx="5">
                  <c:v>204</c:v>
                </c:pt>
                <c:pt idx="6">
                  <c:v>163</c:v>
                </c:pt>
                <c:pt idx="7">
                  <c:v>161</c:v>
                </c:pt>
                <c:pt idx="8">
                  <c:v>121</c:v>
                </c:pt>
                <c:pt idx="9">
                  <c:v>119</c:v>
                </c:pt>
                <c:pt idx="10">
                  <c:v>122</c:v>
                </c:pt>
                <c:pt idx="1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B-4BBF-8E1C-5D505C9A1C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28917464"/>
        <c:axId val="328918248"/>
      </c:barChart>
      <c:catAx>
        <c:axId val="32891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918248"/>
        <c:crosses val="autoZero"/>
        <c:auto val="1"/>
        <c:lblAlgn val="ctr"/>
        <c:lblOffset val="100"/>
        <c:noMultiLvlLbl val="0"/>
      </c:catAx>
      <c:valAx>
        <c:axId val="328918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917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15T09:38:47.146" idx="1">
    <p:pos x="10" y="10"/>
    <p:text>So I think we can cut this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FB40-2A7F-4A48-8327-0DF9AB9902FE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1DF0C-B41B-4602-8EA8-6DF1BD0DD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0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1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38891-E79F-437A-8D8F-9388EF4B3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 Estimated Family Contribution (EFC) to records, making undergraduate students eligible for the maximum Pell grant, was changed from $31,000 in 2011-2012 to $23,000 for 2012-2013.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term stability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38891-E79F-437A-8D8F-9388EF4B3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7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One way to communicate is to advocate for what you do as an FAA….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Nick, We used a student</a:t>
            </a:r>
            <a:r>
              <a:rPr lang="en-US" baseline="0" dirty="0" smtClean="0"/>
              <a:t> worker to run our Twitter account.  She has passion and drive to do it, so we let her go with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Nick’s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5C87-CD9D-4267-8F9C-D8DD9D85A7F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9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58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7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1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8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0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5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1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8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rewettn@Missouri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Prewett, University of Missouri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96" y="3521011"/>
            <a:ext cx="2589611" cy="26175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  <p:sp>
        <p:nvSpPr>
          <p:cNvPr id="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4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Utilize the Tools Available to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385" y="4271961"/>
            <a:ext cx="189401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" y="4105275"/>
            <a:ext cx="1343025" cy="1343025"/>
          </a:xfrm>
          <a:prstGeom prst="rect">
            <a:avLst/>
          </a:prstGeom>
        </p:spPr>
      </p:pic>
      <p:pic>
        <p:nvPicPr>
          <p:cNvPr id="1028" name="Picture 4" descr="http://publications.nasfaa.org/assets/md5images/b00d6778c105abc57bad3b009ebb327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554" y="1740692"/>
            <a:ext cx="16094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asfaa.org/uploads/images/TRA/nasfaa_university_2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9" y="1901426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asfaa.org/uploads/images/System/Images/Product_Logos/Direc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60" y="4105275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nasfaa.org/uploads/SOE_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295" y="4026692"/>
            <a:ext cx="1143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nasfaa.org/uploads/learning_bytes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75" y="3887734"/>
            <a:ext cx="1143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nasfaa.org/uploads/images/Policy/legislative_tracker_25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32" y="1959071"/>
            <a:ext cx="1662113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nasfaa.org/uploads/images/Policy/ppy_toolkit_25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20" y="2258614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nasfaa.org/uploads/images/Public/Training/webinar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713" y="2095499"/>
            <a:ext cx="1576386" cy="15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ww.nasfaa.org/uploads/images/System/Images/tn/ask_regs_sear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" y="5484017"/>
            <a:ext cx="4762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&amp; Advocacy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79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3 at 10.51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7467600" cy="1686896"/>
          </a:xfrm>
          <a:prstGeom prst="rect">
            <a:avLst/>
          </a:prstGeom>
        </p:spPr>
      </p:pic>
      <p:pic>
        <p:nvPicPr>
          <p:cNvPr id="5" name="Picture 4" descr="Screen Shot 2015-12-03 at 12.14.4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4400244" y="2562623"/>
            <a:ext cx="1771202" cy="1745612"/>
          </a:xfrm>
          <a:prstGeom prst="rect">
            <a:avLst/>
          </a:prstGeom>
        </p:spPr>
      </p:pic>
      <p:pic>
        <p:nvPicPr>
          <p:cNvPr id="6" name="Picture 5" descr="Screen Shot 2015-12-03 at 12.14.4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6172200" y="2554749"/>
            <a:ext cx="1779192" cy="1753486"/>
          </a:xfrm>
          <a:prstGeom prst="rect">
            <a:avLst/>
          </a:prstGeom>
        </p:spPr>
      </p:pic>
      <p:pic>
        <p:nvPicPr>
          <p:cNvPr id="7" name="Picture 6" descr="Screen Shot 2015-12-03 at 12.14.4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309"/>
          <a:stretch/>
        </p:blipFill>
        <p:spPr>
          <a:xfrm>
            <a:off x="4400244" y="4270260"/>
            <a:ext cx="1771202" cy="1825741"/>
          </a:xfrm>
          <a:prstGeom prst="rect">
            <a:avLst/>
          </a:prstGeom>
          <a:effectLst/>
        </p:spPr>
      </p:pic>
      <p:pic>
        <p:nvPicPr>
          <p:cNvPr id="8" name="Picture 7" descr="Screen Shot 2015-12-03 at 12.14.41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309"/>
          <a:stretch/>
        </p:blipFill>
        <p:spPr>
          <a:xfrm>
            <a:off x="6172200" y="4267200"/>
            <a:ext cx="1779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WFAAD: Students &amp;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Administer financial aid programs</a:t>
            </a:r>
          </a:p>
          <a:p>
            <a:pPr lvl="1"/>
            <a:r>
              <a:rPr lang="en-US" dirty="0" smtClean="0"/>
              <a:t>aid availability, qualifications, distribution, etc.</a:t>
            </a:r>
          </a:p>
          <a:p>
            <a:r>
              <a:rPr lang="en-US" dirty="0" smtClean="0"/>
              <a:t>Application processing</a:t>
            </a:r>
          </a:p>
          <a:p>
            <a:pPr lvl="1"/>
            <a:r>
              <a:rPr lang="en-US" dirty="0" smtClean="0"/>
              <a:t>help students file FAFSAs, verify eligibility, etc.</a:t>
            </a:r>
          </a:p>
          <a:p>
            <a:r>
              <a:rPr lang="en-US" dirty="0" smtClean="0"/>
              <a:t>Financial literacy and debt management strategies</a:t>
            </a:r>
          </a:p>
          <a:p>
            <a:r>
              <a:rPr lang="en-US" dirty="0" smtClean="0"/>
              <a:t>Mitigate students’ special circumstances</a:t>
            </a:r>
          </a:p>
          <a:p>
            <a:r>
              <a:rPr lang="en-US" b="1" dirty="0" smtClean="0"/>
              <a:t>Advocacy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4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Audience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029" y="41314"/>
            <a:ext cx="1905477" cy="629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23" y="2087449"/>
            <a:ext cx="4478032" cy="1784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0" y="2087449"/>
            <a:ext cx="3192322" cy="352485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35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058" y="1819339"/>
            <a:ext cx="6096942" cy="402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04624"/>
            <a:ext cx="4415444" cy="34321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64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WFAAD: The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Enroll &amp; retain students</a:t>
            </a:r>
          </a:p>
          <a:p>
            <a:pPr lvl="1"/>
            <a:r>
              <a:rPr lang="en-US" dirty="0" smtClean="0"/>
              <a:t>manage processing and disbursement of funds to help students meet institutional costs</a:t>
            </a:r>
          </a:p>
          <a:p>
            <a:pPr lvl="1"/>
            <a:r>
              <a:rPr lang="en-US" dirty="0" smtClean="0"/>
              <a:t>provide student employment opportunities</a:t>
            </a:r>
          </a:p>
          <a:p>
            <a:r>
              <a:rPr lang="en-US" dirty="0" smtClean="0"/>
              <a:t>Protect the institution</a:t>
            </a:r>
          </a:p>
          <a:p>
            <a:pPr lvl="1"/>
            <a:r>
              <a:rPr lang="en-US" dirty="0" smtClean="0"/>
              <a:t>ensure compliance with laws and regulations</a:t>
            </a:r>
          </a:p>
          <a:p>
            <a:r>
              <a:rPr lang="en-US" dirty="0" smtClean="0"/>
              <a:t>Membership and participation in professional development provide opportunities for advocacy and professional development</a:t>
            </a:r>
          </a:p>
          <a:p>
            <a:r>
              <a:rPr lang="en-US" b="1" dirty="0" smtClean="0"/>
              <a:t>Advocacy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8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SAP presentations to campus colleagues</a:t>
            </a:r>
          </a:p>
          <a:p>
            <a:r>
              <a:rPr lang="en-US" dirty="0" smtClean="0"/>
              <a:t>Sample financial aid packages</a:t>
            </a:r>
          </a:p>
          <a:p>
            <a:r>
              <a:rPr lang="en-US" dirty="0" smtClean="0"/>
              <a:t>Foundation/alumni support</a:t>
            </a:r>
          </a:p>
          <a:p>
            <a:r>
              <a:rPr lang="en-US" dirty="0" smtClean="0"/>
              <a:t>Increasing understanding of costs &amp; options</a:t>
            </a:r>
          </a:p>
          <a:p>
            <a:r>
              <a:rPr lang="en-US" dirty="0" smtClean="0"/>
              <a:t>Annual report</a:t>
            </a:r>
          </a:p>
          <a:p>
            <a:r>
              <a:rPr lang="en-US" dirty="0" smtClean="0"/>
              <a:t>The art of saying no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3 at 5.1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1"/>
            <a:ext cx="6350000" cy="5656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9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WFAAD: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student employees</a:t>
            </a:r>
          </a:p>
          <a:p>
            <a:pPr lvl="1"/>
            <a:r>
              <a:rPr lang="en-US" dirty="0" smtClean="0"/>
              <a:t>community service activities</a:t>
            </a:r>
          </a:p>
          <a:p>
            <a:pPr lvl="1"/>
            <a:r>
              <a:rPr lang="en-US" dirty="0" smtClean="0"/>
              <a:t>math and/or literacy tutors</a:t>
            </a:r>
          </a:p>
          <a:p>
            <a:pPr lvl="1"/>
            <a:r>
              <a:rPr lang="en-US" dirty="0" smtClean="0"/>
              <a:t>local business and economic development</a:t>
            </a:r>
          </a:p>
          <a:p>
            <a:r>
              <a:rPr lang="en-US" dirty="0" smtClean="0"/>
              <a:t>Serve as a resource for</a:t>
            </a:r>
          </a:p>
          <a:p>
            <a:pPr lvl="1"/>
            <a:r>
              <a:rPr lang="en-US" dirty="0" smtClean="0"/>
              <a:t>high school counselors</a:t>
            </a:r>
          </a:p>
          <a:p>
            <a:pPr lvl="1"/>
            <a:r>
              <a:rPr lang="en-US" dirty="0" smtClean="0"/>
              <a:t>community-based college access programs</a:t>
            </a:r>
          </a:p>
          <a:p>
            <a:r>
              <a:rPr lang="en-US" dirty="0" smtClean="0"/>
              <a:t>Educate the community, justify state funds</a:t>
            </a:r>
          </a:p>
          <a:p>
            <a:r>
              <a:rPr lang="en-US" dirty="0" smtClean="0"/>
              <a:t>State and local policies, statutes, regulations</a:t>
            </a:r>
          </a:p>
          <a:p>
            <a:r>
              <a:rPr lang="en-US" b="1" dirty="0" smtClean="0"/>
              <a:t>Advocacy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5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Through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Legislation and Regulation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Technology</a:t>
            </a:r>
          </a:p>
          <a:p>
            <a:r>
              <a:rPr lang="en-US" dirty="0" smtClean="0"/>
              <a:t>Enrollment Management</a:t>
            </a:r>
          </a:p>
          <a:p>
            <a:r>
              <a:rPr lang="en-US" dirty="0" smtClean="0"/>
              <a:t>Adaptation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39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For You &amp; Your Office (and FA pros)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Descriptive statistics</a:t>
            </a:r>
          </a:p>
          <a:p>
            <a:pPr lvl="1"/>
            <a:r>
              <a:rPr lang="en-US" dirty="0" smtClean="0"/>
              <a:t>aid applications and recipients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unding increases and decreases</a:t>
            </a:r>
          </a:p>
          <a:p>
            <a:pPr lvl="1"/>
            <a:r>
              <a:rPr lang="en-US" dirty="0" smtClean="0"/>
              <a:t>Office contacts by phone and in-person</a:t>
            </a:r>
          </a:p>
          <a:p>
            <a:r>
              <a:rPr lang="en-US" dirty="0" smtClean="0"/>
              <a:t>Justify institutional budget requests</a:t>
            </a:r>
          </a:p>
          <a:p>
            <a:r>
              <a:rPr lang="en-US" dirty="0" smtClean="0"/>
              <a:t>Visibility as part of recruitment</a:t>
            </a:r>
          </a:p>
          <a:p>
            <a:r>
              <a:rPr lang="en-US" dirty="0" smtClean="0"/>
              <a:t>Training and professional development</a:t>
            </a:r>
          </a:p>
          <a:p>
            <a:r>
              <a:rPr lang="en-US" dirty="0" smtClean="0"/>
              <a:t>Leadership, vision, goals, strategy</a:t>
            </a:r>
          </a:p>
          <a:p>
            <a:r>
              <a:rPr lang="en-US" dirty="0" smtClean="0"/>
              <a:t>Experiences of your staff &amp; leveraging knowledge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5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speak ill of people or openly complain</a:t>
            </a:r>
          </a:p>
          <a:p>
            <a:r>
              <a:rPr lang="en-US" dirty="0" smtClean="0"/>
              <a:t>Be personable/likeable and be authentic</a:t>
            </a:r>
          </a:p>
          <a:p>
            <a:r>
              <a:rPr lang="en-US" dirty="0" smtClean="0"/>
              <a:t>Focus on your added value</a:t>
            </a:r>
          </a:p>
          <a:p>
            <a:r>
              <a:rPr lang="en-US" dirty="0" smtClean="0"/>
              <a:t>Have an open mind and listen</a:t>
            </a:r>
          </a:p>
          <a:p>
            <a:r>
              <a:rPr lang="en-US" dirty="0" smtClean="0"/>
              <a:t>Know what you’re talking about and read between the lines</a:t>
            </a:r>
          </a:p>
          <a:p>
            <a:r>
              <a:rPr lang="en-US" dirty="0" smtClean="0"/>
              <a:t>Investigate, research, draft, edit, then respond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2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17526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B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Technology</a:t>
            </a:r>
          </a:p>
          <a:p>
            <a:pPr algn="ctr"/>
            <a:endParaRPr lang="en-US" sz="3600" b="1" dirty="0">
              <a:solidFill>
                <a:srgbClr val="005B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“The human spirit must prevail over technology.” – Albert Einstein</a:t>
            </a:r>
            <a:endParaRPr lang="en-US" sz="3600" b="1" i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70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changes, do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aid management systems drive our life and our yearly schedule</a:t>
            </a:r>
          </a:p>
          <a:p>
            <a:r>
              <a:rPr lang="en-US" dirty="0" smtClean="0"/>
              <a:t>Transactional systems versus analytical systems</a:t>
            </a:r>
          </a:p>
          <a:p>
            <a:r>
              <a:rPr lang="en-US" dirty="0" smtClean="0"/>
              <a:t>Automated communications</a:t>
            </a:r>
          </a:p>
          <a:p>
            <a:r>
              <a:rPr lang="en-US" dirty="0" smtClean="0"/>
              <a:t>Social media approach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24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8866"/>
          </a:xfrm>
        </p:spPr>
        <p:txBody>
          <a:bodyPr/>
          <a:lstStyle/>
          <a:p>
            <a:r>
              <a:rPr lang="en-US" dirty="0" smtClean="0"/>
              <a:t>Connect where students are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0102" y="1155470"/>
            <a:ext cx="3590446" cy="4313237"/>
          </a:xfrm>
          <a:prstGeom prst="rect">
            <a:avLst/>
          </a:prstGeom>
        </p:spPr>
      </p:pic>
      <p:pic>
        <p:nvPicPr>
          <p:cNvPr id="1026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9" y="1259220"/>
            <a:ext cx="413231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Buzz words: predictive analytics, discount rates, big data</a:t>
            </a:r>
          </a:p>
          <a:p>
            <a:r>
              <a:rPr lang="en-US" dirty="0" smtClean="0"/>
              <a:t>At-a-glance sheet for yourself, dashboards with up-to-date information</a:t>
            </a:r>
          </a:p>
          <a:p>
            <a:r>
              <a:rPr lang="en-US" dirty="0" smtClean="0"/>
              <a:t>Observe the data, find patterns</a:t>
            </a:r>
          </a:p>
          <a:p>
            <a:pPr lvl="1"/>
            <a:r>
              <a:rPr lang="en-US" dirty="0" smtClean="0"/>
              <a:t>Increase in low-income students? Alert support services of potential increased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8575"/>
            <a:ext cx="8229600" cy="1143000"/>
          </a:xfrm>
        </p:spPr>
        <p:txBody>
          <a:bodyPr/>
          <a:lstStyle/>
          <a:p>
            <a:r>
              <a:rPr lang="en-US" dirty="0" smtClean="0"/>
              <a:t>Tracking Student Contact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9800" y="3886201"/>
            <a:ext cx="4419600" cy="2429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386956"/>
            <a:ext cx="4038600" cy="2604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721" y="1508667"/>
            <a:ext cx="4513104" cy="198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Data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3743499"/>
              </p:ext>
            </p:extLst>
          </p:nvPr>
        </p:nvGraphicFramePr>
        <p:xfrm>
          <a:off x="5053575" y="3948643"/>
          <a:ext cx="6181725" cy="20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14449931"/>
              </p:ext>
            </p:extLst>
          </p:nvPr>
        </p:nvGraphicFramePr>
        <p:xfrm>
          <a:off x="5133195" y="1845734"/>
          <a:ext cx="6181725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71571721"/>
              </p:ext>
            </p:extLst>
          </p:nvPr>
        </p:nvGraphicFramePr>
        <p:xfrm>
          <a:off x="1147285" y="3840269"/>
          <a:ext cx="4837747" cy="210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994498731"/>
              </p:ext>
            </p:extLst>
          </p:nvPr>
        </p:nvGraphicFramePr>
        <p:xfrm>
          <a:off x="1097279" y="1848016"/>
          <a:ext cx="4729943" cy="210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54943"/>
              </p:ext>
            </p:extLst>
          </p:nvPr>
        </p:nvGraphicFramePr>
        <p:xfrm>
          <a:off x="5235677" y="29845"/>
          <a:ext cx="6184265" cy="1732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815">
                  <a:extLst>
                    <a:ext uri="{9D8B030D-6E8A-4147-A177-3AD203B41FA5}">
                      <a16:colId xmlns:a16="http://schemas.microsoft.com/office/drawing/2014/main" val="3271288899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3201258204"/>
                    </a:ext>
                  </a:extLst>
                </a:gridCol>
              </a:tblGrid>
              <a:tr h="2794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Highlights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21365"/>
                  </a:ext>
                </a:extLst>
              </a:tr>
              <a:tr h="2273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AY 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AY 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054877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90% of students chosen for verification were in the V1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91% of students chosen for verification were in the V1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83805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31% of verification occurred in 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29% of verification occurred in 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79169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99.62% of students’ EFC was below $100,000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99.58% of students’ EFC was below $100,000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219894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50% of students’ EFC was between $1,001 and $5,000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45% of students’ EFC was between $1,001 and $5,000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38224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29% of students’ EFC was below $100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34% of students’ EFC was below $100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171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V4 saw a spike in verification in August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73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82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tell people what you do</a:t>
            </a:r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B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Enrollment Management &amp; Data Analytics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0806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Enrollment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Affordability, cost structure, and pricing more important now than in the past in the college choice process</a:t>
            </a:r>
          </a:p>
          <a:p>
            <a:r>
              <a:rPr lang="en-US" dirty="0"/>
              <a:t>F</a:t>
            </a:r>
            <a:r>
              <a:rPr lang="en-US" dirty="0" smtClean="0"/>
              <a:t>inancial aid playing larger role in recruitment and retention</a:t>
            </a:r>
          </a:p>
          <a:p>
            <a:r>
              <a:rPr lang="en-US" dirty="0" smtClean="0"/>
              <a:t>Strategies/focus differentiated by sector</a:t>
            </a:r>
          </a:p>
          <a:p>
            <a:r>
              <a:rPr lang="en-US" dirty="0" smtClean="0"/>
              <a:t>Consider how much financial aid impacts individuals throughout the entire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Legislation &amp; Regulation</a:t>
            </a:r>
            <a:br>
              <a:rPr lang="en-US" dirty="0" smtClean="0"/>
            </a:br>
            <a:r>
              <a:rPr lang="en-US" sz="2400" dirty="0" smtClean="0"/>
              <a:t>(and “politics”)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43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Management “Funnel”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53" y="1737359"/>
            <a:ext cx="9193876" cy="445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143000" algn="l"/>
              </a:tabLst>
            </a:pPr>
            <a:r>
              <a:rPr lang="en-US" sz="3000" dirty="0"/>
              <a:t>Strategic Enrollment Management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retention initiatives</a:t>
            </a:r>
          </a:p>
          <a:p>
            <a:pPr lvl="1"/>
            <a:r>
              <a:rPr lang="en-US" dirty="0" smtClean="0"/>
              <a:t>High impact practices</a:t>
            </a:r>
          </a:p>
          <a:p>
            <a:pPr lvl="2"/>
            <a:r>
              <a:rPr lang="en-US" dirty="0" smtClean="0"/>
              <a:t>Targeted publications, phone calling campaigns</a:t>
            </a:r>
          </a:p>
          <a:p>
            <a:pPr lvl="1"/>
            <a:r>
              <a:rPr lang="en-US" dirty="0" smtClean="0"/>
              <a:t>Intentional and coordinated advising</a:t>
            </a:r>
          </a:p>
          <a:p>
            <a:pPr lvl="2"/>
            <a:r>
              <a:rPr lang="en-US" dirty="0" smtClean="0"/>
              <a:t>Collaboration with academic advising community</a:t>
            </a:r>
          </a:p>
          <a:p>
            <a:pPr lvl="1"/>
            <a:r>
              <a:rPr lang="en-US" dirty="0" smtClean="0"/>
              <a:t>Aggressively promoting support services</a:t>
            </a:r>
          </a:p>
          <a:p>
            <a:pPr lvl="2"/>
            <a:r>
              <a:rPr lang="en-US" dirty="0" smtClean="0"/>
              <a:t>Campus activities, social media engagement</a:t>
            </a:r>
          </a:p>
          <a:p>
            <a:pPr lvl="1"/>
            <a:r>
              <a:rPr lang="en-US" dirty="0" smtClean="0"/>
              <a:t>Streamlining processes and removing barriers</a:t>
            </a:r>
          </a:p>
          <a:p>
            <a:pPr lvl="2"/>
            <a:r>
              <a:rPr lang="en-US" dirty="0" smtClean="0"/>
              <a:t>Instructional videos? Online forms?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9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Fundamentals of Enrollment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is your institutional mindset?</a:t>
            </a:r>
          </a:p>
          <a:p>
            <a:r>
              <a:rPr lang="en-US" dirty="0"/>
              <a:t>How does your school shape its marketing and recruitment? Stay on that message.</a:t>
            </a:r>
          </a:p>
          <a:p>
            <a:r>
              <a:rPr lang="en-US" dirty="0" smtClean="0"/>
              <a:t>How do you/Admissions engage Colleges and Departments? Alumni? Consistent messaging.</a:t>
            </a:r>
          </a:p>
          <a:p>
            <a:r>
              <a:rPr lang="en-US" dirty="0" smtClean="0"/>
              <a:t>What role does Financial Aid have in the Merit vs. Need-based aid discussion?</a:t>
            </a:r>
          </a:p>
          <a:p>
            <a:r>
              <a:rPr lang="en-US" dirty="0" smtClean="0"/>
              <a:t>Be at the table to influence the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8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data support your goals and objectives and how to plan to accomplish those</a:t>
            </a:r>
          </a:p>
          <a:p>
            <a:pPr lvl="1"/>
            <a:r>
              <a:rPr lang="en-US" dirty="0" smtClean="0"/>
              <a:t>Increased academic profile, revenue, diversity, retention, student experience, residents?</a:t>
            </a:r>
          </a:p>
          <a:p>
            <a:pPr lvl="1"/>
            <a:r>
              <a:rPr lang="en-US" dirty="0" smtClean="0"/>
              <a:t>What is most important and fits mission?</a:t>
            </a:r>
          </a:p>
          <a:p>
            <a:pPr lvl="1"/>
            <a:r>
              <a:rPr lang="en-US" dirty="0" smtClean="0"/>
              <a:t>Know the profile of those succeeding</a:t>
            </a:r>
          </a:p>
          <a:p>
            <a:pPr lvl="2"/>
            <a:r>
              <a:rPr lang="en-US" dirty="0" smtClean="0"/>
              <a:t>How might you replicate that in others?</a:t>
            </a:r>
          </a:p>
          <a:p>
            <a:pPr lvl="1"/>
            <a:r>
              <a:rPr lang="en-US" dirty="0" smtClean="0"/>
              <a:t>Identify barriers and work to eliminate them</a:t>
            </a:r>
          </a:p>
          <a:p>
            <a:pPr lvl="1"/>
            <a:r>
              <a:rPr lang="en-US" dirty="0" smtClean="0"/>
              <a:t>Campus-wide collaboration and buy-in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1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pic>
        <p:nvPicPr>
          <p:cNvPr id="3076" name="Picture 4" descr="https://www.nasfaa.org/uploads/Enrollment_Management_microsit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75" y="1941023"/>
            <a:ext cx="51911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9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2218" y="2314908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Adaptation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648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Implementing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support</a:t>
            </a:r>
          </a:p>
          <a:p>
            <a:r>
              <a:rPr lang="en-US" dirty="0" smtClean="0"/>
              <a:t>Data analysis and staff involvement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Implementation rollout</a:t>
            </a:r>
          </a:p>
          <a:p>
            <a:r>
              <a:rPr lang="en-US" dirty="0" smtClean="0"/>
              <a:t>Follow up and assessment</a:t>
            </a:r>
          </a:p>
          <a:p>
            <a:r>
              <a:rPr lang="en-US" dirty="0" smtClean="0"/>
              <a:t>Addressing barriers</a:t>
            </a:r>
          </a:p>
          <a:p>
            <a:r>
              <a:rPr lang="en-US" dirty="0" smtClean="0"/>
              <a:t>Celebrate accomplishments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Implementing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capital is your greatest asset</a:t>
            </a:r>
          </a:p>
          <a:p>
            <a:pPr lvl="1"/>
            <a:r>
              <a:rPr lang="en-US" dirty="0" smtClean="0"/>
              <a:t>People over processes first</a:t>
            </a:r>
          </a:p>
          <a:p>
            <a:r>
              <a:rPr lang="en-US" dirty="0" smtClean="0"/>
              <a:t>Relationships, trust, and leadership</a:t>
            </a:r>
          </a:p>
          <a:p>
            <a:pPr lvl="1"/>
            <a:r>
              <a:rPr lang="en-US" dirty="0" smtClean="0"/>
              <a:t>The heart of the organization, leads to effective decision-making</a:t>
            </a:r>
          </a:p>
          <a:p>
            <a:r>
              <a:rPr lang="en-US" dirty="0" smtClean="0"/>
              <a:t>Structures and formal processes</a:t>
            </a:r>
          </a:p>
          <a:p>
            <a:pPr lvl="1"/>
            <a:r>
              <a:rPr lang="en-US" dirty="0" smtClean="0"/>
              <a:t>Radical alteration ineffective and inefficient without trust and relationship-building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5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 a balanced operation with intense focus, but ensure you’re assessing new threats or opportunities on the periphery at all times</a:t>
            </a:r>
          </a:p>
          <a:p>
            <a:pPr lvl="1"/>
            <a:r>
              <a:rPr lang="en-US" dirty="0" smtClean="0"/>
              <a:t>Notice and interpret correctly, identify weak and ambiguous signals = early warning signs of impending change; make it your own</a:t>
            </a:r>
          </a:p>
          <a:p>
            <a:pPr lvl="1"/>
            <a:r>
              <a:rPr lang="en-US" dirty="0" smtClean="0"/>
              <a:t>What are the current, prevailing views?</a:t>
            </a:r>
          </a:p>
          <a:p>
            <a:pPr lvl="1"/>
            <a:r>
              <a:rPr lang="en-US" dirty="0" smtClean="0"/>
              <a:t>Entertain multiple hypotheses, adapt throughout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0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prewettn@Missouri.edu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Legislative Action </a:t>
            </a:r>
            <a:br>
              <a:rPr lang="en-US" dirty="0" smtClean="0"/>
            </a:br>
            <a:r>
              <a:rPr lang="en-US" dirty="0" smtClean="0"/>
              <a:t>Impacts Everyone</a:t>
            </a:r>
            <a:endParaRPr lang="en-US" dirty="0"/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l="5295" r="5295"/>
          <a:stretch>
            <a:fillRect/>
          </a:stretch>
        </p:blipFill>
        <p:spPr>
          <a:xfrm>
            <a:off x="3580105" y="1737360"/>
            <a:ext cx="5092749" cy="381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6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“Politics”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prevailing views?</a:t>
            </a:r>
          </a:p>
          <a:p>
            <a:pPr lvl="1"/>
            <a:r>
              <a:rPr lang="en-US" dirty="0"/>
              <a:t>Selection criteria</a:t>
            </a:r>
          </a:p>
          <a:p>
            <a:pPr lvl="2"/>
            <a:r>
              <a:rPr lang="en-US" dirty="0" smtClean="0"/>
              <a:t>Who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How much?</a:t>
            </a:r>
          </a:p>
          <a:p>
            <a:r>
              <a:rPr lang="en-US" dirty="0" smtClean="0"/>
              <a:t>Who are you representing?</a:t>
            </a:r>
          </a:p>
          <a:p>
            <a:pPr lvl="1"/>
            <a:r>
              <a:rPr lang="en-US" dirty="0" smtClean="0"/>
              <a:t>Are you taking a position?</a:t>
            </a:r>
          </a:p>
          <a:p>
            <a:pPr lvl="1"/>
            <a:r>
              <a:rPr lang="en-US" dirty="0" smtClean="0"/>
              <a:t>What does the institution gain from that position?</a:t>
            </a:r>
          </a:p>
          <a:p>
            <a:pPr lvl="1"/>
            <a:r>
              <a:rPr lang="en-US" dirty="0" smtClean="0"/>
              <a:t>What do students gain from that position?</a:t>
            </a:r>
          </a:p>
          <a:p>
            <a:r>
              <a:rPr lang="en-US" dirty="0" smtClean="0"/>
              <a:t>Is higher education a public good or a private good?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6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Stewardship of scarce financial aid resources</a:t>
            </a:r>
          </a:p>
          <a:p>
            <a:pPr lvl="1"/>
            <a:r>
              <a:rPr lang="en-US" dirty="0" smtClean="0"/>
              <a:t>Pell Grants</a:t>
            </a:r>
          </a:p>
          <a:p>
            <a:pPr lvl="1"/>
            <a:r>
              <a:rPr lang="en-US" dirty="0" smtClean="0"/>
              <a:t>Loan subsidization</a:t>
            </a:r>
          </a:p>
          <a:p>
            <a:pPr lvl="1"/>
            <a:r>
              <a:rPr lang="en-US" dirty="0" smtClean="0"/>
              <a:t>Merit based aid</a:t>
            </a:r>
          </a:p>
          <a:p>
            <a:pPr lvl="1"/>
            <a:r>
              <a:rPr lang="en-US" dirty="0" smtClean="0"/>
              <a:t>Need based aid</a:t>
            </a:r>
          </a:p>
          <a:p>
            <a:r>
              <a:rPr lang="en-US" sz="2600" b="1" dirty="0"/>
              <a:t>Determining:</a:t>
            </a:r>
          </a:p>
          <a:p>
            <a:pPr lvl="1"/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How much?</a:t>
            </a:r>
          </a:p>
          <a:p>
            <a:pPr lvl="1"/>
            <a:r>
              <a:rPr lang="en-US" dirty="0" smtClean="0"/>
              <a:t>Selection criteria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33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Accountability: 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Pell Grant</a:t>
            </a:r>
          </a:p>
          <a:p>
            <a:pPr lvl="1"/>
            <a:r>
              <a:rPr lang="en-US" dirty="0" smtClean="0"/>
              <a:t>Partisan issue in Washington</a:t>
            </a:r>
          </a:p>
          <a:p>
            <a:pPr lvl="2"/>
            <a:r>
              <a:rPr lang="en-US" dirty="0" smtClean="0"/>
              <a:t>Federal budget hasn’t been set in years, CR’s determine funding levels</a:t>
            </a:r>
          </a:p>
          <a:p>
            <a:pPr lvl="2"/>
            <a:r>
              <a:rPr lang="en-US" dirty="0" smtClean="0"/>
              <a:t>Higher Education Act Reauthorization, IF/When waiting game.  </a:t>
            </a:r>
            <a:endParaRPr lang="en-US" dirty="0"/>
          </a:p>
          <a:p>
            <a:pPr lvl="1"/>
            <a:r>
              <a:rPr lang="en-US" dirty="0" smtClean="0"/>
              <a:t>Expectation that colleges and universities will need to provide additional funding</a:t>
            </a:r>
          </a:p>
          <a:p>
            <a:pPr lvl="1"/>
            <a:r>
              <a:rPr lang="en-US" dirty="0" smtClean="0"/>
              <a:t>Regulation updates</a:t>
            </a:r>
          </a:p>
          <a:p>
            <a:pPr lvl="2"/>
            <a:r>
              <a:rPr lang="en-US" dirty="0" smtClean="0"/>
              <a:t>Shrinking eligibility pool</a:t>
            </a:r>
          </a:p>
          <a:p>
            <a:pPr lvl="2"/>
            <a:r>
              <a:rPr lang="en-US" dirty="0" smtClean="0"/>
              <a:t>Maximum limitations on eligibility</a:t>
            </a:r>
          </a:p>
          <a:p>
            <a:pPr lvl="2"/>
            <a:r>
              <a:rPr lang="en-US" dirty="0" smtClean="0"/>
              <a:t>Enrollment limitations on eligibility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7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Leading: Through the Community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State </a:t>
            </a:r>
            <a:r>
              <a:rPr lang="en-US" b="1" dirty="0"/>
              <a:t>and local government interaction</a:t>
            </a:r>
          </a:p>
          <a:p>
            <a:pPr lvl="1"/>
            <a:r>
              <a:rPr lang="en-US" dirty="0"/>
              <a:t>State committee representation</a:t>
            </a:r>
          </a:p>
          <a:p>
            <a:pPr lvl="1"/>
            <a:r>
              <a:rPr lang="en-US" dirty="0"/>
              <a:t>Active dialogue with </a:t>
            </a:r>
            <a:r>
              <a:rPr lang="en-US" dirty="0" smtClean="0"/>
              <a:t>legislators</a:t>
            </a:r>
          </a:p>
          <a:p>
            <a:pPr lvl="1"/>
            <a:r>
              <a:rPr lang="en-US" dirty="0" smtClean="0"/>
              <a:t>Visibility at the capitol </a:t>
            </a:r>
          </a:p>
          <a:p>
            <a:pPr lvl="1"/>
            <a:r>
              <a:rPr lang="en-US" dirty="0" smtClean="0"/>
              <a:t>Strong relationship with system campuses</a:t>
            </a:r>
          </a:p>
          <a:p>
            <a:r>
              <a:rPr lang="en-US" b="1" dirty="0" smtClean="0"/>
              <a:t>Media </a:t>
            </a:r>
            <a:r>
              <a:rPr lang="en-US" b="1" dirty="0"/>
              <a:t>outreach</a:t>
            </a:r>
          </a:p>
          <a:p>
            <a:pPr lvl="1"/>
            <a:r>
              <a:rPr lang="en-US" dirty="0"/>
              <a:t>Newspaper</a:t>
            </a:r>
          </a:p>
          <a:p>
            <a:pPr lvl="1"/>
            <a:r>
              <a:rPr lang="en-US" dirty="0"/>
              <a:t>Television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all stewards of federal, state and institutional funds.  </a:t>
            </a:r>
          </a:p>
          <a:p>
            <a:pPr lvl="1"/>
            <a:r>
              <a:rPr lang="en-US" dirty="0" smtClean="0"/>
              <a:t>Higher Education Act </a:t>
            </a:r>
          </a:p>
          <a:p>
            <a:pPr lvl="1"/>
            <a:r>
              <a:rPr lang="en-US" dirty="0" smtClean="0"/>
              <a:t>Prior </a:t>
            </a:r>
            <a:r>
              <a:rPr lang="en-US" dirty="0" err="1" smtClean="0"/>
              <a:t>Prior</a:t>
            </a:r>
            <a:r>
              <a:rPr lang="en-US" dirty="0" smtClean="0"/>
              <a:t> Year – Early awards?</a:t>
            </a:r>
          </a:p>
          <a:p>
            <a:pPr lvl="1"/>
            <a:r>
              <a:rPr lang="en-US" dirty="0" smtClean="0"/>
              <a:t>Perkins</a:t>
            </a:r>
          </a:p>
          <a:p>
            <a:pPr lvl="1"/>
            <a:r>
              <a:rPr lang="en-US" dirty="0" smtClean="0"/>
              <a:t>One Grant – One Loan</a:t>
            </a:r>
          </a:p>
          <a:p>
            <a:pPr lvl="1"/>
            <a:r>
              <a:rPr lang="en-US" dirty="0" smtClean="0"/>
              <a:t>48 Disclosure Requirements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49" y="253187"/>
            <a:ext cx="1146187" cy="1158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8309" y="5679122"/>
            <a:ext cx="8609182" cy="623954"/>
            <a:chOff x="238309" y="5943600"/>
            <a:chExt cx="8609182" cy="623954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09" y="5943600"/>
              <a:ext cx="1113122" cy="62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379891" y="6033734"/>
              <a:ext cx="746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Georgia" panose="02040502050405020303" pitchFamily="18" charset="0"/>
                </a:rPr>
                <a:t>Winter Conference 2017</a:t>
              </a:r>
              <a:endParaRPr lang="en-US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5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000000"/>
      </a:dk2>
      <a:lt2>
        <a:srgbClr val="E3DED1"/>
      </a:lt2>
      <a:accent1>
        <a:srgbClr val="000000"/>
      </a:accent1>
      <a:accent2>
        <a:srgbClr val="CDE6D0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262</TotalTime>
  <Words>1300</Words>
  <Application>Microsoft Office PowerPoint</Application>
  <PresentationFormat>Widescreen</PresentationFormat>
  <Paragraphs>256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Georgia</vt:lpstr>
      <vt:lpstr>Times New Roman</vt:lpstr>
      <vt:lpstr>Verdana</vt:lpstr>
      <vt:lpstr>Retrospect</vt:lpstr>
      <vt:lpstr>Leading in the 21st Century</vt:lpstr>
      <vt:lpstr>Leading Through Challenges</vt:lpstr>
      <vt:lpstr>Legislation &amp; Regulation (and “politics”)</vt:lpstr>
      <vt:lpstr>Legislative Action  Impacts Everyone</vt:lpstr>
      <vt:lpstr>“Politics”</vt:lpstr>
      <vt:lpstr>Accountability</vt:lpstr>
      <vt:lpstr>Accountability: Pell</vt:lpstr>
      <vt:lpstr>Leading: Through the Community</vt:lpstr>
      <vt:lpstr>Regulatory Issues</vt:lpstr>
      <vt:lpstr>Utilize the Tools Available to You</vt:lpstr>
      <vt:lpstr>Effective Communication &amp; Advocacy</vt:lpstr>
      <vt:lpstr>PowerPoint Presentation</vt:lpstr>
      <vt:lpstr>WFAAD: Students &amp; Families</vt:lpstr>
      <vt:lpstr>Consider Your Audience</vt:lpstr>
      <vt:lpstr>PowerPoint Presentation</vt:lpstr>
      <vt:lpstr>WFAAD: The Institution</vt:lpstr>
      <vt:lpstr>Consider Your Audience</vt:lpstr>
      <vt:lpstr>PowerPoint Presentation</vt:lpstr>
      <vt:lpstr>WFAAD: The Community</vt:lpstr>
      <vt:lpstr>For You &amp; Your Office (and FA pros)</vt:lpstr>
      <vt:lpstr>Communication Strategies</vt:lpstr>
      <vt:lpstr>PowerPoint Presentation</vt:lpstr>
      <vt:lpstr>Technology changes, do we?</vt:lpstr>
      <vt:lpstr>Connect where students are</vt:lpstr>
      <vt:lpstr>Know Your Data</vt:lpstr>
      <vt:lpstr>Tracking Student Contact</vt:lpstr>
      <vt:lpstr>Verification Data</vt:lpstr>
      <vt:lpstr>Enrollment Management &amp; Data Analytics</vt:lpstr>
      <vt:lpstr>Impact of Enrollment Management</vt:lpstr>
      <vt:lpstr>Enrollment Management “Funnel”</vt:lpstr>
      <vt:lpstr>Strategic Enrollment Management Role?</vt:lpstr>
      <vt:lpstr>Fundamentals of Enrollment Management</vt:lpstr>
      <vt:lpstr>What Are You Looking For?</vt:lpstr>
      <vt:lpstr>More Info</vt:lpstr>
      <vt:lpstr>Adaptation</vt:lpstr>
      <vt:lpstr>Planning &amp; Implementing Change</vt:lpstr>
      <vt:lpstr>Planning &amp; Implementing Change</vt:lpstr>
      <vt:lpstr>Peripheral Vision</vt:lpstr>
      <vt:lpstr>Questions?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Myers, Melissa Ann</dc:creator>
  <cp:lastModifiedBy>Prewett, Nicholas W.</cp:lastModifiedBy>
  <cp:revision>10</cp:revision>
  <dcterms:created xsi:type="dcterms:W3CDTF">2016-11-23T16:52:15Z</dcterms:created>
  <dcterms:modified xsi:type="dcterms:W3CDTF">2017-01-10T22:58:12Z</dcterms:modified>
</cp:coreProperties>
</file>