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theme/theme7.xml" ContentType="application/vnd.openxmlformats-officedocument.theme+xml"/>
  <Override PartName="/ppt/slideLayouts/slideLayout7.xml" ContentType="application/vnd.openxmlformats-officedocument.presentationml.slideLayout+xml"/>
  <Override PartName="/ppt/theme/theme8.xml" ContentType="application/vnd.openxmlformats-officedocument.theme+xml"/>
  <Override PartName="/ppt/slideLayouts/slideLayout8.xml" ContentType="application/vnd.openxmlformats-officedocument.presentationml.slideLayout+xml"/>
  <Override PartName="/ppt/theme/theme9.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theme/theme12.xml" ContentType="application/vnd.openxmlformats-officedocument.theme+xml"/>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theme/theme14.xml" ContentType="application/vnd.openxmlformats-officedocument.theme+xml"/>
  <Override PartName="/ppt/slideLayouts/slideLayout2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4"/>
    <p:sldMasterId id="2147483885" r:id="rId5"/>
    <p:sldMasterId id="2147483675" r:id="rId6"/>
    <p:sldMasterId id="2147483699" r:id="rId7"/>
    <p:sldMasterId id="2147483711" r:id="rId8"/>
    <p:sldMasterId id="2147483723" r:id="rId9"/>
    <p:sldMasterId id="2147483735" r:id="rId10"/>
    <p:sldMasterId id="2147483902" r:id="rId11"/>
    <p:sldMasterId id="2147483788" r:id="rId12"/>
    <p:sldMasterId id="2147483800" r:id="rId13"/>
    <p:sldMasterId id="2147483813" r:id="rId14"/>
    <p:sldMasterId id="2147483837" r:id="rId15"/>
    <p:sldMasterId id="2147483825" r:id="rId16"/>
    <p:sldMasterId id="2147483873" r:id="rId17"/>
    <p:sldMasterId id="2147483861" r:id="rId18"/>
  </p:sldMasterIdLst>
  <p:notesMasterIdLst>
    <p:notesMasterId r:id="rId47"/>
  </p:notesMasterIdLst>
  <p:handoutMasterIdLst>
    <p:handoutMasterId r:id="rId48"/>
  </p:handoutMasterIdLst>
  <p:sldIdLst>
    <p:sldId id="265" r:id="rId19"/>
    <p:sldId id="306" r:id="rId20"/>
    <p:sldId id="305" r:id="rId21"/>
    <p:sldId id="304" r:id="rId22"/>
    <p:sldId id="307" r:id="rId23"/>
    <p:sldId id="311" r:id="rId24"/>
    <p:sldId id="312" r:id="rId25"/>
    <p:sldId id="308" r:id="rId26"/>
    <p:sldId id="316" r:id="rId27"/>
    <p:sldId id="318" r:id="rId28"/>
    <p:sldId id="317" r:id="rId29"/>
    <p:sldId id="315" r:id="rId30"/>
    <p:sldId id="314" r:id="rId31"/>
    <p:sldId id="313" r:id="rId32"/>
    <p:sldId id="319" r:id="rId33"/>
    <p:sldId id="323" r:id="rId34"/>
    <p:sldId id="322" r:id="rId35"/>
    <p:sldId id="321" r:id="rId36"/>
    <p:sldId id="326" r:id="rId37"/>
    <p:sldId id="320" r:id="rId38"/>
    <p:sldId id="324" r:id="rId39"/>
    <p:sldId id="325" r:id="rId40"/>
    <p:sldId id="310" r:id="rId41"/>
    <p:sldId id="327" r:id="rId42"/>
    <p:sldId id="328" r:id="rId43"/>
    <p:sldId id="329" r:id="rId44"/>
    <p:sldId id="277" r:id="rId45"/>
    <p:sldId id="330" r:id="rId46"/>
  </p:sldIdLst>
  <p:sldSz cx="9144000" cy="6858000" type="letter"/>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tz, Karen" initials="KK" lastIdx="1" clrIdx="0">
    <p:extLst>
      <p:ext uri="{19B8F6BF-5375-455C-9EA6-DF929625EA0E}">
        <p15:presenceInfo xmlns:p15="http://schemas.microsoft.com/office/powerpoint/2012/main" userId="S-1-5-21-2485589348-1043901881-2671247352-82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2D7A"/>
    <a:srgbClr val="FFBE01"/>
    <a:srgbClr val="FF0000"/>
    <a:srgbClr val="70B332"/>
    <a:srgbClr val="00237A"/>
    <a:srgbClr val="0F79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59" autoAdjust="0"/>
    <p:restoredTop sz="89299" autoAdjust="0"/>
  </p:normalViewPr>
  <p:slideViewPr>
    <p:cSldViewPr snapToGrid="0" snapToObjects="1">
      <p:cViewPr varScale="1">
        <p:scale>
          <a:sx n="82" d="100"/>
          <a:sy n="82" d="100"/>
        </p:scale>
        <p:origin x="896" y="40"/>
      </p:cViewPr>
      <p:guideLst>
        <p:guide orient="horz" pos="216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4C0CFF05-9652-A643-A4AC-DDAFA22C1E31}" type="datetimeFigureOut">
              <a:rPr lang="en-US" smtClean="0"/>
              <a:t>12/20/2016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21829BA-5571-564E-9F9E-0C8E3612909F}" type="slidenum">
              <a:rPr lang="en-US" smtClean="0"/>
              <a:t>‹#›</a:t>
            </a:fld>
            <a:endParaRPr lang="en-US"/>
          </a:p>
        </p:txBody>
      </p:sp>
    </p:spTree>
    <p:extLst>
      <p:ext uri="{BB962C8B-B14F-4D97-AF65-F5344CB8AC3E}">
        <p14:creationId xmlns:p14="http://schemas.microsoft.com/office/powerpoint/2010/main" val="1141600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BEBEA98-8A56-EB4A-A892-E8180873C806}" type="datetimeFigureOut">
              <a:rPr lang="en-US" smtClean="0"/>
              <a:t>12/20/2016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FE885A9-17A4-8A4C-9B90-71243EE148B4}" type="slidenum">
              <a:rPr lang="en-US" smtClean="0"/>
              <a:t>‹#›</a:t>
            </a:fld>
            <a:endParaRPr lang="en-US"/>
          </a:p>
        </p:txBody>
      </p:sp>
    </p:spTree>
    <p:extLst>
      <p:ext uri="{BB962C8B-B14F-4D97-AF65-F5344CB8AC3E}">
        <p14:creationId xmlns:p14="http://schemas.microsoft.com/office/powerpoint/2010/main" val="42085787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885A9-17A4-8A4C-9B90-71243EE148B4}" type="slidenum">
              <a:rPr lang="en-US" smtClean="0"/>
              <a:t>1</a:t>
            </a:fld>
            <a:endParaRPr lang="en-US"/>
          </a:p>
        </p:txBody>
      </p:sp>
    </p:spTree>
    <p:extLst>
      <p:ext uri="{BB962C8B-B14F-4D97-AF65-F5344CB8AC3E}">
        <p14:creationId xmlns:p14="http://schemas.microsoft.com/office/powerpoint/2010/main" val="192043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Millennials</a:t>
            </a:r>
            <a:r>
              <a:rPr lang="en-US" baseline="0" dirty="0"/>
              <a:t> and Gen Z are the most avid users of technology.</a:t>
            </a:r>
          </a:p>
          <a:p>
            <a:endParaRPr lang="en-US" baseline="0" dirty="0"/>
          </a:p>
          <a:p>
            <a:r>
              <a:rPr lang="en-US" baseline="0" dirty="0"/>
              <a:t>Please note the start and end dates of each generation are within a year or so of each other as there are many definitions of the begin and end dates for each generation.  So the begin and end dates are blended.</a:t>
            </a:r>
            <a:endParaRPr lang="en-US" dirty="0"/>
          </a:p>
        </p:txBody>
      </p:sp>
      <p:sp>
        <p:nvSpPr>
          <p:cNvPr id="4" name="Slide Number Placeholder 3"/>
          <p:cNvSpPr>
            <a:spLocks noGrp="1"/>
          </p:cNvSpPr>
          <p:nvPr>
            <p:ph type="sldNum" sz="quarter" idx="10"/>
          </p:nvPr>
        </p:nvSpPr>
        <p:spPr/>
        <p:txBody>
          <a:bodyPr/>
          <a:lstStyle/>
          <a:p>
            <a:fld id="{EFE885A9-17A4-8A4C-9B90-71243EE148B4}" type="slidenum">
              <a:rPr lang="en-US" smtClean="0"/>
              <a:t>3</a:t>
            </a:fld>
            <a:endParaRPr lang="en-US"/>
          </a:p>
        </p:txBody>
      </p:sp>
    </p:spTree>
    <p:extLst>
      <p:ext uri="{BB962C8B-B14F-4D97-AF65-F5344CB8AC3E}">
        <p14:creationId xmlns:p14="http://schemas.microsoft.com/office/powerpoint/2010/main" val="218687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next few slides we will highlight the trends</a:t>
            </a:r>
            <a:r>
              <a:rPr lang="en-US" baseline="0" dirty="0"/>
              <a:t> in marketing for Millennials</a:t>
            </a:r>
            <a:endParaRPr lang="en-US" dirty="0"/>
          </a:p>
        </p:txBody>
      </p:sp>
      <p:sp>
        <p:nvSpPr>
          <p:cNvPr id="4" name="Slide Number Placeholder 3"/>
          <p:cNvSpPr>
            <a:spLocks noGrp="1"/>
          </p:cNvSpPr>
          <p:nvPr>
            <p:ph type="sldNum" sz="quarter" idx="10"/>
          </p:nvPr>
        </p:nvSpPr>
        <p:spPr/>
        <p:txBody>
          <a:bodyPr/>
          <a:lstStyle/>
          <a:p>
            <a:fld id="{EFE885A9-17A4-8A4C-9B90-71243EE148B4}" type="slidenum">
              <a:rPr lang="en-US" smtClean="0"/>
              <a:t>11</a:t>
            </a:fld>
            <a:endParaRPr lang="en-US"/>
          </a:p>
        </p:txBody>
      </p:sp>
    </p:spTree>
    <p:extLst>
      <p:ext uri="{BB962C8B-B14F-4D97-AF65-F5344CB8AC3E}">
        <p14:creationId xmlns:p14="http://schemas.microsoft.com/office/powerpoint/2010/main" val="740495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885A9-17A4-8A4C-9B90-71243EE148B4}" type="slidenum">
              <a:rPr lang="en-US" smtClean="0"/>
              <a:t>12</a:t>
            </a:fld>
            <a:endParaRPr lang="en-US"/>
          </a:p>
        </p:txBody>
      </p:sp>
    </p:spTree>
    <p:extLst>
      <p:ext uri="{BB962C8B-B14F-4D97-AF65-F5344CB8AC3E}">
        <p14:creationId xmlns:p14="http://schemas.microsoft.com/office/powerpoint/2010/main" val="2903354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quick note on Trend #3</a:t>
            </a:r>
          </a:p>
          <a:p>
            <a:r>
              <a:rPr lang="en-US" dirty="0"/>
              <a:t>While the Millennial</a:t>
            </a:r>
            <a:r>
              <a:rPr lang="en-US" baseline="0" dirty="0"/>
              <a:t>  will rather spend money on an experience and more importantly on one that no one else had while the Gen Z person would rather spend money on something to own like a house or car or other stuff. </a:t>
            </a:r>
          </a:p>
          <a:p>
            <a:r>
              <a:rPr lang="en-US" baseline="0" dirty="0"/>
              <a:t>Gen Z would rather own than the Millennial that chooses to rent or lease.</a:t>
            </a:r>
            <a:endParaRPr lang="en-US" dirty="0"/>
          </a:p>
        </p:txBody>
      </p:sp>
      <p:sp>
        <p:nvSpPr>
          <p:cNvPr id="4" name="Slide Number Placeholder 3"/>
          <p:cNvSpPr>
            <a:spLocks noGrp="1"/>
          </p:cNvSpPr>
          <p:nvPr>
            <p:ph type="sldNum" sz="quarter" idx="10"/>
          </p:nvPr>
        </p:nvSpPr>
        <p:spPr/>
        <p:txBody>
          <a:bodyPr/>
          <a:lstStyle/>
          <a:p>
            <a:fld id="{EFE885A9-17A4-8A4C-9B90-71243EE148B4}" type="slidenum">
              <a:rPr lang="en-US" smtClean="0"/>
              <a:t>13</a:t>
            </a:fld>
            <a:endParaRPr lang="en-US"/>
          </a:p>
        </p:txBody>
      </p:sp>
    </p:spTree>
    <p:extLst>
      <p:ext uri="{BB962C8B-B14F-4D97-AF65-F5344CB8AC3E}">
        <p14:creationId xmlns:p14="http://schemas.microsoft.com/office/powerpoint/2010/main" val="118903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885A9-17A4-8A4C-9B90-71243EE148B4}" type="slidenum">
              <a:rPr lang="en-US" smtClean="0"/>
              <a:t>20</a:t>
            </a:fld>
            <a:endParaRPr lang="en-US"/>
          </a:p>
        </p:txBody>
      </p:sp>
    </p:spTree>
    <p:extLst>
      <p:ext uri="{BB962C8B-B14F-4D97-AF65-F5344CB8AC3E}">
        <p14:creationId xmlns:p14="http://schemas.microsoft.com/office/powerpoint/2010/main" val="699437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the span of semester,</a:t>
            </a:r>
            <a:r>
              <a:rPr lang="en-US" baseline="0" dirty="0"/>
              <a:t> students from both institution type reported significant decreases in reported financial monitoring behaviors.</a:t>
            </a:r>
          </a:p>
          <a:p>
            <a:endParaRPr lang="en-US" baseline="0" dirty="0"/>
          </a:p>
          <a:p>
            <a:r>
              <a:rPr lang="en-US" baseline="0" dirty="0"/>
              <a:t>Low rates of using money managing tools across both institution types</a:t>
            </a:r>
            <a:endParaRPr lang="en-US" dirty="0"/>
          </a:p>
        </p:txBody>
      </p:sp>
      <p:sp>
        <p:nvSpPr>
          <p:cNvPr id="4" name="Slide Number Placeholder 3"/>
          <p:cNvSpPr>
            <a:spLocks noGrp="1"/>
          </p:cNvSpPr>
          <p:nvPr>
            <p:ph type="sldNum" sz="quarter" idx="10"/>
          </p:nvPr>
        </p:nvSpPr>
        <p:spPr/>
        <p:txBody>
          <a:bodyPr/>
          <a:lstStyle/>
          <a:p>
            <a:fld id="{EFE885A9-17A4-8A4C-9B90-71243EE148B4}" type="slidenum">
              <a:rPr lang="en-US" smtClean="0"/>
              <a:t>21</a:t>
            </a:fld>
            <a:endParaRPr lang="en-US"/>
          </a:p>
        </p:txBody>
      </p:sp>
    </p:spTree>
    <p:extLst>
      <p:ext uri="{BB962C8B-B14F-4D97-AF65-F5344CB8AC3E}">
        <p14:creationId xmlns:p14="http://schemas.microsoft.com/office/powerpoint/2010/main" val="420757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subset is</a:t>
            </a:r>
            <a:r>
              <a:rPr lang="en-US" baseline="0" dirty="0"/>
              <a:t> still emerging. The start date most articles reference is 2000 however, some researchers say Gen Z is as early as those born in 1996.</a:t>
            </a:r>
          </a:p>
          <a:p>
            <a:endParaRPr lang="en-US" baseline="0" dirty="0"/>
          </a:p>
          <a:p>
            <a:r>
              <a:rPr lang="en-US" baseline="0" dirty="0"/>
              <a:t>While </a:t>
            </a:r>
            <a:r>
              <a:rPr lang="en-US" baseline="0" dirty="0" err="1"/>
              <a:t>GenY</a:t>
            </a:r>
            <a:r>
              <a:rPr lang="en-US" baseline="0" dirty="0"/>
              <a:t>/Millennials initiate text messages as a norm, Gen Z/</a:t>
            </a:r>
            <a:r>
              <a:rPr lang="en-US" baseline="0" dirty="0" err="1"/>
              <a:t>iGen</a:t>
            </a:r>
            <a:r>
              <a:rPr lang="en-US" baseline="0" dirty="0"/>
              <a:t> utilize images, icons, and more symbols</a:t>
            </a:r>
          </a:p>
          <a:p>
            <a:endParaRPr lang="en-US" baseline="0" dirty="0"/>
          </a:p>
          <a:p>
            <a:r>
              <a:rPr lang="en-US" baseline="0" dirty="0"/>
              <a:t>While Gen Y/Millennials prefer to spend money on experiences, </a:t>
            </a:r>
            <a:r>
              <a:rPr lang="en-US" baseline="0" dirty="0" err="1"/>
              <a:t>GenZ</a:t>
            </a:r>
            <a:r>
              <a:rPr lang="en-US" baseline="0" dirty="0"/>
              <a:t>/</a:t>
            </a:r>
            <a:r>
              <a:rPr lang="en-US" baseline="0" dirty="0" err="1"/>
              <a:t>iGen</a:t>
            </a:r>
            <a:r>
              <a:rPr lang="en-US" baseline="0" dirty="0"/>
              <a:t> prefers t traditional ownership and wants to own both houses and cars.</a:t>
            </a:r>
            <a:endParaRPr lang="en-US" dirty="0"/>
          </a:p>
        </p:txBody>
      </p:sp>
      <p:sp>
        <p:nvSpPr>
          <p:cNvPr id="4" name="Slide Number Placeholder 3"/>
          <p:cNvSpPr>
            <a:spLocks noGrp="1"/>
          </p:cNvSpPr>
          <p:nvPr>
            <p:ph type="sldNum" sz="quarter" idx="10"/>
          </p:nvPr>
        </p:nvSpPr>
        <p:spPr/>
        <p:txBody>
          <a:bodyPr/>
          <a:lstStyle/>
          <a:p>
            <a:fld id="{EFE885A9-17A4-8A4C-9B90-71243EE148B4}" type="slidenum">
              <a:rPr lang="en-US" smtClean="0"/>
              <a:t>24</a:t>
            </a:fld>
            <a:endParaRPr lang="en-US"/>
          </a:p>
        </p:txBody>
      </p:sp>
    </p:spTree>
    <p:extLst>
      <p:ext uri="{BB962C8B-B14F-4D97-AF65-F5344CB8AC3E}">
        <p14:creationId xmlns:p14="http://schemas.microsoft.com/office/powerpoint/2010/main" val="1964563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Option_01">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6767" y="806091"/>
            <a:ext cx="8917900" cy="3174610"/>
          </a:xfrm>
          <a:prstGeom prst="rect">
            <a:avLst/>
          </a:prstGeom>
        </p:spPr>
        <p:txBody>
          <a:bodyPr vert="horz" anchor="ctr" anchorCtr="0"/>
          <a:lstStyle>
            <a:lvl1pPr algn="l">
              <a:defRPr sz="5000" b="1" i="0" cap="all" baseline="0">
                <a:solidFill>
                  <a:schemeClr val="bg1"/>
                </a:solidFill>
                <a:latin typeface="Arial"/>
              </a:defRPr>
            </a:lvl1pPr>
          </a:lstStyle>
          <a:p>
            <a:r>
              <a:rPr lang="en-US" dirty="0"/>
              <a:t>The deck title name goes here</a:t>
            </a:r>
          </a:p>
        </p:txBody>
      </p:sp>
      <p:sp>
        <p:nvSpPr>
          <p:cNvPr id="10" name="Text Placeholder 6"/>
          <p:cNvSpPr>
            <a:spLocks noGrp="1"/>
          </p:cNvSpPr>
          <p:nvPr>
            <p:ph type="body" sz="quarter" idx="10" hasCustomPrompt="1"/>
          </p:nvPr>
        </p:nvSpPr>
        <p:spPr>
          <a:xfrm>
            <a:off x="56769" y="5433298"/>
            <a:ext cx="7004432" cy="896012"/>
          </a:xfrm>
          <a:prstGeom prst="rect">
            <a:avLst/>
          </a:prstGeom>
        </p:spPr>
        <p:txBody>
          <a:bodyPr vert="horz" anchor="ctr" anchorCtr="0"/>
          <a:lstStyle>
            <a:lvl1pPr marL="0" indent="0">
              <a:buNone/>
              <a:defRPr sz="1400" baseline="0">
                <a:solidFill>
                  <a:schemeClr val="tx1">
                    <a:lumMod val="75000"/>
                    <a:lumOff val="25000"/>
                  </a:schemeClr>
                </a:solidFill>
                <a:latin typeface="Arial"/>
              </a:defRPr>
            </a:lvl1pPr>
          </a:lstStyle>
          <a:p>
            <a:pPr lvl="0"/>
            <a:r>
              <a:rPr lang="en-US" dirty="0"/>
              <a:t>This section is optional but you can use it to add any additional information. It’s a great place to add dates, a summary, or the names of the team members on the project.</a:t>
            </a:r>
          </a:p>
        </p:txBody>
      </p:sp>
    </p:spTree>
    <p:extLst>
      <p:ext uri="{BB962C8B-B14F-4D97-AF65-F5344CB8AC3E}">
        <p14:creationId xmlns:p14="http://schemas.microsoft.com/office/powerpoint/2010/main" val="2451874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87194" y="427002"/>
            <a:ext cx="5912219" cy="699526"/>
          </a:xfrm>
          <a:prstGeom prst="rect">
            <a:avLst/>
          </a:prstGeom>
        </p:spPr>
        <p:txBody>
          <a:bodyPr vert="horz" anchor="b" anchorCtr="0"/>
          <a:lstStyle>
            <a:lvl1pPr marL="0" indent="0">
              <a:spcBef>
                <a:spcPts val="0"/>
              </a:spcBef>
              <a:buNone/>
              <a:defRPr sz="2800" b="1" i="0" spc="0" baseline="0">
                <a:solidFill>
                  <a:srgbClr val="032D7A"/>
                </a:solidFill>
                <a:latin typeface="Arial"/>
              </a:defRPr>
            </a:lvl1pPr>
          </a:lstStyle>
          <a:p>
            <a:pPr lvl="0"/>
            <a:r>
              <a:rPr lang="en-US" dirty="0"/>
              <a:t>Here is a content slide with image</a:t>
            </a:r>
          </a:p>
        </p:txBody>
      </p:sp>
      <p:sp>
        <p:nvSpPr>
          <p:cNvPr id="4" name="Text Placeholder 7"/>
          <p:cNvSpPr>
            <a:spLocks noGrp="1"/>
          </p:cNvSpPr>
          <p:nvPr>
            <p:ph type="body" sz="quarter" idx="11" hasCustomPrompt="1"/>
          </p:nvPr>
        </p:nvSpPr>
        <p:spPr>
          <a:xfrm>
            <a:off x="587194" y="1429522"/>
            <a:ext cx="5912219" cy="5042398"/>
          </a:xfrm>
          <a:prstGeom prst="rect">
            <a:avLst/>
          </a:prstGeom>
        </p:spPr>
        <p:txBody>
          <a:bodyPr vert="horz">
            <a:normAutofit/>
          </a:bodyPr>
          <a:lstStyle>
            <a:lvl1pPr marL="0" marR="0" indent="0" algn="l" defTabSz="457200" rtl="0" eaLnBrk="1" fontAlgn="auto" latinLnBrk="0" hangingPunct="1">
              <a:lnSpc>
                <a:spcPct val="100000"/>
              </a:lnSpc>
              <a:spcBef>
                <a:spcPct val="20000"/>
              </a:spcBef>
              <a:spcAft>
                <a:spcPts val="0"/>
              </a:spcAft>
              <a:buClr>
                <a:schemeClr val="tx1">
                  <a:lumMod val="95000"/>
                  <a:lumOff val="5000"/>
                </a:schemeClr>
              </a:buClr>
              <a:buSzTx/>
              <a:buFontTx/>
              <a:buNone/>
              <a:tabLst/>
              <a:defRPr sz="1500" baseline="0">
                <a:solidFill>
                  <a:schemeClr val="tx1"/>
                </a:solidFill>
                <a:latin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This is where all of the content will go. Content goes here. This is where all of the content will go. Content goes here. This is where all of the content will go. Content goes here.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This is where all of the content will go. Content goes here. This is where all of the content will go. Content goes here. Content goes here. This is where all of the content will go. Content goes here.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285750" indent="-285750">
              <a:buFont typeface="Arial"/>
              <a:buChar char="•"/>
            </a:pPr>
            <a:r>
              <a:rPr lang="en-US" dirty="0"/>
              <a:t>Bullet number 1</a:t>
            </a:r>
          </a:p>
          <a:p>
            <a:pPr marL="285750" indent="-285750">
              <a:buFont typeface="Arial"/>
              <a:buChar char="•"/>
            </a:pPr>
            <a:r>
              <a:rPr lang="en-US" dirty="0"/>
              <a:t>Bullet number 2</a:t>
            </a:r>
          </a:p>
          <a:p>
            <a:pPr marL="285750" indent="-285750">
              <a:buFont typeface="Arial"/>
              <a:buChar char="•"/>
            </a:pPr>
            <a:r>
              <a:rPr lang="en-US" dirty="0"/>
              <a:t>Bullet number 3</a:t>
            </a:r>
          </a:p>
          <a:p>
            <a:pPr marL="285750" indent="-285750">
              <a:buFont typeface="Arial"/>
              <a:buChar char="•"/>
            </a:pPr>
            <a:r>
              <a:rPr lang="en-US" dirty="0"/>
              <a:t>Bullet number 4</a:t>
            </a:r>
          </a:p>
          <a:p>
            <a:pPr marL="285750" indent="-285750">
              <a:buFont typeface="Arial"/>
              <a:buChar char="•"/>
            </a:pPr>
            <a:r>
              <a:rPr lang="en-US" dirty="0"/>
              <a:t>Bullet number 5</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lvl="0"/>
            <a:endParaRPr lang="en-US" dirty="0"/>
          </a:p>
        </p:txBody>
      </p:sp>
      <p:sp>
        <p:nvSpPr>
          <p:cNvPr id="6" name="Picture Placeholder 5"/>
          <p:cNvSpPr>
            <a:spLocks noGrp="1"/>
          </p:cNvSpPr>
          <p:nvPr>
            <p:ph type="pic" sz="quarter" idx="12" hasCustomPrompt="1"/>
          </p:nvPr>
        </p:nvSpPr>
        <p:spPr>
          <a:xfrm>
            <a:off x="6700838" y="426230"/>
            <a:ext cx="2241550" cy="6045690"/>
          </a:xfrm>
          <a:prstGeom prst="rect">
            <a:avLst/>
          </a:prstGeom>
        </p:spPr>
        <p:txBody>
          <a:bodyPr vert="horz" anchor="ctr" anchorCtr="0"/>
          <a:lstStyle>
            <a:lvl1pPr marL="0" indent="0" algn="ctr">
              <a:buNone/>
              <a:defRPr sz="1800" baseline="0">
                <a:solidFill>
                  <a:schemeClr val="bg1">
                    <a:lumMod val="75000"/>
                  </a:schemeClr>
                </a:solidFill>
                <a:latin typeface="Arial"/>
              </a:defRPr>
            </a:lvl1pPr>
          </a:lstStyle>
          <a:p>
            <a:r>
              <a:rPr lang="en-US" dirty="0"/>
              <a:t>Image/chart could go here</a:t>
            </a:r>
          </a:p>
        </p:txBody>
      </p:sp>
      <p:sp>
        <p:nvSpPr>
          <p:cNvPr id="12" name="TextBox 11"/>
          <p:cNvSpPr txBox="1"/>
          <p:nvPr userDrawn="1"/>
        </p:nvSpPr>
        <p:spPr>
          <a:xfrm>
            <a:off x="8570452" y="132953"/>
            <a:ext cx="558214" cy="244885"/>
          </a:xfrm>
          <a:prstGeom prst="rect">
            <a:avLst/>
          </a:prstGeom>
          <a:noFill/>
        </p:spPr>
        <p:txBody>
          <a:bodyPr wrap="square" rtlCol="0" anchor="t" anchorCtr="0">
            <a:spAutoFit/>
          </a:bodyPr>
          <a:lstStyle/>
          <a:p>
            <a:pPr algn="l"/>
            <a:fld id="{10A7DC60-D6AD-4747-8918-F31012522721}" type="slidenum">
              <a:rPr lang="en-US" sz="1000" smtClean="0">
                <a:solidFill>
                  <a:schemeClr val="tx1">
                    <a:lumMod val="75000"/>
                    <a:lumOff val="25000"/>
                  </a:schemeClr>
                </a:solidFill>
                <a:latin typeface="Arial"/>
                <a:cs typeface="Source Sans Pro"/>
              </a:rPr>
              <a:pPr algn="l"/>
              <a:t>‹#›</a:t>
            </a:fld>
            <a:endParaRPr lang="en-US" sz="1000" dirty="0">
              <a:solidFill>
                <a:schemeClr val="tx1">
                  <a:lumMod val="75000"/>
                  <a:lumOff val="25000"/>
                </a:schemeClr>
              </a:solidFill>
              <a:latin typeface="Arial"/>
              <a:cs typeface="Source Sans Pro"/>
            </a:endParaRPr>
          </a:p>
        </p:txBody>
      </p:sp>
    </p:spTree>
    <p:extLst>
      <p:ext uri="{BB962C8B-B14F-4D97-AF65-F5344CB8AC3E}">
        <p14:creationId xmlns:p14="http://schemas.microsoft.com/office/powerpoint/2010/main" val="3847578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016430" y="503624"/>
            <a:ext cx="4822315" cy="1451204"/>
          </a:xfrm>
          <a:prstGeom prst="rect">
            <a:avLst/>
          </a:prstGeom>
        </p:spPr>
        <p:txBody>
          <a:bodyPr vert="horz" anchor="b" anchorCtr="0"/>
          <a:lstStyle>
            <a:lvl1pPr marL="0" indent="0">
              <a:lnSpc>
                <a:spcPts val="3400"/>
              </a:lnSpc>
              <a:spcBef>
                <a:spcPts val="0"/>
              </a:spcBef>
              <a:buNone/>
              <a:defRPr sz="2800" b="1" i="0" kern="1200" spc="0" baseline="0">
                <a:solidFill>
                  <a:srgbClr val="032D7A"/>
                </a:solidFill>
                <a:latin typeface="Arial"/>
              </a:defRPr>
            </a:lvl1pPr>
          </a:lstStyle>
          <a:p>
            <a:pPr lvl="0"/>
            <a:r>
              <a:rPr lang="en-US" dirty="0"/>
              <a:t>Large image on left side</a:t>
            </a:r>
          </a:p>
        </p:txBody>
      </p:sp>
      <p:sp>
        <p:nvSpPr>
          <p:cNvPr id="4" name="Text Placeholder 7"/>
          <p:cNvSpPr>
            <a:spLocks noGrp="1"/>
          </p:cNvSpPr>
          <p:nvPr>
            <p:ph type="body" sz="quarter" idx="11" hasCustomPrompt="1"/>
          </p:nvPr>
        </p:nvSpPr>
        <p:spPr>
          <a:xfrm>
            <a:off x="4016430" y="2265149"/>
            <a:ext cx="4822315" cy="4248846"/>
          </a:xfrm>
          <a:prstGeom prst="rect">
            <a:avLst/>
          </a:prstGeom>
        </p:spPr>
        <p:txBody>
          <a:bodyPr vert="horz">
            <a:noAutofit/>
          </a:bodyPr>
          <a:lstStyle>
            <a:lvl1pPr marL="0" marR="0" indent="0" algn="l" defTabSz="457200" rtl="0" eaLnBrk="1" fontAlgn="auto" latinLnBrk="0" hangingPunct="1">
              <a:lnSpc>
                <a:spcPct val="100000"/>
              </a:lnSpc>
              <a:spcBef>
                <a:spcPct val="20000"/>
              </a:spcBef>
              <a:spcAft>
                <a:spcPts val="0"/>
              </a:spcAft>
              <a:buClr>
                <a:schemeClr val="tx1"/>
              </a:buClr>
              <a:buSzTx/>
              <a:buFontTx/>
              <a:buNone/>
              <a:tabLst/>
              <a:defRPr sz="1500" baseline="0">
                <a:solidFill>
                  <a:schemeClr val="tx1"/>
                </a:solidFill>
                <a:latin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This is where all of the content will go. Content goes here. This is where all of the content will go. Content goes here. This is where all of the content will go. Content goes here.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This is where all of the content will go. Content goes here. This is where all of the content will go. Content goes here. Content goes here. This is where all of the content will go. Content goes here.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285750" indent="-285750">
              <a:buFont typeface="Arial"/>
              <a:buChar char="•"/>
            </a:pPr>
            <a:r>
              <a:rPr lang="en-US" dirty="0"/>
              <a:t>Bullet number 1</a:t>
            </a:r>
          </a:p>
          <a:p>
            <a:pPr marL="285750" indent="-285750">
              <a:buFont typeface="Arial"/>
              <a:buChar char="•"/>
            </a:pPr>
            <a:r>
              <a:rPr lang="en-US" dirty="0"/>
              <a:t>Bullet number 2</a:t>
            </a:r>
          </a:p>
          <a:p>
            <a:pPr marL="285750" indent="-285750">
              <a:buFont typeface="Arial"/>
              <a:buChar char="•"/>
            </a:pPr>
            <a:r>
              <a:rPr lang="en-US" dirty="0"/>
              <a:t>Bullet number 3</a:t>
            </a:r>
          </a:p>
          <a:p>
            <a:pPr marL="285750" indent="-285750">
              <a:buFont typeface="Arial"/>
              <a:buChar char="•"/>
            </a:pPr>
            <a:r>
              <a:rPr lang="en-US" dirty="0"/>
              <a:t>Bullet number 4</a:t>
            </a:r>
          </a:p>
          <a:p>
            <a:pPr marL="285750" indent="-285750">
              <a:buFont typeface="Arial"/>
              <a:buChar char="•"/>
            </a:pPr>
            <a:r>
              <a:rPr lang="en-US" dirty="0"/>
              <a:t>Bullet number 5</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lvl="0"/>
            <a:endParaRPr lang="en-US" dirty="0"/>
          </a:p>
        </p:txBody>
      </p:sp>
      <p:sp>
        <p:nvSpPr>
          <p:cNvPr id="5" name="Picture Placeholder 5"/>
          <p:cNvSpPr>
            <a:spLocks noGrp="1"/>
          </p:cNvSpPr>
          <p:nvPr>
            <p:ph type="pic" sz="quarter" idx="12" hasCustomPrompt="1"/>
          </p:nvPr>
        </p:nvSpPr>
        <p:spPr>
          <a:xfrm>
            <a:off x="293822" y="408821"/>
            <a:ext cx="3336293" cy="6105174"/>
          </a:xfrm>
          <a:prstGeom prst="rect">
            <a:avLst/>
          </a:prstGeom>
        </p:spPr>
        <p:txBody>
          <a:bodyPr vert="horz" anchor="ctr" anchorCtr="0"/>
          <a:lstStyle>
            <a:lvl1pPr marL="0" indent="0" algn="ctr">
              <a:buNone/>
              <a:defRPr sz="1800" baseline="0">
                <a:solidFill>
                  <a:schemeClr val="bg1">
                    <a:lumMod val="75000"/>
                  </a:schemeClr>
                </a:solidFill>
                <a:latin typeface="Arial"/>
              </a:defRPr>
            </a:lvl1pPr>
          </a:lstStyle>
          <a:p>
            <a:r>
              <a:rPr lang="en-US" dirty="0"/>
              <a:t>Image/chart could go here</a:t>
            </a:r>
          </a:p>
        </p:txBody>
      </p:sp>
      <p:sp>
        <p:nvSpPr>
          <p:cNvPr id="12" name="TextBox 11"/>
          <p:cNvSpPr txBox="1"/>
          <p:nvPr userDrawn="1"/>
        </p:nvSpPr>
        <p:spPr>
          <a:xfrm>
            <a:off x="8570452" y="132953"/>
            <a:ext cx="558214" cy="244885"/>
          </a:xfrm>
          <a:prstGeom prst="rect">
            <a:avLst/>
          </a:prstGeom>
          <a:noFill/>
        </p:spPr>
        <p:txBody>
          <a:bodyPr wrap="square" rtlCol="0" anchor="t" anchorCtr="0">
            <a:spAutoFit/>
          </a:bodyPr>
          <a:lstStyle/>
          <a:p>
            <a:pPr algn="l"/>
            <a:fld id="{10A7DC60-D6AD-4747-8918-F31012522721}" type="slidenum">
              <a:rPr lang="en-US" sz="1000" smtClean="0">
                <a:solidFill>
                  <a:schemeClr val="tx1">
                    <a:lumMod val="75000"/>
                    <a:lumOff val="25000"/>
                  </a:schemeClr>
                </a:solidFill>
                <a:latin typeface="Arial"/>
                <a:cs typeface="Source Sans Pro"/>
              </a:rPr>
              <a:pPr algn="l"/>
              <a:t>‹#›</a:t>
            </a:fld>
            <a:endParaRPr lang="en-US" sz="1000" dirty="0">
              <a:solidFill>
                <a:schemeClr val="tx1">
                  <a:lumMod val="75000"/>
                  <a:lumOff val="25000"/>
                </a:schemeClr>
              </a:solidFill>
              <a:latin typeface="Arial"/>
              <a:cs typeface="Source Sans Pro"/>
            </a:endParaRPr>
          </a:p>
        </p:txBody>
      </p:sp>
    </p:spTree>
    <p:extLst>
      <p:ext uri="{BB962C8B-B14F-4D97-AF65-F5344CB8AC3E}">
        <p14:creationId xmlns:p14="http://schemas.microsoft.com/office/powerpoint/2010/main" val="3807203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87194" y="427002"/>
            <a:ext cx="8277406" cy="699526"/>
          </a:xfrm>
          <a:prstGeom prst="rect">
            <a:avLst/>
          </a:prstGeom>
        </p:spPr>
        <p:txBody>
          <a:bodyPr vert="horz" anchor="b" anchorCtr="0"/>
          <a:lstStyle>
            <a:lvl1pPr marL="0" indent="0">
              <a:spcBef>
                <a:spcPts val="0"/>
              </a:spcBef>
              <a:buNone/>
              <a:defRPr sz="2800" b="1" i="0" spc="0" baseline="0">
                <a:solidFill>
                  <a:srgbClr val="032D7A"/>
                </a:solidFill>
                <a:latin typeface="Arial"/>
              </a:defRPr>
            </a:lvl1pPr>
          </a:lstStyle>
          <a:p>
            <a:pPr lvl="0"/>
            <a:r>
              <a:rPr lang="en-US" dirty="0"/>
              <a:t>Here is a content slide with image</a:t>
            </a:r>
          </a:p>
        </p:txBody>
      </p:sp>
      <p:sp>
        <p:nvSpPr>
          <p:cNvPr id="4" name="Picture Placeholder 5"/>
          <p:cNvSpPr>
            <a:spLocks noGrp="1"/>
          </p:cNvSpPr>
          <p:nvPr>
            <p:ph type="pic" sz="quarter" idx="12" hasCustomPrompt="1"/>
          </p:nvPr>
        </p:nvSpPr>
        <p:spPr>
          <a:xfrm>
            <a:off x="587193" y="1369564"/>
            <a:ext cx="8211367" cy="5112516"/>
          </a:xfrm>
          <a:prstGeom prst="rect">
            <a:avLst/>
          </a:prstGeom>
        </p:spPr>
        <p:txBody>
          <a:bodyPr vert="horz" anchor="ctr" anchorCtr="0"/>
          <a:lstStyle>
            <a:lvl1pPr marL="0" indent="0" algn="ctr">
              <a:buNone/>
              <a:defRPr sz="1800" baseline="0">
                <a:solidFill>
                  <a:schemeClr val="bg1">
                    <a:lumMod val="75000"/>
                  </a:schemeClr>
                </a:solidFill>
                <a:latin typeface="Arial"/>
              </a:defRPr>
            </a:lvl1pPr>
          </a:lstStyle>
          <a:p>
            <a:r>
              <a:rPr lang="en-US" dirty="0"/>
              <a:t>Image/chart could go here</a:t>
            </a:r>
          </a:p>
        </p:txBody>
      </p:sp>
      <p:sp>
        <p:nvSpPr>
          <p:cNvPr id="11" name="TextBox 10"/>
          <p:cNvSpPr txBox="1"/>
          <p:nvPr userDrawn="1"/>
        </p:nvSpPr>
        <p:spPr>
          <a:xfrm>
            <a:off x="8570452" y="132953"/>
            <a:ext cx="558214" cy="244885"/>
          </a:xfrm>
          <a:prstGeom prst="rect">
            <a:avLst/>
          </a:prstGeom>
          <a:noFill/>
        </p:spPr>
        <p:txBody>
          <a:bodyPr wrap="square" rtlCol="0" anchor="t" anchorCtr="0">
            <a:spAutoFit/>
          </a:bodyPr>
          <a:lstStyle/>
          <a:p>
            <a:pPr algn="l"/>
            <a:fld id="{10A7DC60-D6AD-4747-8918-F31012522721}" type="slidenum">
              <a:rPr lang="en-US" sz="1000" smtClean="0">
                <a:solidFill>
                  <a:schemeClr val="tx1">
                    <a:lumMod val="75000"/>
                    <a:lumOff val="25000"/>
                  </a:schemeClr>
                </a:solidFill>
                <a:latin typeface="Arial"/>
                <a:cs typeface="Source Sans Pro"/>
              </a:rPr>
              <a:pPr algn="l"/>
              <a:t>‹#›</a:t>
            </a:fld>
            <a:endParaRPr lang="en-US" sz="1000" dirty="0">
              <a:solidFill>
                <a:schemeClr val="tx1">
                  <a:lumMod val="75000"/>
                  <a:lumOff val="25000"/>
                </a:schemeClr>
              </a:solidFill>
              <a:latin typeface="Arial"/>
              <a:cs typeface="Source Sans Pro"/>
            </a:endParaRPr>
          </a:p>
        </p:txBody>
      </p:sp>
    </p:spTree>
    <p:extLst>
      <p:ext uri="{BB962C8B-B14F-4D97-AF65-F5344CB8AC3E}">
        <p14:creationId xmlns:p14="http://schemas.microsoft.com/office/powerpoint/2010/main" val="2024452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587194" y="1361440"/>
            <a:ext cx="8250513" cy="5088544"/>
          </a:xfrm>
          <a:prstGeom prst="rect">
            <a:avLst/>
          </a:prstGeom>
        </p:spPr>
        <p:txBody>
          <a:bodyPr vert="horz" anchor="ctr" anchorCtr="0"/>
          <a:lstStyle>
            <a:lvl1pPr marL="0" indent="0" algn="ctr">
              <a:buNone/>
              <a:defRPr sz="3000" baseline="0">
                <a:solidFill>
                  <a:schemeClr val="bg1">
                    <a:lumMod val="75000"/>
                  </a:schemeClr>
                </a:solidFill>
                <a:latin typeface="Arial"/>
              </a:defRPr>
            </a:lvl1pPr>
          </a:lstStyle>
          <a:p>
            <a:r>
              <a:rPr lang="en-US" dirty="0"/>
              <a:t>Image/chart </a:t>
            </a:r>
          </a:p>
          <a:p>
            <a:r>
              <a:rPr lang="en-US" dirty="0"/>
              <a:t>could go here</a:t>
            </a:r>
          </a:p>
        </p:txBody>
      </p:sp>
      <p:sp>
        <p:nvSpPr>
          <p:cNvPr id="6" name="Text Placeholder 2"/>
          <p:cNvSpPr>
            <a:spLocks noGrp="1"/>
          </p:cNvSpPr>
          <p:nvPr>
            <p:ph type="body" sz="quarter" idx="10" hasCustomPrompt="1"/>
          </p:nvPr>
        </p:nvSpPr>
        <p:spPr>
          <a:xfrm>
            <a:off x="587193" y="427002"/>
            <a:ext cx="8250513" cy="699526"/>
          </a:xfrm>
          <a:prstGeom prst="rect">
            <a:avLst/>
          </a:prstGeom>
        </p:spPr>
        <p:txBody>
          <a:bodyPr vert="horz" anchor="b" anchorCtr="0"/>
          <a:lstStyle>
            <a:lvl1pPr marL="0" indent="0">
              <a:spcBef>
                <a:spcPts val="0"/>
              </a:spcBef>
              <a:buNone/>
              <a:defRPr sz="2800" b="1" i="0" spc="0" baseline="0">
                <a:solidFill>
                  <a:srgbClr val="032D7A"/>
                </a:solidFill>
                <a:latin typeface="Arial"/>
              </a:defRPr>
            </a:lvl1pPr>
          </a:lstStyle>
          <a:p>
            <a:pPr lvl="0"/>
            <a:r>
              <a:rPr lang="en-US" dirty="0"/>
              <a:t>Here is a content slide with image</a:t>
            </a:r>
          </a:p>
        </p:txBody>
      </p:sp>
      <p:sp>
        <p:nvSpPr>
          <p:cNvPr id="11" name="TextBox 10"/>
          <p:cNvSpPr txBox="1"/>
          <p:nvPr userDrawn="1"/>
        </p:nvSpPr>
        <p:spPr>
          <a:xfrm>
            <a:off x="8570452" y="132953"/>
            <a:ext cx="558214" cy="244885"/>
          </a:xfrm>
          <a:prstGeom prst="rect">
            <a:avLst/>
          </a:prstGeom>
          <a:noFill/>
        </p:spPr>
        <p:txBody>
          <a:bodyPr wrap="square" rtlCol="0" anchor="t" anchorCtr="0">
            <a:spAutoFit/>
          </a:bodyPr>
          <a:lstStyle/>
          <a:p>
            <a:pPr algn="l"/>
            <a:fld id="{10A7DC60-D6AD-4747-8918-F31012522721}" type="slidenum">
              <a:rPr lang="en-US" sz="1000" smtClean="0">
                <a:solidFill>
                  <a:schemeClr val="tx1">
                    <a:lumMod val="75000"/>
                    <a:lumOff val="25000"/>
                  </a:schemeClr>
                </a:solidFill>
                <a:latin typeface="Arial"/>
                <a:cs typeface="Source Sans Pro"/>
              </a:rPr>
              <a:pPr algn="l"/>
              <a:t>‹#›</a:t>
            </a:fld>
            <a:endParaRPr lang="en-US" sz="1000" dirty="0">
              <a:solidFill>
                <a:schemeClr val="tx1">
                  <a:lumMod val="75000"/>
                  <a:lumOff val="25000"/>
                </a:schemeClr>
              </a:solidFill>
              <a:latin typeface="Arial"/>
              <a:cs typeface="Source Sans Pro"/>
            </a:endParaRPr>
          </a:p>
        </p:txBody>
      </p:sp>
    </p:spTree>
    <p:extLst>
      <p:ext uri="{BB962C8B-B14F-4D97-AF65-F5344CB8AC3E}">
        <p14:creationId xmlns:p14="http://schemas.microsoft.com/office/powerpoint/2010/main" val="2773446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87194" y="427002"/>
            <a:ext cx="8430523" cy="699526"/>
          </a:xfrm>
          <a:prstGeom prst="rect">
            <a:avLst/>
          </a:prstGeom>
        </p:spPr>
        <p:txBody>
          <a:bodyPr vert="horz" anchor="b" anchorCtr="0"/>
          <a:lstStyle>
            <a:lvl1pPr marL="0" indent="0">
              <a:spcBef>
                <a:spcPts val="0"/>
              </a:spcBef>
              <a:buNone/>
              <a:defRPr sz="2800" b="1" i="0" spc="0" baseline="0">
                <a:solidFill>
                  <a:srgbClr val="032D7A"/>
                </a:solidFill>
                <a:latin typeface="Arial"/>
              </a:defRPr>
            </a:lvl1pPr>
          </a:lstStyle>
          <a:p>
            <a:pPr lvl="0"/>
            <a:r>
              <a:rPr lang="en-US" dirty="0"/>
              <a:t>Here is a comparison slide</a:t>
            </a:r>
          </a:p>
        </p:txBody>
      </p:sp>
      <p:sp>
        <p:nvSpPr>
          <p:cNvPr id="16" name="TextBox 15"/>
          <p:cNvSpPr txBox="1"/>
          <p:nvPr userDrawn="1"/>
        </p:nvSpPr>
        <p:spPr>
          <a:xfrm>
            <a:off x="8570452" y="132953"/>
            <a:ext cx="558214" cy="244885"/>
          </a:xfrm>
          <a:prstGeom prst="rect">
            <a:avLst/>
          </a:prstGeom>
          <a:noFill/>
        </p:spPr>
        <p:txBody>
          <a:bodyPr wrap="square" rtlCol="0" anchor="t" anchorCtr="0">
            <a:spAutoFit/>
          </a:bodyPr>
          <a:lstStyle/>
          <a:p>
            <a:pPr algn="l"/>
            <a:fld id="{10A7DC60-D6AD-4747-8918-F31012522721}" type="slidenum">
              <a:rPr lang="en-US" sz="1000" smtClean="0">
                <a:solidFill>
                  <a:schemeClr val="tx1">
                    <a:lumMod val="75000"/>
                    <a:lumOff val="25000"/>
                  </a:schemeClr>
                </a:solidFill>
                <a:latin typeface="Arial"/>
                <a:cs typeface="Source Sans Pro"/>
              </a:rPr>
              <a:pPr algn="l"/>
              <a:t>‹#›</a:t>
            </a:fld>
            <a:endParaRPr lang="en-US" sz="1000" dirty="0">
              <a:solidFill>
                <a:schemeClr val="tx1">
                  <a:lumMod val="75000"/>
                  <a:lumOff val="25000"/>
                </a:schemeClr>
              </a:solidFill>
              <a:latin typeface="Arial"/>
              <a:cs typeface="Source Sans Pro"/>
            </a:endParaRPr>
          </a:p>
        </p:txBody>
      </p:sp>
      <p:sp>
        <p:nvSpPr>
          <p:cNvPr id="27" name="Text Placeholder 4"/>
          <p:cNvSpPr>
            <a:spLocks noGrp="1"/>
          </p:cNvSpPr>
          <p:nvPr>
            <p:ph type="body" sz="quarter" idx="25" hasCustomPrompt="1"/>
          </p:nvPr>
        </p:nvSpPr>
        <p:spPr>
          <a:xfrm>
            <a:off x="5705066" y="1427949"/>
            <a:ext cx="1600200" cy="3835400"/>
          </a:xfrm>
          <a:prstGeom prst="rect">
            <a:avLst/>
          </a:prstGeom>
        </p:spPr>
        <p:txBody>
          <a:bodyPr/>
          <a:lstStyle>
            <a:lvl1pPr marL="0" indent="0">
              <a:buNone/>
              <a:defRPr baseline="0"/>
            </a:lvl1pPr>
          </a:lstStyle>
          <a:p>
            <a:pPr lvl="0"/>
            <a:r>
              <a:rPr lang="en-US" dirty="0"/>
              <a:t>Topic 04</a:t>
            </a:r>
          </a:p>
          <a:p>
            <a:pPr lvl="0"/>
            <a:endParaRPr lang="en-US" dirty="0"/>
          </a:p>
          <a:p>
            <a:pPr lvl="0"/>
            <a:r>
              <a:rPr lang="en-US" dirty="0"/>
              <a:t>This is where all of the content will go. Content goes here. This is where the content goes.</a:t>
            </a:r>
          </a:p>
        </p:txBody>
      </p:sp>
      <p:sp>
        <p:nvSpPr>
          <p:cNvPr id="28" name="Text Placeholder 4"/>
          <p:cNvSpPr>
            <a:spLocks noGrp="1"/>
          </p:cNvSpPr>
          <p:nvPr>
            <p:ph type="body" sz="quarter" idx="26" hasCustomPrompt="1"/>
          </p:nvPr>
        </p:nvSpPr>
        <p:spPr>
          <a:xfrm>
            <a:off x="7417517" y="1428750"/>
            <a:ext cx="1600200" cy="3835400"/>
          </a:xfrm>
          <a:prstGeom prst="rect">
            <a:avLst/>
          </a:prstGeom>
        </p:spPr>
        <p:txBody>
          <a:bodyPr/>
          <a:lstStyle>
            <a:lvl1pPr marL="0" indent="0">
              <a:buNone/>
              <a:defRPr baseline="0"/>
            </a:lvl1pPr>
          </a:lstStyle>
          <a:p>
            <a:pPr lvl="0"/>
            <a:r>
              <a:rPr lang="en-US" dirty="0"/>
              <a:t>Topic 05</a:t>
            </a:r>
          </a:p>
          <a:p>
            <a:pPr lvl="0"/>
            <a:endParaRPr lang="en-US" dirty="0"/>
          </a:p>
          <a:p>
            <a:pPr lvl="0"/>
            <a:r>
              <a:rPr lang="en-US" dirty="0"/>
              <a:t>This is where all of the content will go. Content goes here. This is where the content goes.</a:t>
            </a:r>
          </a:p>
        </p:txBody>
      </p:sp>
      <p:sp>
        <p:nvSpPr>
          <p:cNvPr id="21" name="Text Placeholder 4"/>
          <p:cNvSpPr>
            <a:spLocks noGrp="1"/>
          </p:cNvSpPr>
          <p:nvPr>
            <p:ph type="body" sz="quarter" idx="27" hasCustomPrompt="1"/>
          </p:nvPr>
        </p:nvSpPr>
        <p:spPr>
          <a:xfrm>
            <a:off x="587194" y="1427949"/>
            <a:ext cx="1600200" cy="3835400"/>
          </a:xfrm>
          <a:prstGeom prst="rect">
            <a:avLst/>
          </a:prstGeom>
        </p:spPr>
        <p:txBody>
          <a:bodyPr/>
          <a:lstStyle>
            <a:lvl1pPr marL="0" indent="0">
              <a:buNone/>
              <a:defRPr baseline="0"/>
            </a:lvl1pPr>
          </a:lstStyle>
          <a:p>
            <a:pPr lvl="0"/>
            <a:r>
              <a:rPr lang="en-US" dirty="0"/>
              <a:t>Topic 01</a:t>
            </a:r>
          </a:p>
          <a:p>
            <a:pPr lvl="0"/>
            <a:endParaRPr lang="en-US" dirty="0"/>
          </a:p>
          <a:p>
            <a:pPr lvl="0"/>
            <a:r>
              <a:rPr lang="en-US" dirty="0"/>
              <a:t>This is where all of the content will go. Content goes here. This is where the content goes.</a:t>
            </a:r>
          </a:p>
        </p:txBody>
      </p:sp>
      <p:sp>
        <p:nvSpPr>
          <p:cNvPr id="22" name="Text Placeholder 4"/>
          <p:cNvSpPr>
            <a:spLocks noGrp="1"/>
          </p:cNvSpPr>
          <p:nvPr>
            <p:ph type="body" sz="quarter" idx="28" hasCustomPrompt="1"/>
          </p:nvPr>
        </p:nvSpPr>
        <p:spPr>
          <a:xfrm>
            <a:off x="2299645" y="1428750"/>
            <a:ext cx="1600200" cy="3835400"/>
          </a:xfrm>
          <a:prstGeom prst="rect">
            <a:avLst/>
          </a:prstGeom>
        </p:spPr>
        <p:txBody>
          <a:bodyPr/>
          <a:lstStyle>
            <a:lvl1pPr marL="0" indent="0">
              <a:buNone/>
              <a:defRPr baseline="0"/>
            </a:lvl1pPr>
          </a:lstStyle>
          <a:p>
            <a:pPr lvl="0"/>
            <a:r>
              <a:rPr lang="en-US" dirty="0"/>
              <a:t>Topic 02</a:t>
            </a:r>
          </a:p>
          <a:p>
            <a:pPr lvl="0"/>
            <a:endParaRPr lang="en-US" dirty="0"/>
          </a:p>
          <a:p>
            <a:pPr lvl="0"/>
            <a:r>
              <a:rPr lang="en-US" dirty="0"/>
              <a:t>This is where all of the content will go. Content goes here. This is where the content goes.</a:t>
            </a:r>
          </a:p>
        </p:txBody>
      </p:sp>
      <p:sp>
        <p:nvSpPr>
          <p:cNvPr id="23" name="Text Placeholder 4"/>
          <p:cNvSpPr>
            <a:spLocks noGrp="1"/>
          </p:cNvSpPr>
          <p:nvPr>
            <p:ph type="body" sz="quarter" idx="29" hasCustomPrompt="1"/>
          </p:nvPr>
        </p:nvSpPr>
        <p:spPr>
          <a:xfrm>
            <a:off x="4008821" y="1427744"/>
            <a:ext cx="1600200" cy="3835400"/>
          </a:xfrm>
          <a:prstGeom prst="rect">
            <a:avLst/>
          </a:prstGeom>
        </p:spPr>
        <p:txBody>
          <a:bodyPr/>
          <a:lstStyle>
            <a:lvl1pPr marL="0" indent="0">
              <a:buNone/>
              <a:defRPr baseline="0"/>
            </a:lvl1pPr>
          </a:lstStyle>
          <a:p>
            <a:pPr lvl="0"/>
            <a:r>
              <a:rPr lang="en-US" dirty="0"/>
              <a:t>Topic 03</a:t>
            </a:r>
          </a:p>
          <a:p>
            <a:pPr lvl="0"/>
            <a:endParaRPr lang="en-US" dirty="0"/>
          </a:p>
          <a:p>
            <a:pPr lvl="0"/>
            <a:r>
              <a:rPr lang="en-US" dirty="0"/>
              <a:t>This is where all of the content will go. Content goes here. This is where the content goes.</a:t>
            </a:r>
          </a:p>
        </p:txBody>
      </p:sp>
    </p:spTree>
    <p:extLst>
      <p:ext uri="{BB962C8B-B14F-4D97-AF65-F5344CB8AC3E}">
        <p14:creationId xmlns:p14="http://schemas.microsoft.com/office/powerpoint/2010/main" val="298841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cxnSp>
        <p:nvCxnSpPr>
          <p:cNvPr id="3" name="Straight Connector 2"/>
          <p:cNvCxnSpPr/>
          <p:nvPr userDrawn="1"/>
        </p:nvCxnSpPr>
        <p:spPr>
          <a:xfrm>
            <a:off x="4502150" y="1406803"/>
            <a:ext cx="0" cy="4985824"/>
          </a:xfrm>
          <a:prstGeom prst="line">
            <a:avLst/>
          </a:prstGeom>
          <a:noFill/>
          <a:ln w="25400" cap="flat" cmpd="sng" algn="ctr">
            <a:solidFill>
              <a:srgbClr val="FFBF00"/>
            </a:solidFill>
            <a:prstDash val="solid"/>
          </a:ln>
          <a:effectLst/>
        </p:spPr>
      </p:cxnSp>
      <p:cxnSp>
        <p:nvCxnSpPr>
          <p:cNvPr id="4" name="Straight Connector 3"/>
          <p:cNvCxnSpPr/>
          <p:nvPr userDrawn="1"/>
        </p:nvCxnSpPr>
        <p:spPr>
          <a:xfrm flipH="1">
            <a:off x="871601" y="3908637"/>
            <a:ext cx="7406510" cy="0"/>
          </a:xfrm>
          <a:prstGeom prst="line">
            <a:avLst/>
          </a:prstGeom>
          <a:noFill/>
          <a:ln w="25400" cap="flat" cmpd="sng" algn="ctr">
            <a:solidFill>
              <a:srgbClr val="FFBF00"/>
            </a:solidFill>
            <a:prstDash val="solid"/>
          </a:ln>
          <a:effectLst/>
        </p:spPr>
      </p:cxnSp>
      <p:sp>
        <p:nvSpPr>
          <p:cNvPr id="17" name="Text Placeholder 2"/>
          <p:cNvSpPr>
            <a:spLocks noGrp="1"/>
          </p:cNvSpPr>
          <p:nvPr>
            <p:ph type="body" sz="quarter" idx="10" hasCustomPrompt="1"/>
          </p:nvPr>
        </p:nvSpPr>
        <p:spPr>
          <a:xfrm>
            <a:off x="587194" y="427002"/>
            <a:ext cx="8328206" cy="699526"/>
          </a:xfrm>
          <a:prstGeom prst="rect">
            <a:avLst/>
          </a:prstGeom>
        </p:spPr>
        <p:txBody>
          <a:bodyPr vert="horz" anchor="b" anchorCtr="0"/>
          <a:lstStyle>
            <a:lvl1pPr marL="0" indent="0">
              <a:spcBef>
                <a:spcPts val="0"/>
              </a:spcBef>
              <a:buNone/>
              <a:defRPr sz="2800" b="1" i="0" spc="0" baseline="0">
                <a:solidFill>
                  <a:srgbClr val="032D7A"/>
                </a:solidFill>
                <a:latin typeface="Arial"/>
              </a:defRPr>
            </a:lvl1pPr>
          </a:lstStyle>
          <a:p>
            <a:pPr lvl="0"/>
            <a:r>
              <a:rPr lang="en-US" dirty="0"/>
              <a:t>Here is a quadrant slide</a:t>
            </a:r>
          </a:p>
        </p:txBody>
      </p:sp>
      <p:sp>
        <p:nvSpPr>
          <p:cNvPr id="19" name="TextBox 18"/>
          <p:cNvSpPr txBox="1"/>
          <p:nvPr userDrawn="1"/>
        </p:nvSpPr>
        <p:spPr>
          <a:xfrm>
            <a:off x="8570452" y="132953"/>
            <a:ext cx="558214" cy="244885"/>
          </a:xfrm>
          <a:prstGeom prst="rect">
            <a:avLst/>
          </a:prstGeom>
          <a:noFill/>
        </p:spPr>
        <p:txBody>
          <a:bodyPr wrap="square" rtlCol="0" anchor="t" anchorCtr="0">
            <a:spAutoFit/>
          </a:bodyPr>
          <a:lstStyle/>
          <a:p>
            <a:pPr algn="l"/>
            <a:fld id="{10A7DC60-D6AD-4747-8918-F31012522721}" type="slidenum">
              <a:rPr lang="en-US" sz="1000" smtClean="0">
                <a:solidFill>
                  <a:schemeClr val="tx1">
                    <a:lumMod val="75000"/>
                    <a:lumOff val="25000"/>
                  </a:schemeClr>
                </a:solidFill>
                <a:latin typeface="Arial"/>
                <a:cs typeface="Source Sans Pro"/>
              </a:rPr>
              <a:pPr algn="l"/>
              <a:t>‹#›</a:t>
            </a:fld>
            <a:endParaRPr lang="en-US" sz="1000" dirty="0">
              <a:solidFill>
                <a:schemeClr val="tx1">
                  <a:lumMod val="75000"/>
                  <a:lumOff val="25000"/>
                </a:schemeClr>
              </a:solidFill>
              <a:latin typeface="Arial"/>
              <a:cs typeface="Source Sans Pro"/>
            </a:endParaRPr>
          </a:p>
        </p:txBody>
      </p:sp>
      <p:sp>
        <p:nvSpPr>
          <p:cNvPr id="24" name="Text Placeholder 7"/>
          <p:cNvSpPr>
            <a:spLocks noGrp="1"/>
          </p:cNvSpPr>
          <p:nvPr>
            <p:ph type="body" sz="quarter" idx="11" hasCustomPrompt="1"/>
          </p:nvPr>
        </p:nvSpPr>
        <p:spPr>
          <a:xfrm>
            <a:off x="871600" y="1429522"/>
            <a:ext cx="3266141" cy="2101897"/>
          </a:xfrm>
          <a:prstGeom prst="rect">
            <a:avLst/>
          </a:prstGeom>
        </p:spPr>
        <p:txBody>
          <a:bodyPr vert="horz">
            <a:noAutofit/>
          </a:bodyPr>
          <a:lstStyle>
            <a:lvl1pPr marL="0" marR="0" indent="0" algn="l" defTabSz="457200" rtl="0" eaLnBrk="1" fontAlgn="auto" latinLnBrk="0" hangingPunct="1">
              <a:lnSpc>
                <a:spcPct val="100000"/>
              </a:lnSpc>
              <a:spcBef>
                <a:spcPct val="20000"/>
              </a:spcBef>
              <a:spcAft>
                <a:spcPts val="0"/>
              </a:spcAft>
              <a:buClr>
                <a:schemeClr val="tx1"/>
              </a:buClr>
              <a:buSzPct val="100000"/>
              <a:buFontTx/>
              <a:buNone/>
              <a:tabLst/>
              <a:defRPr sz="1500" baseline="0">
                <a:solidFill>
                  <a:schemeClr val="tx1"/>
                </a:solidFill>
                <a:latin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Thing 01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Here is some description on this first thing. Use this quadrant to discuss something great.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lvl="0"/>
            <a:endParaRPr lang="en-US" dirty="0"/>
          </a:p>
        </p:txBody>
      </p:sp>
      <p:sp>
        <p:nvSpPr>
          <p:cNvPr id="26" name="Text Placeholder 7"/>
          <p:cNvSpPr>
            <a:spLocks noGrp="1"/>
          </p:cNvSpPr>
          <p:nvPr>
            <p:ph type="body" sz="quarter" idx="14" hasCustomPrompt="1"/>
          </p:nvPr>
        </p:nvSpPr>
        <p:spPr>
          <a:xfrm>
            <a:off x="871601" y="4244825"/>
            <a:ext cx="3266141" cy="2101897"/>
          </a:xfrm>
          <a:prstGeom prst="rect">
            <a:avLst/>
          </a:prstGeom>
        </p:spPr>
        <p:txBody>
          <a:bodyPr vert="horz">
            <a:noAutofit/>
          </a:bodyPr>
          <a:lstStyle>
            <a:lvl1pPr marL="0" marR="0" indent="0" algn="l" defTabSz="457200" rtl="0" eaLnBrk="1" fontAlgn="auto" latinLnBrk="0" hangingPunct="1">
              <a:lnSpc>
                <a:spcPct val="100000"/>
              </a:lnSpc>
              <a:spcBef>
                <a:spcPct val="20000"/>
              </a:spcBef>
              <a:spcAft>
                <a:spcPts val="0"/>
              </a:spcAft>
              <a:buClr>
                <a:schemeClr val="bg1">
                  <a:lumMod val="50000"/>
                </a:schemeClr>
              </a:buClr>
              <a:buSzPct val="100000"/>
              <a:buFontTx/>
              <a:buNone/>
              <a:tabLst/>
              <a:defRPr sz="1500" baseline="0">
                <a:solidFill>
                  <a:schemeClr val="tx1"/>
                </a:solidFill>
                <a:latin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Thing 03</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Here is some description on this third thing. Use this quadrant to discuss something great.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lvl="0"/>
            <a:endParaRPr lang="en-US" dirty="0"/>
          </a:p>
        </p:txBody>
      </p:sp>
      <p:sp>
        <p:nvSpPr>
          <p:cNvPr id="27" name="Text Placeholder 7"/>
          <p:cNvSpPr>
            <a:spLocks noGrp="1"/>
          </p:cNvSpPr>
          <p:nvPr>
            <p:ph type="body" sz="quarter" idx="15" hasCustomPrompt="1"/>
          </p:nvPr>
        </p:nvSpPr>
        <p:spPr>
          <a:xfrm>
            <a:off x="4850389" y="4222106"/>
            <a:ext cx="3266141" cy="2101897"/>
          </a:xfrm>
          <a:prstGeom prst="rect">
            <a:avLst/>
          </a:prstGeom>
        </p:spPr>
        <p:txBody>
          <a:bodyPr vert="horz">
            <a:noAutofit/>
          </a:bodyPr>
          <a:lstStyle>
            <a:lvl1pPr marL="0" marR="0" indent="0" algn="l" defTabSz="457200" rtl="0" eaLnBrk="1" fontAlgn="auto" latinLnBrk="0" hangingPunct="1">
              <a:lnSpc>
                <a:spcPct val="100000"/>
              </a:lnSpc>
              <a:spcBef>
                <a:spcPct val="20000"/>
              </a:spcBef>
              <a:spcAft>
                <a:spcPts val="0"/>
              </a:spcAft>
              <a:buClr>
                <a:schemeClr val="bg1">
                  <a:lumMod val="50000"/>
                </a:schemeClr>
              </a:buClr>
              <a:buSzPct val="100000"/>
              <a:buFontTx/>
              <a:buNone/>
              <a:tabLst/>
              <a:defRPr sz="1500" baseline="0">
                <a:solidFill>
                  <a:schemeClr val="tx1">
                    <a:lumMod val="75000"/>
                    <a:lumOff val="25000"/>
                  </a:schemeClr>
                </a:solidFill>
                <a:latin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Thing 04</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Here is some description on this fourth thing. Use this quadrant to discuss something great.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lvl="0"/>
            <a:endParaRPr lang="en-US" dirty="0"/>
          </a:p>
        </p:txBody>
      </p:sp>
      <p:sp>
        <p:nvSpPr>
          <p:cNvPr id="14" name="Text Placeholder 7"/>
          <p:cNvSpPr>
            <a:spLocks noGrp="1"/>
          </p:cNvSpPr>
          <p:nvPr>
            <p:ph type="body" sz="quarter" idx="16" hasCustomPrompt="1"/>
          </p:nvPr>
        </p:nvSpPr>
        <p:spPr>
          <a:xfrm>
            <a:off x="4850389" y="1445060"/>
            <a:ext cx="3266141" cy="2101897"/>
          </a:xfrm>
          <a:prstGeom prst="rect">
            <a:avLst/>
          </a:prstGeom>
        </p:spPr>
        <p:txBody>
          <a:bodyPr vert="horz">
            <a:noAutofit/>
          </a:bodyPr>
          <a:lstStyle>
            <a:lvl1pPr marL="0" marR="0" indent="0" algn="l" defTabSz="457200" rtl="0" eaLnBrk="1" fontAlgn="auto" latinLnBrk="0" hangingPunct="1">
              <a:lnSpc>
                <a:spcPct val="100000"/>
              </a:lnSpc>
              <a:spcBef>
                <a:spcPct val="20000"/>
              </a:spcBef>
              <a:spcAft>
                <a:spcPts val="0"/>
              </a:spcAft>
              <a:buClr>
                <a:schemeClr val="bg1">
                  <a:lumMod val="50000"/>
                </a:schemeClr>
              </a:buClr>
              <a:buSzPct val="100000"/>
              <a:buFontTx/>
              <a:buNone/>
              <a:tabLst/>
              <a:defRPr sz="1500" baseline="0">
                <a:solidFill>
                  <a:schemeClr val="tx1">
                    <a:lumMod val="75000"/>
                    <a:lumOff val="25000"/>
                  </a:schemeClr>
                </a:solidFill>
                <a:latin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Thing 02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Here is some description on this fourth thing. Use this quadrant to discuss something great.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lvl="0"/>
            <a:endParaRPr lang="en-US" dirty="0"/>
          </a:p>
        </p:txBody>
      </p:sp>
    </p:spTree>
    <p:extLst>
      <p:ext uri="{BB962C8B-B14F-4D97-AF65-F5344CB8AC3E}">
        <p14:creationId xmlns:p14="http://schemas.microsoft.com/office/powerpoint/2010/main" val="4000864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89967" y="1357142"/>
            <a:ext cx="8415365" cy="3907331"/>
          </a:xfrm>
          <a:prstGeom prst="rect">
            <a:avLst/>
          </a:prstGeom>
        </p:spPr>
        <p:txBody>
          <a:bodyPr vert="horz" anchor="ctr" anchorCtr="0"/>
          <a:lstStyle>
            <a:lvl1pPr algn="l">
              <a:defRPr sz="6000" b="1" i="0" cap="all" baseline="0">
                <a:solidFill>
                  <a:schemeClr val="bg1"/>
                </a:solidFill>
                <a:latin typeface="Arial"/>
              </a:defRPr>
            </a:lvl1pPr>
          </a:lstStyle>
          <a:p>
            <a:r>
              <a:rPr lang="en-US" dirty="0"/>
              <a:t>This slide introduces </a:t>
            </a:r>
            <a:br>
              <a:rPr lang="en-US" dirty="0"/>
            </a:br>
            <a:r>
              <a:rPr lang="en-US" dirty="0"/>
              <a:t>a new section</a:t>
            </a:r>
          </a:p>
        </p:txBody>
      </p:sp>
    </p:spTree>
    <p:extLst>
      <p:ext uri="{BB962C8B-B14F-4D97-AF65-F5344CB8AC3E}">
        <p14:creationId xmlns:p14="http://schemas.microsoft.com/office/powerpoint/2010/main" val="3095440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89968" y="1357142"/>
            <a:ext cx="8322232" cy="3907331"/>
          </a:xfrm>
          <a:prstGeom prst="rect">
            <a:avLst/>
          </a:prstGeom>
        </p:spPr>
        <p:txBody>
          <a:bodyPr vert="horz" anchor="ctr" anchorCtr="0"/>
          <a:lstStyle>
            <a:lvl1pPr algn="l">
              <a:defRPr sz="6000" b="1" i="0" cap="all" baseline="0">
                <a:solidFill>
                  <a:schemeClr val="bg1"/>
                </a:solidFill>
                <a:latin typeface="Arial"/>
              </a:defRPr>
            </a:lvl1pPr>
          </a:lstStyle>
          <a:p>
            <a:r>
              <a:rPr lang="en-US" dirty="0"/>
              <a:t>This slide introduces </a:t>
            </a:r>
            <a:br>
              <a:rPr lang="en-US" dirty="0"/>
            </a:br>
            <a:r>
              <a:rPr lang="en-US" dirty="0"/>
              <a:t>a new section</a:t>
            </a:r>
          </a:p>
        </p:txBody>
      </p:sp>
    </p:spTree>
    <p:extLst>
      <p:ext uri="{BB962C8B-B14F-4D97-AF65-F5344CB8AC3E}">
        <p14:creationId xmlns:p14="http://schemas.microsoft.com/office/powerpoint/2010/main" val="1324706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Title 3"/>
          <p:cNvSpPr>
            <a:spLocks noGrp="1"/>
          </p:cNvSpPr>
          <p:nvPr>
            <p:ph type="title" hasCustomPrompt="1"/>
          </p:nvPr>
        </p:nvSpPr>
        <p:spPr>
          <a:xfrm>
            <a:off x="389967" y="1357142"/>
            <a:ext cx="8415365" cy="3907331"/>
          </a:xfrm>
          <a:prstGeom prst="rect">
            <a:avLst/>
          </a:prstGeom>
        </p:spPr>
        <p:txBody>
          <a:bodyPr vert="horz" anchor="ctr" anchorCtr="0"/>
          <a:lstStyle>
            <a:lvl1pPr algn="l">
              <a:defRPr sz="6000" b="1" i="0" cap="all" baseline="0">
                <a:solidFill>
                  <a:schemeClr val="bg1"/>
                </a:solidFill>
                <a:latin typeface="Arial"/>
              </a:defRPr>
            </a:lvl1pPr>
          </a:lstStyle>
          <a:p>
            <a:r>
              <a:rPr lang="en-US" dirty="0"/>
              <a:t>This slide introduces </a:t>
            </a:r>
            <a:br>
              <a:rPr lang="en-US" dirty="0"/>
            </a:br>
            <a:r>
              <a:rPr lang="en-US" dirty="0"/>
              <a:t>a new section</a:t>
            </a:r>
          </a:p>
        </p:txBody>
      </p:sp>
    </p:spTree>
    <p:extLst>
      <p:ext uri="{BB962C8B-B14F-4D97-AF65-F5344CB8AC3E}">
        <p14:creationId xmlns:p14="http://schemas.microsoft.com/office/powerpoint/2010/main" val="2959044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01134" y="1360897"/>
            <a:ext cx="8212666" cy="3734398"/>
          </a:xfrm>
          <a:prstGeom prst="rect">
            <a:avLst/>
          </a:prstGeom>
        </p:spPr>
        <p:txBody>
          <a:bodyPr vert="horz" anchor="ctr" anchorCtr="0"/>
          <a:lstStyle>
            <a:lvl1pPr>
              <a:defRPr sz="5000" b="1" i="0" cap="all" baseline="0">
                <a:solidFill>
                  <a:srgbClr val="032D7A"/>
                </a:solidFill>
                <a:latin typeface="Arial"/>
              </a:defRPr>
            </a:lvl1pPr>
          </a:lstStyle>
          <a:p>
            <a:r>
              <a:rPr lang="en-US" dirty="0"/>
              <a:t>THIS SLIDE INTRODUCES </a:t>
            </a:r>
            <a:br>
              <a:rPr lang="en-US" dirty="0"/>
            </a:br>
            <a:r>
              <a:rPr lang="en-US" dirty="0"/>
              <a:t>A NEW SECTION</a:t>
            </a:r>
          </a:p>
        </p:txBody>
      </p:sp>
    </p:spTree>
    <p:extLst>
      <p:ext uri="{BB962C8B-B14F-4D97-AF65-F5344CB8AC3E}">
        <p14:creationId xmlns:p14="http://schemas.microsoft.com/office/powerpoint/2010/main" val="82534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Option_0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6766" y="806091"/>
            <a:ext cx="8960233" cy="3174610"/>
          </a:xfrm>
          <a:prstGeom prst="rect">
            <a:avLst/>
          </a:prstGeom>
        </p:spPr>
        <p:txBody>
          <a:bodyPr vert="horz" anchor="ctr" anchorCtr="0"/>
          <a:lstStyle>
            <a:lvl1pPr algn="l">
              <a:defRPr sz="5000" b="1" i="0" cap="all" baseline="0">
                <a:solidFill>
                  <a:schemeClr val="bg1"/>
                </a:solidFill>
                <a:latin typeface="Arial"/>
              </a:defRPr>
            </a:lvl1pPr>
          </a:lstStyle>
          <a:p>
            <a:r>
              <a:rPr lang="en-US" dirty="0"/>
              <a:t>The deck title name goes here</a:t>
            </a:r>
          </a:p>
        </p:txBody>
      </p:sp>
      <p:sp>
        <p:nvSpPr>
          <p:cNvPr id="8" name="Text Placeholder 6"/>
          <p:cNvSpPr>
            <a:spLocks noGrp="1"/>
          </p:cNvSpPr>
          <p:nvPr>
            <p:ph type="body" sz="quarter" idx="10" hasCustomPrompt="1"/>
          </p:nvPr>
        </p:nvSpPr>
        <p:spPr>
          <a:xfrm>
            <a:off x="56769" y="5433298"/>
            <a:ext cx="6966332" cy="896012"/>
          </a:xfrm>
          <a:prstGeom prst="rect">
            <a:avLst/>
          </a:prstGeom>
        </p:spPr>
        <p:txBody>
          <a:bodyPr vert="horz" anchor="ctr" anchorCtr="0"/>
          <a:lstStyle>
            <a:lvl1pPr marL="0" indent="0">
              <a:buNone/>
              <a:defRPr sz="1400" baseline="0">
                <a:solidFill>
                  <a:schemeClr val="tx1">
                    <a:lumMod val="75000"/>
                    <a:lumOff val="25000"/>
                  </a:schemeClr>
                </a:solidFill>
                <a:latin typeface="Arial"/>
              </a:defRPr>
            </a:lvl1pPr>
          </a:lstStyle>
          <a:p>
            <a:pPr lvl="0"/>
            <a:r>
              <a:rPr lang="en-US" dirty="0"/>
              <a:t>This section is optional but you can use it to add any additional information. It’s a great place to add dates, a summary, or the names of the team members on the project.</a:t>
            </a:r>
          </a:p>
        </p:txBody>
      </p:sp>
    </p:spTree>
    <p:extLst>
      <p:ext uri="{BB962C8B-B14F-4D97-AF65-F5344CB8AC3E}">
        <p14:creationId xmlns:p14="http://schemas.microsoft.com/office/powerpoint/2010/main" val="1610476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Title 6"/>
          <p:cNvSpPr>
            <a:spLocks noGrp="1"/>
          </p:cNvSpPr>
          <p:nvPr>
            <p:ph type="title" hasCustomPrompt="1"/>
          </p:nvPr>
        </p:nvSpPr>
        <p:spPr>
          <a:xfrm>
            <a:off x="3490257" y="2119722"/>
            <a:ext cx="5242859" cy="1639543"/>
          </a:xfrm>
          <a:prstGeom prst="rect">
            <a:avLst/>
          </a:prstGeom>
        </p:spPr>
        <p:txBody>
          <a:bodyPr vert="horz" anchor="ctr" anchorCtr="0"/>
          <a:lstStyle>
            <a:lvl1pPr>
              <a:defRPr sz="5000" b="1" i="0" cap="none" baseline="0">
                <a:solidFill>
                  <a:srgbClr val="032D7A"/>
                </a:solidFill>
                <a:latin typeface="Arial"/>
              </a:defRPr>
            </a:lvl1pPr>
          </a:lstStyle>
          <a:p>
            <a:r>
              <a:rPr lang="en-US" dirty="0"/>
              <a:t>Questions?</a:t>
            </a:r>
          </a:p>
        </p:txBody>
      </p:sp>
    </p:spTree>
    <p:extLst>
      <p:ext uri="{BB962C8B-B14F-4D97-AF65-F5344CB8AC3E}">
        <p14:creationId xmlns:p14="http://schemas.microsoft.com/office/powerpoint/2010/main" val="192040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467" y="806091"/>
            <a:ext cx="8930600" cy="3174610"/>
          </a:xfrm>
          <a:prstGeom prst="rect">
            <a:avLst/>
          </a:prstGeom>
        </p:spPr>
        <p:txBody>
          <a:bodyPr vert="horz" anchor="ctr" anchorCtr="0"/>
          <a:lstStyle>
            <a:lvl1pPr algn="l">
              <a:defRPr sz="5000" b="1" i="0" cap="all" baseline="0">
                <a:solidFill>
                  <a:schemeClr val="tx1">
                    <a:lumMod val="75000"/>
                    <a:lumOff val="25000"/>
                  </a:schemeClr>
                </a:solidFill>
                <a:latin typeface="Arial"/>
              </a:defRPr>
            </a:lvl1pPr>
          </a:lstStyle>
          <a:p>
            <a:r>
              <a:rPr lang="en-US" dirty="0"/>
              <a:t>The deck title name goes here</a:t>
            </a:r>
          </a:p>
        </p:txBody>
      </p:sp>
      <p:sp>
        <p:nvSpPr>
          <p:cNvPr id="5" name="Text Placeholder 6"/>
          <p:cNvSpPr>
            <a:spLocks noGrp="1"/>
          </p:cNvSpPr>
          <p:nvPr>
            <p:ph type="body" sz="quarter" idx="10" hasCustomPrompt="1"/>
          </p:nvPr>
        </p:nvSpPr>
        <p:spPr>
          <a:xfrm>
            <a:off x="56769" y="5433298"/>
            <a:ext cx="6979032" cy="896012"/>
          </a:xfrm>
          <a:prstGeom prst="rect">
            <a:avLst/>
          </a:prstGeom>
        </p:spPr>
        <p:txBody>
          <a:bodyPr vert="horz" anchor="ctr" anchorCtr="0"/>
          <a:lstStyle>
            <a:lvl1pPr marL="0" indent="0">
              <a:buNone/>
              <a:defRPr sz="1400" baseline="0">
                <a:solidFill>
                  <a:schemeClr val="tx1">
                    <a:lumMod val="75000"/>
                    <a:lumOff val="25000"/>
                  </a:schemeClr>
                </a:solidFill>
                <a:latin typeface="Arial"/>
              </a:defRPr>
            </a:lvl1pPr>
          </a:lstStyle>
          <a:p>
            <a:pPr lvl="0"/>
            <a:r>
              <a:rPr lang="en-US" dirty="0"/>
              <a:t>This section is optional but you can use it to add any additional information. It’s a great place to add dates, a summary, or the names of the team members on the project.</a:t>
            </a:r>
          </a:p>
        </p:txBody>
      </p:sp>
    </p:spTree>
    <p:extLst>
      <p:ext uri="{BB962C8B-B14F-4D97-AF65-F5344CB8AC3E}">
        <p14:creationId xmlns:p14="http://schemas.microsoft.com/office/powerpoint/2010/main" val="15704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6767" y="806091"/>
            <a:ext cx="4817040" cy="3174610"/>
          </a:xfrm>
          <a:prstGeom prst="rect">
            <a:avLst/>
          </a:prstGeom>
        </p:spPr>
        <p:txBody>
          <a:bodyPr vert="horz" anchor="ctr" anchorCtr="0"/>
          <a:lstStyle>
            <a:lvl1pPr algn="l">
              <a:defRPr sz="5000" b="1" i="0" cap="all" baseline="0">
                <a:solidFill>
                  <a:schemeClr val="bg1"/>
                </a:solidFill>
                <a:latin typeface="Arial"/>
              </a:defRPr>
            </a:lvl1pPr>
          </a:lstStyle>
          <a:p>
            <a:r>
              <a:rPr lang="en-US" dirty="0"/>
              <a:t>The deck title name goes here</a:t>
            </a:r>
          </a:p>
        </p:txBody>
      </p:sp>
      <p:sp>
        <p:nvSpPr>
          <p:cNvPr id="10" name="Text Placeholder 6"/>
          <p:cNvSpPr>
            <a:spLocks noGrp="1"/>
          </p:cNvSpPr>
          <p:nvPr>
            <p:ph type="body" sz="quarter" idx="10" hasCustomPrompt="1"/>
          </p:nvPr>
        </p:nvSpPr>
        <p:spPr>
          <a:xfrm>
            <a:off x="44068" y="5433298"/>
            <a:ext cx="7067931" cy="896012"/>
          </a:xfrm>
          <a:prstGeom prst="rect">
            <a:avLst/>
          </a:prstGeom>
        </p:spPr>
        <p:txBody>
          <a:bodyPr vert="horz" anchor="ctr" anchorCtr="0"/>
          <a:lstStyle>
            <a:lvl1pPr marL="0" indent="0">
              <a:buNone/>
              <a:defRPr sz="1400" baseline="0">
                <a:solidFill>
                  <a:schemeClr val="tx1">
                    <a:lumMod val="75000"/>
                    <a:lumOff val="25000"/>
                  </a:schemeClr>
                </a:solidFill>
                <a:latin typeface="Arial"/>
              </a:defRPr>
            </a:lvl1pPr>
          </a:lstStyle>
          <a:p>
            <a:pPr lvl="0"/>
            <a:r>
              <a:rPr lang="en-US" dirty="0"/>
              <a:t>This section is optional but you can use it to add any additional information. It’s a great place to add dates, a summary, or the names of the team members on the project.</a:t>
            </a:r>
          </a:p>
        </p:txBody>
      </p:sp>
    </p:spTree>
    <p:extLst>
      <p:ext uri="{BB962C8B-B14F-4D97-AF65-F5344CB8AC3E}">
        <p14:creationId xmlns:p14="http://schemas.microsoft.com/office/powerpoint/2010/main" val="154419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767" y="806091"/>
            <a:ext cx="9002566" cy="3174610"/>
          </a:xfrm>
          <a:prstGeom prst="rect">
            <a:avLst/>
          </a:prstGeom>
        </p:spPr>
        <p:txBody>
          <a:bodyPr vert="horz" anchor="ctr" anchorCtr="0"/>
          <a:lstStyle>
            <a:lvl1pPr algn="l">
              <a:defRPr sz="5000" b="1" i="0" cap="all" baseline="0">
                <a:solidFill>
                  <a:schemeClr val="bg1"/>
                </a:solidFill>
                <a:latin typeface="Arial"/>
              </a:defRPr>
            </a:lvl1pPr>
          </a:lstStyle>
          <a:p>
            <a:r>
              <a:rPr lang="en-US" dirty="0"/>
              <a:t>The deck title name goes here</a:t>
            </a:r>
          </a:p>
        </p:txBody>
      </p:sp>
      <p:sp>
        <p:nvSpPr>
          <p:cNvPr id="5" name="Text Placeholder 6"/>
          <p:cNvSpPr>
            <a:spLocks noGrp="1"/>
          </p:cNvSpPr>
          <p:nvPr>
            <p:ph type="body" sz="quarter" idx="10" hasCustomPrompt="1"/>
          </p:nvPr>
        </p:nvSpPr>
        <p:spPr>
          <a:xfrm>
            <a:off x="56769" y="5433298"/>
            <a:ext cx="6966332" cy="896012"/>
          </a:xfrm>
          <a:prstGeom prst="rect">
            <a:avLst/>
          </a:prstGeom>
        </p:spPr>
        <p:txBody>
          <a:bodyPr vert="horz" anchor="ctr" anchorCtr="0"/>
          <a:lstStyle>
            <a:lvl1pPr marL="0" indent="0">
              <a:buNone/>
              <a:defRPr sz="1400" baseline="0">
                <a:solidFill>
                  <a:schemeClr val="tx1">
                    <a:lumMod val="75000"/>
                    <a:lumOff val="25000"/>
                  </a:schemeClr>
                </a:solidFill>
                <a:latin typeface="Arial"/>
              </a:defRPr>
            </a:lvl1pPr>
          </a:lstStyle>
          <a:p>
            <a:pPr lvl="0"/>
            <a:r>
              <a:rPr lang="en-US" dirty="0"/>
              <a:t>This section is optional but you can use it to add any additional information. It’s a great place to add dates, a summary, or the names of the team members on the project.</a:t>
            </a:r>
          </a:p>
        </p:txBody>
      </p:sp>
    </p:spTree>
    <p:extLst>
      <p:ext uri="{BB962C8B-B14F-4D97-AF65-F5344CB8AC3E}">
        <p14:creationId xmlns:p14="http://schemas.microsoft.com/office/powerpoint/2010/main" val="33153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766" y="806091"/>
            <a:ext cx="9087233" cy="3174610"/>
          </a:xfrm>
          <a:prstGeom prst="rect">
            <a:avLst/>
          </a:prstGeom>
        </p:spPr>
        <p:txBody>
          <a:bodyPr vert="horz" anchor="ctr" anchorCtr="0"/>
          <a:lstStyle>
            <a:lvl1pPr algn="l">
              <a:defRPr sz="5000" b="1" i="0" cap="all" baseline="0">
                <a:solidFill>
                  <a:schemeClr val="bg1"/>
                </a:solidFill>
                <a:latin typeface="Arial"/>
              </a:defRPr>
            </a:lvl1pPr>
          </a:lstStyle>
          <a:p>
            <a:r>
              <a:rPr lang="en-US" dirty="0"/>
              <a:t>The deck title name goes here</a:t>
            </a:r>
          </a:p>
        </p:txBody>
      </p:sp>
      <p:sp>
        <p:nvSpPr>
          <p:cNvPr id="4" name="Text Placeholder 6"/>
          <p:cNvSpPr>
            <a:spLocks noGrp="1"/>
          </p:cNvSpPr>
          <p:nvPr>
            <p:ph type="body" sz="quarter" idx="10" hasCustomPrompt="1"/>
          </p:nvPr>
        </p:nvSpPr>
        <p:spPr>
          <a:xfrm>
            <a:off x="56768" y="5433298"/>
            <a:ext cx="7067931" cy="896012"/>
          </a:xfrm>
          <a:prstGeom prst="rect">
            <a:avLst/>
          </a:prstGeom>
        </p:spPr>
        <p:txBody>
          <a:bodyPr vert="horz" anchor="ctr" anchorCtr="0"/>
          <a:lstStyle>
            <a:lvl1pPr marL="0" indent="0">
              <a:buNone/>
              <a:defRPr sz="1400" baseline="0">
                <a:solidFill>
                  <a:schemeClr val="tx1">
                    <a:lumMod val="75000"/>
                    <a:lumOff val="25000"/>
                  </a:schemeClr>
                </a:solidFill>
                <a:latin typeface="Arial"/>
              </a:defRPr>
            </a:lvl1pPr>
          </a:lstStyle>
          <a:p>
            <a:pPr lvl="0"/>
            <a:r>
              <a:rPr lang="en-US" dirty="0"/>
              <a:t>This section is optional but you can use it to add any additional information. It’s a great place to add dates, a summary, or the names of the team members on the project.</a:t>
            </a:r>
          </a:p>
        </p:txBody>
      </p:sp>
    </p:spTree>
    <p:extLst>
      <p:ext uri="{BB962C8B-B14F-4D97-AF65-F5344CB8AC3E}">
        <p14:creationId xmlns:p14="http://schemas.microsoft.com/office/powerpoint/2010/main" val="1004229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56768" y="5433298"/>
            <a:ext cx="7067931" cy="896012"/>
          </a:xfrm>
          <a:prstGeom prst="rect">
            <a:avLst/>
          </a:prstGeom>
        </p:spPr>
        <p:txBody>
          <a:bodyPr vert="horz" anchor="ctr" anchorCtr="0"/>
          <a:lstStyle>
            <a:lvl1pPr marL="0" indent="0">
              <a:buNone/>
              <a:defRPr sz="1400" baseline="0">
                <a:solidFill>
                  <a:schemeClr val="tx1">
                    <a:lumMod val="75000"/>
                    <a:lumOff val="25000"/>
                  </a:schemeClr>
                </a:solidFill>
                <a:latin typeface="Arial"/>
              </a:defRPr>
            </a:lvl1pPr>
          </a:lstStyle>
          <a:p>
            <a:pPr lvl="0"/>
            <a:r>
              <a:rPr lang="en-US" dirty="0"/>
              <a:t>This section is optional but you can use it to add any additional information. It’s a great place to add dates, a summary, or the names of the team members on the project.</a:t>
            </a:r>
          </a:p>
        </p:txBody>
      </p:sp>
      <p:sp>
        <p:nvSpPr>
          <p:cNvPr id="8" name="Title 1"/>
          <p:cNvSpPr>
            <a:spLocks noGrp="1"/>
          </p:cNvSpPr>
          <p:nvPr>
            <p:ph type="title" hasCustomPrompt="1"/>
          </p:nvPr>
        </p:nvSpPr>
        <p:spPr>
          <a:xfrm>
            <a:off x="56767" y="806091"/>
            <a:ext cx="8892500" cy="3174610"/>
          </a:xfrm>
          <a:prstGeom prst="rect">
            <a:avLst/>
          </a:prstGeom>
        </p:spPr>
        <p:txBody>
          <a:bodyPr vert="horz" anchor="ctr" anchorCtr="0"/>
          <a:lstStyle>
            <a:lvl1pPr algn="l">
              <a:defRPr sz="5000" b="1" i="0" cap="all" baseline="0">
                <a:solidFill>
                  <a:schemeClr val="bg1"/>
                </a:solidFill>
                <a:latin typeface="Arial"/>
              </a:defRPr>
            </a:lvl1pPr>
          </a:lstStyle>
          <a:p>
            <a:r>
              <a:rPr lang="en-US" dirty="0"/>
              <a:t>The deck title name goes here</a:t>
            </a:r>
          </a:p>
        </p:txBody>
      </p:sp>
    </p:spTree>
    <p:extLst>
      <p:ext uri="{BB962C8B-B14F-4D97-AF65-F5344CB8AC3E}">
        <p14:creationId xmlns:p14="http://schemas.microsoft.com/office/powerpoint/2010/main" val="120225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6767" y="806091"/>
            <a:ext cx="8892500" cy="3174610"/>
          </a:xfrm>
          <a:prstGeom prst="rect">
            <a:avLst/>
          </a:prstGeom>
        </p:spPr>
        <p:txBody>
          <a:bodyPr vert="horz" anchor="ctr" anchorCtr="0"/>
          <a:lstStyle>
            <a:lvl1pPr algn="l">
              <a:defRPr sz="5000" b="1" i="0" cap="all" baseline="0">
                <a:solidFill>
                  <a:srgbClr val="0F79BD"/>
                </a:solidFill>
                <a:latin typeface="Arial"/>
              </a:defRPr>
            </a:lvl1pPr>
          </a:lstStyle>
          <a:p>
            <a:r>
              <a:rPr lang="en-US" dirty="0"/>
              <a:t>The deck title name goes here</a:t>
            </a:r>
          </a:p>
        </p:txBody>
      </p:sp>
      <p:sp>
        <p:nvSpPr>
          <p:cNvPr id="9" name="Text Placeholder 6"/>
          <p:cNvSpPr>
            <a:spLocks noGrp="1"/>
          </p:cNvSpPr>
          <p:nvPr>
            <p:ph type="body" sz="quarter" idx="10" hasCustomPrompt="1"/>
          </p:nvPr>
        </p:nvSpPr>
        <p:spPr>
          <a:xfrm>
            <a:off x="56769" y="5433298"/>
            <a:ext cx="6966332" cy="896012"/>
          </a:xfrm>
          <a:prstGeom prst="rect">
            <a:avLst/>
          </a:prstGeom>
        </p:spPr>
        <p:txBody>
          <a:bodyPr vert="horz" anchor="ctr" anchorCtr="0"/>
          <a:lstStyle>
            <a:lvl1pPr marL="0" indent="0">
              <a:buNone/>
              <a:defRPr sz="1400" baseline="0">
                <a:solidFill>
                  <a:srgbClr val="0F79BD"/>
                </a:solidFill>
                <a:latin typeface="Arial"/>
              </a:defRPr>
            </a:lvl1pPr>
          </a:lstStyle>
          <a:p>
            <a:pPr lvl="0"/>
            <a:r>
              <a:rPr lang="en-US" dirty="0"/>
              <a:t>This section is optional but you can use it to add any additional information. It’s a great place to add dates, a summary, or the names of the team members on the project.</a:t>
            </a:r>
          </a:p>
        </p:txBody>
      </p:sp>
    </p:spTree>
    <p:extLst>
      <p:ext uri="{BB962C8B-B14F-4D97-AF65-F5344CB8AC3E}">
        <p14:creationId xmlns:p14="http://schemas.microsoft.com/office/powerpoint/2010/main" val="3971708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87193" y="427002"/>
            <a:ext cx="8387473" cy="699526"/>
          </a:xfrm>
          <a:prstGeom prst="rect">
            <a:avLst/>
          </a:prstGeom>
        </p:spPr>
        <p:txBody>
          <a:bodyPr vert="horz" anchor="b" anchorCtr="0"/>
          <a:lstStyle>
            <a:lvl1pPr marL="0" indent="0">
              <a:spcBef>
                <a:spcPts val="0"/>
              </a:spcBef>
              <a:buNone/>
              <a:defRPr sz="2800" b="1" i="0" spc="0" baseline="0">
                <a:solidFill>
                  <a:srgbClr val="032D7A"/>
                </a:solidFill>
                <a:latin typeface="Arial"/>
              </a:defRPr>
            </a:lvl1pPr>
          </a:lstStyle>
          <a:p>
            <a:pPr lvl="0"/>
            <a:r>
              <a:rPr lang="en-US" dirty="0"/>
              <a:t>Here is a content slide with no image</a:t>
            </a:r>
          </a:p>
        </p:txBody>
      </p:sp>
      <p:sp>
        <p:nvSpPr>
          <p:cNvPr id="8" name="Text Placeholder 7"/>
          <p:cNvSpPr>
            <a:spLocks noGrp="1"/>
          </p:cNvSpPr>
          <p:nvPr>
            <p:ph type="body" sz="quarter" idx="11" hasCustomPrompt="1"/>
          </p:nvPr>
        </p:nvSpPr>
        <p:spPr>
          <a:xfrm>
            <a:off x="587193" y="1227944"/>
            <a:ext cx="8294339" cy="5308323"/>
          </a:xfrm>
          <a:prstGeom prst="rect">
            <a:avLst/>
          </a:prstGeom>
        </p:spPr>
        <p:txBody>
          <a:bodyPr vert="horz">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solidFill>
                <a:latin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This is where all of the content will go. Content goes here. This is where all of the content will go. Content goes here. This is where all of the content will go. Content goes here.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This is where all of the content will go. Content goes here. This is where all of the content will go. Content goes here. This is where all of the content will go. Content goes here. This is where all of the content will go. Content goes here. </a:t>
            </a:r>
          </a:p>
        </p:txBody>
      </p:sp>
      <p:sp>
        <p:nvSpPr>
          <p:cNvPr id="11" name="TextBox 10"/>
          <p:cNvSpPr txBox="1"/>
          <p:nvPr userDrawn="1"/>
        </p:nvSpPr>
        <p:spPr>
          <a:xfrm>
            <a:off x="8570452" y="132953"/>
            <a:ext cx="558214" cy="244885"/>
          </a:xfrm>
          <a:prstGeom prst="rect">
            <a:avLst/>
          </a:prstGeom>
          <a:noFill/>
        </p:spPr>
        <p:txBody>
          <a:bodyPr wrap="square" rtlCol="0" anchor="t" anchorCtr="0">
            <a:spAutoFit/>
          </a:bodyPr>
          <a:lstStyle/>
          <a:p>
            <a:pPr algn="l"/>
            <a:fld id="{10A7DC60-D6AD-4747-8918-F31012522721}" type="slidenum">
              <a:rPr lang="en-US" sz="1000" smtClean="0">
                <a:solidFill>
                  <a:schemeClr val="tx1">
                    <a:lumMod val="75000"/>
                    <a:lumOff val="25000"/>
                  </a:schemeClr>
                </a:solidFill>
                <a:latin typeface="Arial"/>
                <a:cs typeface="Source Sans Pro"/>
              </a:rPr>
              <a:pPr algn="l"/>
              <a:t>‹#›</a:t>
            </a:fld>
            <a:endParaRPr lang="en-US" sz="1000" dirty="0">
              <a:solidFill>
                <a:schemeClr val="tx1">
                  <a:lumMod val="75000"/>
                  <a:lumOff val="25000"/>
                </a:schemeClr>
              </a:solidFill>
              <a:latin typeface="Arial"/>
              <a:cs typeface="Source Sans Pro"/>
            </a:endParaRPr>
          </a:p>
        </p:txBody>
      </p:sp>
    </p:spTree>
    <p:extLst>
      <p:ext uri="{BB962C8B-B14F-4D97-AF65-F5344CB8AC3E}">
        <p14:creationId xmlns:p14="http://schemas.microsoft.com/office/powerpoint/2010/main" val="117442905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7.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8.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9.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15.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3.xml"/><Relationship Id="rId4"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4.xml"/><Relationship Id="rId4" Type="http://schemas.openxmlformats.org/officeDocument/2006/relationships/image" Target="../media/image2.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5.xml"/><Relationship Id="rId4" Type="http://schemas.openxmlformats.org/officeDocument/2006/relationships/image" Target="../media/image2.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6.xml"/><Relationship Id="rId4" Type="http://schemas.openxmlformats.org/officeDocument/2006/relationships/image" Target="../media/image2.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7.xml"/><Relationship Id="rId4" Type="http://schemas.openxmlformats.org/officeDocument/2006/relationships/image" Target="../media/image2.e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9.xml"/><Relationship Id="rId1" Type="http://schemas.openxmlformats.org/officeDocument/2006/relationships/slideLayout" Target="../slideLayouts/slideLayout8.xml"/><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4043095" y="6560745"/>
            <a:ext cx="5049520" cy="215444"/>
          </a:xfrm>
          <a:prstGeom prst="rect">
            <a:avLst/>
          </a:prstGeom>
        </p:spPr>
        <p:txBody>
          <a:bodyPr wrap="square">
            <a:spAutoFit/>
          </a:bodyPr>
          <a:lstStyle/>
          <a:p>
            <a:pPr algn="r"/>
            <a:r>
              <a:rPr lang="en-US" sz="800" kern="1200" dirty="0">
                <a:solidFill>
                  <a:schemeClr val="bg1">
                    <a:alpha val="50000"/>
                  </a:schemeClr>
                </a:solidFill>
                <a:latin typeface="+mn-lt"/>
                <a:ea typeface="+mn-ea"/>
                <a:cs typeface="+mn-cs"/>
              </a:rPr>
              <a:t>Confidential and proprietary information © 2016 Sallie Mae Bank. All rights reserved.</a:t>
            </a:r>
            <a:endParaRPr lang="en-US" sz="800" dirty="0">
              <a:solidFill>
                <a:schemeClr val="bg1">
                  <a:alpha val="50000"/>
                </a:schemeClr>
              </a:solidFill>
            </a:endParaRPr>
          </a:p>
        </p:txBody>
      </p:sp>
      <p:sp>
        <p:nvSpPr>
          <p:cNvPr id="15" name="Rectangle 14"/>
          <p:cNvSpPr/>
          <p:nvPr userDrawn="1"/>
        </p:nvSpPr>
        <p:spPr>
          <a:xfrm>
            <a:off x="311010" y="404820"/>
            <a:ext cx="68053" cy="6092425"/>
          </a:xfrm>
          <a:prstGeom prst="rect">
            <a:avLst/>
          </a:prstGeom>
          <a:solidFill>
            <a:srgbClr val="0040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956510447"/>
      </p:ext>
    </p:extLst>
  </p:cSld>
  <p:clrMap bg1="lt1" tx1="dk1" bg2="lt2" tx2="dk2" accent1="accent1" accent2="accent2" accent3="accent3" accent4="accent4" accent5="accent5" accent6="accent6" hlink="hlink" folHlink="folHlink"/>
  <p:txStyles>
    <p:titleStyle>
      <a:lvl1pPr algn="r" defTabSz="457200" rtl="0" eaLnBrk="1" latinLnBrk="0" hangingPunct="1">
        <a:spcBef>
          <a:spcPct val="0"/>
        </a:spcBef>
        <a:buNone/>
        <a:defRPr sz="700" kern="1200">
          <a:solidFill>
            <a:schemeClr val="bg1">
              <a:lumMod val="65000"/>
            </a:schemeClr>
          </a:solidFill>
          <a:latin typeface="Arial"/>
          <a:ea typeface="+mj-ea"/>
          <a:cs typeface="+mj-cs"/>
        </a:defRPr>
      </a:lvl1pPr>
    </p:titleStyle>
    <p:bodyStyle>
      <a:lvl1pPr marL="0" indent="0" algn="r" defTabSz="457200" rtl="0" eaLnBrk="1" latinLnBrk="0" hangingPunct="1">
        <a:spcBef>
          <a:spcPct val="20000"/>
        </a:spcBef>
        <a:buFont typeface="Arial"/>
        <a:buNone/>
        <a:defRPr sz="800" kern="1200" baseline="0">
          <a:solidFill>
            <a:schemeClr val="bg1">
              <a:lumMod val="65000"/>
            </a:schemeClr>
          </a:solidFill>
          <a:latin typeface="Arial"/>
          <a:ea typeface="+mn-ea"/>
          <a:cs typeface="+mn-cs"/>
        </a:defRPr>
      </a:lvl1pPr>
      <a:lvl2pPr marL="742950" indent="-285750" algn="r" defTabSz="457200" rtl="0" eaLnBrk="1" latinLnBrk="0" hangingPunct="1">
        <a:spcBef>
          <a:spcPct val="20000"/>
        </a:spcBef>
        <a:buFont typeface="Arial"/>
        <a:buChar char="–"/>
        <a:defRPr sz="800" kern="1200">
          <a:solidFill>
            <a:schemeClr val="bg1">
              <a:lumMod val="65000"/>
            </a:schemeClr>
          </a:solidFill>
          <a:latin typeface="+mn-lt"/>
          <a:ea typeface="+mn-ea"/>
          <a:cs typeface="+mn-cs"/>
        </a:defRPr>
      </a:lvl2pPr>
      <a:lvl3pPr marL="1143000" indent="-228600" algn="r" defTabSz="457200" rtl="0" eaLnBrk="1" latinLnBrk="0" hangingPunct="1">
        <a:spcBef>
          <a:spcPct val="20000"/>
        </a:spcBef>
        <a:buFont typeface="Arial"/>
        <a:buChar char="•"/>
        <a:defRPr sz="800" kern="1200">
          <a:solidFill>
            <a:schemeClr val="bg1">
              <a:lumMod val="65000"/>
            </a:schemeClr>
          </a:solidFill>
          <a:latin typeface="+mn-lt"/>
          <a:ea typeface="+mn-ea"/>
          <a:cs typeface="+mn-cs"/>
        </a:defRPr>
      </a:lvl3pPr>
      <a:lvl4pPr marL="1600200" indent="-228600" algn="r" defTabSz="457200" rtl="0" eaLnBrk="1" latinLnBrk="0" hangingPunct="1">
        <a:spcBef>
          <a:spcPct val="20000"/>
        </a:spcBef>
        <a:buFont typeface="Arial"/>
        <a:buChar char="–"/>
        <a:defRPr sz="800" kern="1200">
          <a:solidFill>
            <a:schemeClr val="bg1">
              <a:lumMod val="65000"/>
            </a:schemeClr>
          </a:solidFill>
          <a:latin typeface="+mn-lt"/>
          <a:ea typeface="+mn-ea"/>
          <a:cs typeface="+mn-cs"/>
        </a:defRPr>
      </a:lvl4pPr>
      <a:lvl5pPr marL="2057400" indent="-228600" algn="r" defTabSz="457200" rtl="0" eaLnBrk="1" latinLnBrk="0" hangingPunct="1">
        <a:spcBef>
          <a:spcPct val="20000"/>
        </a:spcBef>
        <a:buFont typeface="Arial"/>
        <a:buChar char="»"/>
        <a:defRPr sz="8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4043095" y="6624245"/>
            <a:ext cx="5049520" cy="215444"/>
          </a:xfrm>
          <a:prstGeom prst="rect">
            <a:avLst/>
          </a:prstGeom>
        </p:spPr>
        <p:txBody>
          <a:bodyPr wrap="square">
            <a:spAutoFit/>
          </a:bodyPr>
          <a:lstStyle/>
          <a:p>
            <a:pPr algn="r"/>
            <a:r>
              <a:rPr lang="en-US" sz="800" kern="1200" dirty="0">
                <a:solidFill>
                  <a:schemeClr val="tx1">
                    <a:alpha val="65000"/>
                  </a:schemeClr>
                </a:solidFill>
                <a:latin typeface="+mn-lt"/>
                <a:ea typeface="+mn-ea"/>
                <a:cs typeface="+mn-cs"/>
              </a:rPr>
              <a:t>Confidential and proprietary information © 2016 Sallie Mae Bank. All rights reserved.</a:t>
            </a:r>
            <a:endParaRPr lang="en-US" sz="800" dirty="0">
              <a:solidFill>
                <a:schemeClr val="tx1">
                  <a:alpha val="65000"/>
                </a:schemeClr>
              </a:solidFill>
            </a:endParaRPr>
          </a:p>
        </p:txBody>
      </p:sp>
      <p:sp>
        <p:nvSpPr>
          <p:cNvPr id="6" name="Rectangle 5"/>
          <p:cNvSpPr/>
          <p:nvPr userDrawn="1"/>
        </p:nvSpPr>
        <p:spPr>
          <a:xfrm>
            <a:off x="311010" y="404820"/>
            <a:ext cx="68053" cy="6092425"/>
          </a:xfrm>
          <a:prstGeom prst="rect">
            <a:avLst/>
          </a:prstGeom>
          <a:solidFill>
            <a:srgbClr val="0040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Text Placeholder 2"/>
          <p:cNvSpPr>
            <a:spLocks noGrp="1"/>
          </p:cNvSpPr>
          <p:nvPr>
            <p:ph type="body" idx="1"/>
          </p:nvPr>
        </p:nvSpPr>
        <p:spPr>
          <a:xfrm>
            <a:off x="457199" y="499533"/>
            <a:ext cx="8373533" cy="59977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2487299"/>
      </p:ext>
    </p:extLst>
  </p:cSld>
  <p:clrMap bg1="lt1" tx1="dk1" bg2="lt2" tx2="dk2" accent1="accent1" accent2="accent2" accent3="accent3" accent4="accent4" accent5="accent5" accent6="accent6" hlink="hlink" folHlink="folHlink"/>
  <p:sldLayoutIdLst>
    <p:sldLayoutId id="2147483811" r:id="rId1"/>
    <p:sldLayoutId id="2147483898" r:id="rId2"/>
    <p:sldLayoutId id="2147483901" r:id="rId3"/>
    <p:sldLayoutId id="2147483899" r:id="rId4"/>
    <p:sldLayoutId id="2147483900" r:id="rId5"/>
    <p:sldLayoutId id="2147483897" r:id="rId6"/>
    <p:sldLayoutId id="2147483812"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ts val="50"/>
        </a:spcBef>
        <a:spcAft>
          <a:spcPts val="600"/>
        </a:spcAft>
        <a:buClr>
          <a:schemeClr val="tx1">
            <a:lumMod val="95000"/>
            <a:lumOff val="5000"/>
          </a:schemeClr>
        </a:buClr>
        <a:buFont typeface="Arial"/>
        <a:buChar char="•"/>
        <a:defRPr sz="1500" kern="1200">
          <a:solidFill>
            <a:schemeClr val="tx1">
              <a:lumMod val="95000"/>
              <a:lumOff val="5000"/>
            </a:schemeClr>
          </a:solidFill>
          <a:latin typeface="Arial"/>
          <a:ea typeface="+mn-ea"/>
          <a:cs typeface="+mn-cs"/>
        </a:defRPr>
      </a:lvl1pPr>
      <a:lvl2pPr marL="742950" indent="-285750" algn="l" defTabSz="457200" rtl="0" eaLnBrk="1" latinLnBrk="0" hangingPunct="1">
        <a:spcBef>
          <a:spcPts val="50"/>
        </a:spcBef>
        <a:spcAft>
          <a:spcPts val="600"/>
        </a:spcAft>
        <a:buClr>
          <a:schemeClr val="tx1">
            <a:lumMod val="95000"/>
            <a:lumOff val="5000"/>
          </a:schemeClr>
        </a:buClr>
        <a:buFont typeface="Arial"/>
        <a:buChar char="•"/>
        <a:defRPr sz="1500" kern="1200">
          <a:solidFill>
            <a:schemeClr val="tx1">
              <a:lumMod val="95000"/>
              <a:lumOff val="5000"/>
            </a:schemeClr>
          </a:solidFill>
          <a:latin typeface="Arial"/>
          <a:ea typeface="+mn-ea"/>
          <a:cs typeface="+mn-cs"/>
        </a:defRPr>
      </a:lvl2pPr>
      <a:lvl3pPr marL="1143000" indent="-228600" algn="l" defTabSz="457200" rtl="0" eaLnBrk="1" latinLnBrk="0" hangingPunct="1">
        <a:spcBef>
          <a:spcPts val="50"/>
        </a:spcBef>
        <a:spcAft>
          <a:spcPts val="600"/>
        </a:spcAft>
        <a:buClr>
          <a:schemeClr val="tx1">
            <a:lumMod val="95000"/>
            <a:lumOff val="5000"/>
          </a:schemeClr>
        </a:buClr>
        <a:buFont typeface="Arial"/>
        <a:buChar char="•"/>
        <a:defRPr sz="1500" kern="1200">
          <a:solidFill>
            <a:schemeClr val="tx1">
              <a:lumMod val="95000"/>
              <a:lumOff val="5000"/>
            </a:schemeClr>
          </a:solidFill>
          <a:latin typeface="Arial"/>
          <a:ea typeface="+mn-ea"/>
          <a:cs typeface="+mn-cs"/>
        </a:defRPr>
      </a:lvl3pPr>
      <a:lvl4pPr marL="1600200" indent="-228600" algn="l" defTabSz="457200" rtl="0" eaLnBrk="1" latinLnBrk="0" hangingPunct="1">
        <a:spcBef>
          <a:spcPts val="50"/>
        </a:spcBef>
        <a:spcAft>
          <a:spcPts val="600"/>
        </a:spcAft>
        <a:buClr>
          <a:schemeClr val="tx1">
            <a:lumMod val="95000"/>
            <a:lumOff val="5000"/>
          </a:schemeClr>
        </a:buClr>
        <a:buFont typeface="Arial"/>
        <a:buChar char="•"/>
        <a:defRPr sz="1500" kern="1200">
          <a:solidFill>
            <a:schemeClr val="tx1">
              <a:lumMod val="95000"/>
              <a:lumOff val="5000"/>
            </a:schemeClr>
          </a:solidFill>
          <a:latin typeface="Arial"/>
          <a:ea typeface="+mn-ea"/>
          <a:cs typeface="+mn-cs"/>
        </a:defRPr>
      </a:lvl4pPr>
      <a:lvl5pPr marL="2057400" indent="-228600" algn="l" defTabSz="457200" rtl="0" eaLnBrk="1" latinLnBrk="0" hangingPunct="1">
        <a:spcBef>
          <a:spcPts val="50"/>
        </a:spcBef>
        <a:spcAft>
          <a:spcPts val="600"/>
        </a:spcAft>
        <a:buClr>
          <a:schemeClr val="tx1">
            <a:lumMod val="95000"/>
            <a:lumOff val="5000"/>
          </a:schemeClr>
        </a:buClr>
        <a:buFont typeface="Arial"/>
        <a:buChar char="•"/>
        <a:defRPr sz="1500" kern="1200">
          <a:solidFill>
            <a:schemeClr val="tx1">
              <a:lumMod val="95000"/>
              <a:lumOff val="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81280" y="-94733"/>
            <a:ext cx="9316719" cy="7050849"/>
          </a:xfrm>
          <a:prstGeom prst="rect">
            <a:avLst/>
          </a:prstGeom>
          <a:solidFill>
            <a:srgbClr val="FFBF00"/>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256495"/>
      </p:ext>
    </p:extLst>
  </p:cSld>
  <p:clrMap bg1="lt1" tx1="dk1" bg2="lt2" tx2="dk2" accent1="accent1" accent2="accent2" accent3="accent3" accent4="accent4" accent5="accent5" accent6="accent6" hlink="hlink" folHlink="folHlink"/>
  <p:sldLayoutIdLst>
    <p:sldLayoutId id="214748382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81280" y="-135333"/>
            <a:ext cx="9316720" cy="7091449"/>
          </a:xfrm>
          <a:prstGeom prst="rect">
            <a:avLst/>
          </a:prstGeom>
          <a:solidFill>
            <a:srgbClr val="2A6ACA"/>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116160"/>
      </p:ext>
    </p:extLst>
  </p:cSld>
  <p:clrMap bg1="lt1" tx1="dk1" bg2="lt2" tx2="dk2" accent1="accent1" accent2="accent2" accent3="accent3" accent4="accent4" accent5="accent5" accent6="accent6" hlink="hlink" folHlink="folHlink"/>
  <p:sldLayoutIdLst>
    <p:sldLayoutId id="214748384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81280" y="-108266"/>
            <a:ext cx="9306560" cy="7077914"/>
          </a:xfrm>
          <a:prstGeom prst="rect">
            <a:avLst/>
          </a:prstGeom>
          <a:solidFill>
            <a:srgbClr val="00237A"/>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416493"/>
      </p:ext>
    </p:extLst>
  </p:cSld>
  <p:clrMap bg1="lt1" tx1="dk1" bg2="lt2" tx2="dk2" accent1="accent1" accent2="accent2" accent3="accent3" accent4="accent4" accent5="accent5" accent6="accent6" hlink="hlink" folHlink="folHlink"/>
  <p:sldLayoutIdLst>
    <p:sldLayoutId id="214748383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311010" y="404820"/>
            <a:ext cx="68053" cy="6092425"/>
          </a:xfrm>
          <a:prstGeom prst="rect">
            <a:avLst/>
          </a:prstGeom>
          <a:solidFill>
            <a:srgbClr val="0040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userDrawn="1"/>
        </p:nvSpPr>
        <p:spPr>
          <a:xfrm>
            <a:off x="4043095" y="6624245"/>
            <a:ext cx="5049520" cy="215444"/>
          </a:xfrm>
          <a:prstGeom prst="rect">
            <a:avLst/>
          </a:prstGeom>
        </p:spPr>
        <p:txBody>
          <a:bodyPr wrap="square">
            <a:spAutoFit/>
          </a:bodyPr>
          <a:lstStyle/>
          <a:p>
            <a:pPr algn="r"/>
            <a:r>
              <a:rPr lang="en-US" sz="800" kern="1200" dirty="0">
                <a:solidFill>
                  <a:schemeClr val="tx1">
                    <a:alpha val="65000"/>
                  </a:schemeClr>
                </a:solidFill>
                <a:latin typeface="+mn-lt"/>
                <a:ea typeface="+mn-ea"/>
                <a:cs typeface="+mn-cs"/>
              </a:rPr>
              <a:t>Confidential and proprietary information © 2016 Sallie Mae Bank. All rights reserved.</a:t>
            </a:r>
            <a:endParaRPr lang="en-US" sz="800" dirty="0">
              <a:solidFill>
                <a:schemeClr val="tx1">
                  <a:alpha val="65000"/>
                </a:schemeClr>
              </a:solidFill>
            </a:endParaRPr>
          </a:p>
        </p:txBody>
      </p:sp>
    </p:spTree>
    <p:extLst>
      <p:ext uri="{BB962C8B-B14F-4D97-AF65-F5344CB8AC3E}">
        <p14:creationId xmlns:p14="http://schemas.microsoft.com/office/powerpoint/2010/main" val="986439680"/>
      </p:ext>
    </p:extLst>
  </p:cSld>
  <p:clrMap bg1="lt1" tx1="dk1" bg2="lt2" tx2="dk2" accent1="accent1" accent2="accent2" accent3="accent3" accent4="accent4" accent5="accent5" accent6="accent6" hlink="hlink" folHlink="folHlink"/>
  <p:sldLayoutIdLst>
    <p:sldLayoutId id="214748388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itleOpti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25400"/>
            <a:ext cx="9512299" cy="6946900"/>
          </a:xfrm>
          <a:prstGeom prst="rect">
            <a:avLst/>
          </a:prstGeom>
        </p:spPr>
      </p:pic>
      <p:sp>
        <p:nvSpPr>
          <p:cNvPr id="5" name="Rectangle 4"/>
          <p:cNvSpPr/>
          <p:nvPr userDrawn="1"/>
        </p:nvSpPr>
        <p:spPr>
          <a:xfrm>
            <a:off x="4043095" y="6624245"/>
            <a:ext cx="5049520" cy="215444"/>
          </a:xfrm>
          <a:prstGeom prst="rect">
            <a:avLst/>
          </a:prstGeom>
        </p:spPr>
        <p:txBody>
          <a:bodyPr wrap="square">
            <a:spAutoFit/>
          </a:bodyPr>
          <a:lstStyle/>
          <a:p>
            <a:pPr algn="r"/>
            <a:r>
              <a:rPr lang="en-US" sz="800" kern="1200" dirty="0">
                <a:solidFill>
                  <a:schemeClr val="tx1">
                    <a:alpha val="65000"/>
                  </a:schemeClr>
                </a:solidFill>
                <a:latin typeface="+mn-lt"/>
                <a:ea typeface="+mn-ea"/>
                <a:cs typeface="+mn-cs"/>
              </a:rPr>
              <a:t>Confidential and proprietary information © 2016 Sallie Mae Bank. All rights reserved.</a:t>
            </a:r>
            <a:endParaRPr lang="en-US" sz="800" dirty="0">
              <a:solidFill>
                <a:schemeClr val="tx1">
                  <a:alpha val="65000"/>
                </a:schemeClr>
              </a:solidFill>
            </a:endParaRPr>
          </a:p>
        </p:txBody>
      </p:sp>
    </p:spTree>
    <p:extLst>
      <p:ext uri="{BB962C8B-B14F-4D97-AF65-F5344CB8AC3E}">
        <p14:creationId xmlns:p14="http://schemas.microsoft.com/office/powerpoint/2010/main" val="4022756395"/>
      </p:ext>
    </p:extLst>
  </p:cSld>
  <p:clrMap bg1="lt1" tx1="dk1" bg2="lt2" tx2="dk2" accent1="accent1" accent2="accent2" accent3="accent3" accent4="accent4" accent5="accent5" accent6="accent6" hlink="hlink" folHlink="folHlink"/>
  <p:sldLayoutIdLst>
    <p:sldLayoutId id="214748387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TitleImage00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61540" y="3221590"/>
            <a:ext cx="2539415" cy="1924896"/>
          </a:xfrm>
          <a:prstGeom prst="rect">
            <a:avLst/>
          </a:prstGeom>
        </p:spPr>
      </p:pic>
      <p:sp>
        <p:nvSpPr>
          <p:cNvPr id="8" name="Rectangle 7"/>
          <p:cNvSpPr/>
          <p:nvPr userDrawn="1"/>
        </p:nvSpPr>
        <p:spPr>
          <a:xfrm>
            <a:off x="-106947" y="5229099"/>
            <a:ext cx="9301162" cy="1275744"/>
          </a:xfrm>
          <a:prstGeom prst="rect">
            <a:avLst/>
          </a:prstGeom>
          <a:solidFill>
            <a:schemeClr val="bg1">
              <a:alpha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ectangle 8"/>
          <p:cNvSpPr/>
          <p:nvPr userDrawn="1"/>
        </p:nvSpPr>
        <p:spPr>
          <a:xfrm>
            <a:off x="4043095" y="6624245"/>
            <a:ext cx="5049520" cy="215444"/>
          </a:xfrm>
          <a:prstGeom prst="rect">
            <a:avLst/>
          </a:prstGeom>
        </p:spPr>
        <p:txBody>
          <a:bodyPr wrap="square">
            <a:spAutoFit/>
          </a:bodyPr>
          <a:lstStyle/>
          <a:p>
            <a:pPr algn="r"/>
            <a:r>
              <a:rPr lang="en-US" sz="800" kern="1200" dirty="0">
                <a:solidFill>
                  <a:schemeClr val="bg1">
                    <a:alpha val="50000"/>
                  </a:schemeClr>
                </a:solidFill>
                <a:latin typeface="+mn-lt"/>
                <a:ea typeface="+mn-ea"/>
                <a:cs typeface="+mn-cs"/>
              </a:rPr>
              <a:t>Confidential and proprietary information © 2016 Sallie Mae Bank. All rights reserved.</a:t>
            </a:r>
            <a:endParaRPr lang="en-US" sz="800" dirty="0">
              <a:solidFill>
                <a:schemeClr val="bg1">
                  <a:alpha val="50000"/>
                </a:schemeClr>
              </a:solidFill>
            </a:endParaRPr>
          </a:p>
        </p:txBody>
      </p:sp>
      <p:pic>
        <p:nvPicPr>
          <p:cNvPr id="2" name="Picture 1" descr="®SM_BridgeLogo_LetsMakeCollegeHappen_#008dc9_Ver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3600" y="5314013"/>
            <a:ext cx="1787355" cy="1108217"/>
          </a:xfrm>
          <a:prstGeom prst="rect">
            <a:avLst/>
          </a:prstGeom>
        </p:spPr>
      </p:pic>
    </p:spTree>
    <p:extLst>
      <p:ext uri="{BB962C8B-B14F-4D97-AF65-F5344CB8AC3E}">
        <p14:creationId xmlns:p14="http://schemas.microsoft.com/office/powerpoint/2010/main" val="1469596661"/>
      </p:ext>
    </p:extLst>
  </p:cSld>
  <p:clrMap bg1="lt1" tx1="dk1" bg2="lt2" tx2="dk2" accent1="accent1" accent2="accent2" accent3="accent3" accent4="accent4" accent5="accent5" accent6="accent6" hlink="hlink" folHlink="folHlink"/>
  <p:sldLayoutIdLst>
    <p:sldLayoutId id="214748389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itleImage0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4933" y="3764201"/>
            <a:ext cx="2217682" cy="1656354"/>
          </a:xfrm>
          <a:prstGeom prst="rect">
            <a:avLst/>
          </a:prstGeom>
        </p:spPr>
      </p:pic>
      <p:sp>
        <p:nvSpPr>
          <p:cNvPr id="5" name="Rectangle 4"/>
          <p:cNvSpPr/>
          <p:nvPr userDrawn="1"/>
        </p:nvSpPr>
        <p:spPr>
          <a:xfrm>
            <a:off x="4043095" y="6624245"/>
            <a:ext cx="5049520" cy="215444"/>
          </a:xfrm>
          <a:prstGeom prst="rect">
            <a:avLst/>
          </a:prstGeom>
        </p:spPr>
        <p:txBody>
          <a:bodyPr wrap="square">
            <a:spAutoFit/>
          </a:bodyPr>
          <a:lstStyle/>
          <a:p>
            <a:pPr algn="r"/>
            <a:r>
              <a:rPr lang="en-US" sz="800" kern="1200" dirty="0">
                <a:solidFill>
                  <a:schemeClr val="tx1">
                    <a:alpha val="65000"/>
                  </a:schemeClr>
                </a:solidFill>
                <a:latin typeface="+mn-lt"/>
                <a:ea typeface="+mn-ea"/>
                <a:cs typeface="+mn-cs"/>
              </a:rPr>
              <a:t>Confidential and proprietary information © 2016 Sallie Mae Bank. All rights reserved.</a:t>
            </a:r>
            <a:endParaRPr lang="en-US" sz="800" dirty="0">
              <a:solidFill>
                <a:schemeClr val="tx1">
                  <a:alpha val="65000"/>
                </a:schemeClr>
              </a:solidFill>
            </a:endParaRPr>
          </a:p>
        </p:txBody>
      </p:sp>
      <p:sp>
        <p:nvSpPr>
          <p:cNvPr id="9" name="Rectangle 8"/>
          <p:cNvSpPr/>
          <p:nvPr userDrawn="1"/>
        </p:nvSpPr>
        <p:spPr>
          <a:xfrm>
            <a:off x="0" y="5391820"/>
            <a:ext cx="9144000" cy="1275744"/>
          </a:xfrm>
          <a:prstGeom prst="rect">
            <a:avLst/>
          </a:prstGeom>
          <a:solidFill>
            <a:schemeClr val="bg1">
              <a:alpha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10" name="Picture 9" descr="®SM_BridgeLogo_LetsMakeCollegeHappen_#008dc9_Ver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05260" y="5516028"/>
            <a:ext cx="1787355" cy="1108217"/>
          </a:xfrm>
          <a:prstGeom prst="rect">
            <a:avLst/>
          </a:prstGeom>
        </p:spPr>
      </p:pic>
    </p:spTree>
    <p:extLst>
      <p:ext uri="{BB962C8B-B14F-4D97-AF65-F5344CB8AC3E}">
        <p14:creationId xmlns:p14="http://schemas.microsoft.com/office/powerpoint/2010/main" val="1864931058"/>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itleImage00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81799" y="3504026"/>
            <a:ext cx="2219155" cy="1642460"/>
          </a:xfrm>
          <a:prstGeom prst="rect">
            <a:avLst/>
          </a:prstGeom>
        </p:spPr>
      </p:pic>
      <p:sp>
        <p:nvSpPr>
          <p:cNvPr id="9" name="Rectangle 8"/>
          <p:cNvSpPr/>
          <p:nvPr userDrawn="1"/>
        </p:nvSpPr>
        <p:spPr>
          <a:xfrm>
            <a:off x="-88900" y="5229099"/>
            <a:ext cx="9283115" cy="1275744"/>
          </a:xfrm>
          <a:prstGeom prst="rect">
            <a:avLst/>
          </a:prstGeom>
          <a:solidFill>
            <a:schemeClr val="bg1">
              <a:alpha val="74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ectangle 10"/>
          <p:cNvSpPr/>
          <p:nvPr userDrawn="1"/>
        </p:nvSpPr>
        <p:spPr>
          <a:xfrm>
            <a:off x="4043095" y="6624245"/>
            <a:ext cx="5049520" cy="215444"/>
          </a:xfrm>
          <a:prstGeom prst="rect">
            <a:avLst/>
          </a:prstGeom>
        </p:spPr>
        <p:txBody>
          <a:bodyPr wrap="square">
            <a:spAutoFit/>
          </a:bodyPr>
          <a:lstStyle/>
          <a:p>
            <a:pPr algn="r"/>
            <a:r>
              <a:rPr lang="en-US" sz="800" kern="1200" dirty="0">
                <a:solidFill>
                  <a:schemeClr val="tx1">
                    <a:alpha val="65000"/>
                  </a:schemeClr>
                </a:solidFill>
                <a:latin typeface="+mn-lt"/>
                <a:ea typeface="+mn-ea"/>
                <a:cs typeface="+mn-cs"/>
              </a:rPr>
              <a:t>Confidential and proprietary information © 2016 Sallie Mae Bank. All rights reserved.</a:t>
            </a:r>
            <a:endParaRPr lang="en-US" sz="800" dirty="0">
              <a:solidFill>
                <a:schemeClr val="tx1">
                  <a:alpha val="65000"/>
                </a:schemeClr>
              </a:solidFill>
            </a:endParaRPr>
          </a:p>
        </p:txBody>
      </p:sp>
      <p:pic>
        <p:nvPicPr>
          <p:cNvPr id="12" name="Picture 11" descr="®SM_BridgeLogo_LetsMakeCollegeHappen_#008dc9_Ver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3600" y="5314013"/>
            <a:ext cx="1787355" cy="1108217"/>
          </a:xfrm>
          <a:prstGeom prst="rect">
            <a:avLst/>
          </a:prstGeom>
        </p:spPr>
      </p:pic>
    </p:spTree>
    <p:extLst>
      <p:ext uri="{BB962C8B-B14F-4D97-AF65-F5344CB8AC3E}">
        <p14:creationId xmlns:p14="http://schemas.microsoft.com/office/powerpoint/2010/main" val="2863798805"/>
      </p:ext>
    </p:extLst>
  </p:cSld>
  <p:clrMap bg1="lt1" tx1="dk1" bg2="lt2" tx2="dk2" accent1="accent1" accent2="accent2" accent3="accent3" accent4="accent4" accent5="accent5" accent6="accent6" hlink="hlink" folHlink="folHlink"/>
  <p:sldLayoutIdLst>
    <p:sldLayoutId id="214748371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itleImage005.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17983" y="3481541"/>
            <a:ext cx="2274632" cy="1705101"/>
          </a:xfrm>
          <a:prstGeom prst="rect">
            <a:avLst/>
          </a:prstGeom>
        </p:spPr>
      </p:pic>
      <p:sp>
        <p:nvSpPr>
          <p:cNvPr id="9" name="Rectangle 8"/>
          <p:cNvSpPr/>
          <p:nvPr userDrawn="1"/>
        </p:nvSpPr>
        <p:spPr>
          <a:xfrm>
            <a:off x="169333" y="5229099"/>
            <a:ext cx="8974667" cy="1275744"/>
          </a:xfrm>
          <a:prstGeom prst="rect">
            <a:avLst/>
          </a:prstGeom>
          <a:solidFill>
            <a:schemeClr val="bg1">
              <a:alpha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ectangle 9"/>
          <p:cNvSpPr/>
          <p:nvPr userDrawn="1"/>
        </p:nvSpPr>
        <p:spPr>
          <a:xfrm>
            <a:off x="4043095" y="6624245"/>
            <a:ext cx="5049520" cy="215444"/>
          </a:xfrm>
          <a:prstGeom prst="rect">
            <a:avLst/>
          </a:prstGeom>
        </p:spPr>
        <p:txBody>
          <a:bodyPr wrap="square">
            <a:spAutoFit/>
          </a:bodyPr>
          <a:lstStyle/>
          <a:p>
            <a:pPr algn="r"/>
            <a:r>
              <a:rPr lang="en-US" sz="800" kern="1200" dirty="0">
                <a:solidFill>
                  <a:schemeClr val="bg1">
                    <a:alpha val="80000"/>
                  </a:schemeClr>
                </a:solidFill>
                <a:latin typeface="+mn-lt"/>
                <a:ea typeface="+mn-ea"/>
                <a:cs typeface="+mn-cs"/>
              </a:rPr>
              <a:t>Confidential and proprietary information © 2016 Sallie Mae Bank. All rights reserved.</a:t>
            </a:r>
            <a:endParaRPr lang="en-US" sz="800" dirty="0">
              <a:solidFill>
                <a:schemeClr val="bg1">
                  <a:alpha val="80000"/>
                </a:schemeClr>
              </a:solidFill>
            </a:endParaRPr>
          </a:p>
        </p:txBody>
      </p:sp>
      <p:pic>
        <p:nvPicPr>
          <p:cNvPr id="11" name="Picture 10" descr="®SM_BridgeLogo_LetsMakeCollegeHappen_#008dc9_Ver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3600" y="5314013"/>
            <a:ext cx="1787355" cy="1108217"/>
          </a:xfrm>
          <a:prstGeom prst="rect">
            <a:avLst/>
          </a:prstGeom>
        </p:spPr>
      </p:pic>
    </p:spTree>
    <p:extLst>
      <p:ext uri="{BB962C8B-B14F-4D97-AF65-F5344CB8AC3E}">
        <p14:creationId xmlns:p14="http://schemas.microsoft.com/office/powerpoint/2010/main" val="2049932506"/>
      </p:ext>
    </p:extLst>
  </p:cSld>
  <p:clrMap bg1="lt1" tx1="dk1" bg2="lt2" tx2="dk2" accent1="accent1" accent2="accent2" accent3="accent3" accent4="accent4" accent5="accent5" accent6="accent6" hlink="hlink" folHlink="folHlink"/>
  <p:sldLayoutIdLst>
    <p:sldLayoutId id="214748372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itleImage00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7690" y="3194918"/>
            <a:ext cx="2544925" cy="1900767"/>
          </a:xfrm>
          <a:prstGeom prst="rect">
            <a:avLst/>
          </a:prstGeom>
        </p:spPr>
      </p:pic>
      <p:sp>
        <p:nvSpPr>
          <p:cNvPr id="9" name="Rectangle 8"/>
          <p:cNvSpPr/>
          <p:nvPr userDrawn="1"/>
        </p:nvSpPr>
        <p:spPr>
          <a:xfrm>
            <a:off x="0" y="5229099"/>
            <a:ext cx="9092616" cy="1275744"/>
          </a:xfrm>
          <a:prstGeom prst="rect">
            <a:avLst/>
          </a:prstGeom>
          <a:solidFill>
            <a:schemeClr val="bg1">
              <a:alpha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ectangle 9"/>
          <p:cNvSpPr/>
          <p:nvPr userDrawn="1"/>
        </p:nvSpPr>
        <p:spPr>
          <a:xfrm>
            <a:off x="4043095" y="6624245"/>
            <a:ext cx="5049520" cy="215444"/>
          </a:xfrm>
          <a:prstGeom prst="rect">
            <a:avLst/>
          </a:prstGeom>
        </p:spPr>
        <p:txBody>
          <a:bodyPr wrap="square">
            <a:spAutoFit/>
          </a:bodyPr>
          <a:lstStyle/>
          <a:p>
            <a:pPr algn="r"/>
            <a:r>
              <a:rPr lang="en-US" sz="800" kern="1200" dirty="0">
                <a:solidFill>
                  <a:schemeClr val="bg1">
                    <a:alpha val="80000"/>
                  </a:schemeClr>
                </a:solidFill>
                <a:latin typeface="+mn-lt"/>
                <a:ea typeface="+mn-ea"/>
                <a:cs typeface="+mn-cs"/>
              </a:rPr>
              <a:t>Confidential and proprietary information © 2016 Sallie Mae Bank. All rights reserved.</a:t>
            </a:r>
            <a:endParaRPr lang="en-US" sz="800" dirty="0">
              <a:solidFill>
                <a:schemeClr val="bg1">
                  <a:alpha val="80000"/>
                </a:schemeClr>
              </a:solidFill>
            </a:endParaRPr>
          </a:p>
        </p:txBody>
      </p:sp>
      <p:pic>
        <p:nvPicPr>
          <p:cNvPr id="11" name="Picture 10" descr="®SM_BridgeLogo_LetsMakeCollegeHappen_#008dc9_Ver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3600" y="5314013"/>
            <a:ext cx="1787355" cy="1108217"/>
          </a:xfrm>
          <a:prstGeom prst="rect">
            <a:avLst/>
          </a:prstGeom>
        </p:spPr>
      </p:pic>
    </p:spTree>
    <p:extLst>
      <p:ext uri="{BB962C8B-B14F-4D97-AF65-F5344CB8AC3E}">
        <p14:creationId xmlns:p14="http://schemas.microsoft.com/office/powerpoint/2010/main" val="1762434968"/>
      </p:ext>
    </p:extLst>
  </p:cSld>
  <p:clrMap bg1="lt1" tx1="dk1" bg2="lt2" tx2="dk2" accent1="accent1" accent2="accent2" accent3="accent3" accent4="accent4" accent5="accent5" accent6="accent6" hlink="hlink" folHlink="folHlink"/>
  <p:sldLayoutIdLst>
    <p:sldLayoutId id="214748373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itleImage00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32601" y="3415554"/>
            <a:ext cx="2260014" cy="1694143"/>
          </a:xfrm>
          <a:prstGeom prst="rect">
            <a:avLst/>
          </a:prstGeom>
        </p:spPr>
      </p:pic>
      <p:sp>
        <p:nvSpPr>
          <p:cNvPr id="9" name="Rectangle 8"/>
          <p:cNvSpPr/>
          <p:nvPr userDrawn="1"/>
        </p:nvSpPr>
        <p:spPr>
          <a:xfrm>
            <a:off x="0" y="5229099"/>
            <a:ext cx="9092616" cy="1275744"/>
          </a:xfrm>
          <a:prstGeom prst="rect">
            <a:avLst/>
          </a:prstGeom>
          <a:solidFill>
            <a:schemeClr val="bg1">
              <a:alpha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ectangle 10"/>
          <p:cNvSpPr/>
          <p:nvPr userDrawn="1"/>
        </p:nvSpPr>
        <p:spPr>
          <a:xfrm>
            <a:off x="4043095" y="6624245"/>
            <a:ext cx="5049520" cy="215444"/>
          </a:xfrm>
          <a:prstGeom prst="rect">
            <a:avLst/>
          </a:prstGeom>
        </p:spPr>
        <p:txBody>
          <a:bodyPr wrap="square">
            <a:spAutoFit/>
          </a:bodyPr>
          <a:lstStyle/>
          <a:p>
            <a:pPr algn="r"/>
            <a:r>
              <a:rPr lang="en-US" sz="800" kern="1200" dirty="0">
                <a:solidFill>
                  <a:schemeClr val="bg1">
                    <a:alpha val="80000"/>
                  </a:schemeClr>
                </a:solidFill>
                <a:latin typeface="+mn-lt"/>
                <a:ea typeface="+mn-ea"/>
                <a:cs typeface="+mn-cs"/>
              </a:rPr>
              <a:t>Confidential and proprietary information © 2016 Sallie Mae Bank. All rights reserved.</a:t>
            </a:r>
            <a:endParaRPr lang="en-US" sz="800" dirty="0">
              <a:solidFill>
                <a:schemeClr val="bg1">
                  <a:alpha val="80000"/>
                </a:schemeClr>
              </a:solidFill>
            </a:endParaRPr>
          </a:p>
        </p:txBody>
      </p:sp>
      <p:pic>
        <p:nvPicPr>
          <p:cNvPr id="12" name="Picture 11" descr="®SM_BridgeLogo_LetsMakeCollegeHappen_#008dc9_Ver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3600" y="5314013"/>
            <a:ext cx="1787355" cy="1108217"/>
          </a:xfrm>
          <a:prstGeom prst="rect">
            <a:avLst/>
          </a:prstGeom>
        </p:spPr>
      </p:pic>
    </p:spTree>
    <p:extLst>
      <p:ext uri="{BB962C8B-B14F-4D97-AF65-F5344CB8AC3E}">
        <p14:creationId xmlns:p14="http://schemas.microsoft.com/office/powerpoint/2010/main" val="2903663660"/>
      </p:ext>
    </p:extLst>
  </p:cSld>
  <p:clrMap bg1="lt1" tx1="dk1" bg2="lt2" tx2="dk2" accent1="accent1" accent2="accent2" accent3="accent3" accent4="accent4" accent5="accent5" accent6="accent6" hlink="hlink" folHlink="folHlink"/>
  <p:sldLayoutIdLst>
    <p:sldLayoutId id="214748374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TitleImage00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47" y="-16388"/>
            <a:ext cx="9301161" cy="6923548"/>
          </a:xfrm>
          <a:prstGeom prst="rect">
            <a:avLst/>
          </a:prstGeom>
        </p:spPr>
      </p:pic>
      <p:sp>
        <p:nvSpPr>
          <p:cNvPr id="7" name="Rectangle 6"/>
          <p:cNvSpPr/>
          <p:nvPr userDrawn="1"/>
        </p:nvSpPr>
        <p:spPr>
          <a:xfrm>
            <a:off x="-106947" y="5229099"/>
            <a:ext cx="9301162" cy="1275744"/>
          </a:xfrm>
          <a:prstGeom prst="rect">
            <a:avLst/>
          </a:prstGeom>
          <a:solidFill>
            <a:schemeClr val="bg1">
              <a:alpha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Rectangle 7"/>
          <p:cNvSpPr/>
          <p:nvPr userDrawn="1"/>
        </p:nvSpPr>
        <p:spPr>
          <a:xfrm>
            <a:off x="4043095" y="6624245"/>
            <a:ext cx="5049520" cy="215444"/>
          </a:xfrm>
          <a:prstGeom prst="rect">
            <a:avLst/>
          </a:prstGeom>
        </p:spPr>
        <p:txBody>
          <a:bodyPr wrap="square">
            <a:spAutoFit/>
          </a:bodyPr>
          <a:lstStyle/>
          <a:p>
            <a:pPr algn="r"/>
            <a:r>
              <a:rPr lang="en-US" sz="800" kern="1200" dirty="0">
                <a:solidFill>
                  <a:schemeClr val="bg1">
                    <a:alpha val="80000"/>
                  </a:schemeClr>
                </a:solidFill>
                <a:latin typeface="+mn-lt"/>
                <a:ea typeface="+mn-ea"/>
                <a:cs typeface="+mn-cs"/>
              </a:rPr>
              <a:t>Confidential and proprietary information © 2016 Sallie Mae Bank. All rights reserved.</a:t>
            </a:r>
            <a:endParaRPr lang="en-US" sz="800" dirty="0">
              <a:solidFill>
                <a:schemeClr val="bg1">
                  <a:alpha val="80000"/>
                </a:schemeClr>
              </a:solidFill>
            </a:endParaRPr>
          </a:p>
        </p:txBody>
      </p:sp>
      <p:pic>
        <p:nvPicPr>
          <p:cNvPr id="9" name="Picture 8" descr="®SM_BridgeLogo_LetsMakeCollegeHappen_#008dc9_Ver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3600" y="5314013"/>
            <a:ext cx="1787355" cy="1108217"/>
          </a:xfrm>
          <a:prstGeom prst="rect">
            <a:avLst/>
          </a:prstGeom>
        </p:spPr>
      </p:pic>
    </p:spTree>
    <p:extLst>
      <p:ext uri="{BB962C8B-B14F-4D97-AF65-F5344CB8AC3E}">
        <p14:creationId xmlns:p14="http://schemas.microsoft.com/office/powerpoint/2010/main" val="4157062362"/>
      </p:ext>
    </p:extLst>
  </p:cSld>
  <p:clrMap bg1="lt1" tx1="dk1" bg2="lt2" tx2="dk2" accent1="accent1" accent2="accent2" accent3="accent3" accent4="accent4" accent5="accent5" accent6="accent6" hlink="hlink" folHlink="folHlink"/>
  <p:sldLayoutIdLst>
    <p:sldLayoutId id="214748391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SM_BridgeLogo_LetsMakeCollegeHappen_#008dc9_Vert.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3600" y="5314013"/>
            <a:ext cx="1787355" cy="1108217"/>
          </a:xfrm>
          <a:prstGeom prst="rect">
            <a:avLst/>
          </a:prstGeom>
        </p:spPr>
      </p:pic>
      <p:sp>
        <p:nvSpPr>
          <p:cNvPr id="8" name="Rectangle 7"/>
          <p:cNvSpPr/>
          <p:nvPr userDrawn="1"/>
        </p:nvSpPr>
        <p:spPr>
          <a:xfrm>
            <a:off x="4043095" y="6624245"/>
            <a:ext cx="5049520" cy="215444"/>
          </a:xfrm>
          <a:prstGeom prst="rect">
            <a:avLst/>
          </a:prstGeom>
        </p:spPr>
        <p:txBody>
          <a:bodyPr wrap="square">
            <a:spAutoFit/>
          </a:bodyPr>
          <a:lstStyle/>
          <a:p>
            <a:pPr algn="r"/>
            <a:r>
              <a:rPr lang="en-US" sz="800" kern="1200" dirty="0">
                <a:solidFill>
                  <a:schemeClr val="tx1">
                    <a:alpha val="65000"/>
                  </a:schemeClr>
                </a:solidFill>
                <a:latin typeface="+mn-lt"/>
                <a:ea typeface="+mn-ea"/>
                <a:cs typeface="+mn-cs"/>
              </a:rPr>
              <a:t>Confidential and proprietary information © 2016 Sallie Mae Bank. All rights reserved.</a:t>
            </a:r>
            <a:endParaRPr lang="en-US" sz="800" dirty="0">
              <a:solidFill>
                <a:schemeClr val="tx1">
                  <a:alpha val="65000"/>
                </a:schemeClr>
              </a:solidFill>
            </a:endParaRPr>
          </a:p>
        </p:txBody>
      </p:sp>
      <p:sp>
        <p:nvSpPr>
          <p:cNvPr id="9" name="Rectangle 8"/>
          <p:cNvSpPr/>
          <p:nvPr userDrawn="1"/>
        </p:nvSpPr>
        <p:spPr>
          <a:xfrm rot="5400000">
            <a:off x="4532637" y="662691"/>
            <a:ext cx="64796" cy="8876071"/>
          </a:xfrm>
          <a:prstGeom prst="rect">
            <a:avLst/>
          </a:prstGeom>
          <a:solidFill>
            <a:srgbClr val="0040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5" name="Picture 4" descr="TitleImage005.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26323" y="3161212"/>
            <a:ext cx="2274632" cy="1705101"/>
          </a:xfrm>
          <a:prstGeom prst="rect">
            <a:avLst/>
          </a:prstGeom>
        </p:spPr>
      </p:pic>
    </p:spTree>
    <p:extLst>
      <p:ext uri="{BB962C8B-B14F-4D97-AF65-F5344CB8AC3E}">
        <p14:creationId xmlns:p14="http://schemas.microsoft.com/office/powerpoint/2010/main" val="1976964979"/>
      </p:ext>
    </p:extLst>
  </p:cSld>
  <p:clrMap bg1="lt1" tx1="dk1" bg2="lt2" tx2="dk2" accent1="accent1" accent2="accent2" accent3="accent3" accent4="accent4" accent5="accent5" accent6="accent6" hlink="hlink" folHlink="folHlink"/>
  <p:sldLayoutIdLst>
    <p:sldLayoutId id="214748379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growingleaders.com/blog/generation-z-differs-generation-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hyperlink" Target="http://opi.mt.gov/pub/rti/EssentialComponents/Leadership/Present/Understanding%20Generational%20Differences.pdf"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www.wmfc.org/uploads/GenerationalDifferencesChart.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ryan-jenkins.com/2013/09/16/22-shocking-stats-about-millennials-to-help-you-chart-tomorrows-change/" TargetMode="External"/><Relationship Id="rId2" Type="http://schemas.openxmlformats.org/officeDocument/2006/relationships/hyperlink" Target="http://www.pewsocialtrends.org/2014/03/07/millennials-in-adulthood/" TargetMode="External"/><Relationship Id="rId1" Type="http://schemas.openxmlformats.org/officeDocument/2006/relationships/slideLayout" Target="../slideLayouts/slideLayout9.xml"/><Relationship Id="rId4" Type="http://schemas.openxmlformats.org/officeDocument/2006/relationships/hyperlink" Target="http://www.nielsen.com/us/en/insights/reports/2014/millennials-breaking-the-myths.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www.phillyvoice.com/what-is-wrong-with-millennial-credit-scores/"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F79BD"/>
                </a:solidFill>
              </a:rPr>
              <a:t>Millennials and Beyond</a:t>
            </a:r>
          </a:p>
        </p:txBody>
      </p:sp>
      <p:sp>
        <p:nvSpPr>
          <p:cNvPr id="3" name="Text Placeholder 2"/>
          <p:cNvSpPr>
            <a:spLocks noGrp="1"/>
          </p:cNvSpPr>
          <p:nvPr>
            <p:ph type="body" sz="quarter" idx="10"/>
          </p:nvPr>
        </p:nvSpPr>
        <p:spPr/>
        <p:txBody>
          <a:bodyPr/>
          <a:lstStyle/>
          <a:p>
            <a:r>
              <a:rPr lang="en-US" dirty="0"/>
              <a:t>Speakers:  Donette Cassman</a:t>
            </a:r>
          </a:p>
          <a:p>
            <a:r>
              <a:rPr lang="en-US" dirty="0"/>
              <a:t>Date:  January 26, 2017 </a:t>
            </a:r>
          </a:p>
        </p:txBody>
      </p:sp>
    </p:spTree>
    <p:extLst>
      <p:ext uri="{BB962C8B-B14F-4D97-AF65-F5344CB8AC3E}">
        <p14:creationId xmlns:p14="http://schemas.microsoft.com/office/powerpoint/2010/main" val="4048602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fontScale="85000" lnSpcReduction="20000"/>
          </a:bodyPr>
          <a:lstStyle/>
          <a:p>
            <a:r>
              <a:rPr lang="en-US" dirty="0"/>
              <a:t>What are the top 7 things Millennials buy more than anyone else?  Can you guess?</a:t>
            </a:r>
          </a:p>
        </p:txBody>
      </p:sp>
      <p:sp>
        <p:nvSpPr>
          <p:cNvPr id="4" name="Text Placeholder 3"/>
          <p:cNvSpPr>
            <a:spLocks noGrp="1"/>
          </p:cNvSpPr>
          <p:nvPr>
            <p:ph type="body" sz="quarter" idx="27"/>
          </p:nvPr>
        </p:nvSpPr>
        <p:spPr>
          <a:xfrm>
            <a:off x="1104181" y="1410696"/>
            <a:ext cx="3148642" cy="4856116"/>
          </a:xfrm>
        </p:spPr>
        <p:txBody>
          <a:bodyPr>
            <a:normAutofit/>
          </a:bodyPr>
          <a:lstStyle/>
          <a:p>
            <a:pPr marL="233363">
              <a:spcBef>
                <a:spcPts val="0"/>
              </a:spcBef>
              <a:spcAft>
                <a:spcPts val="1800"/>
              </a:spcAft>
            </a:pPr>
            <a:r>
              <a:rPr lang="en-US" sz="2400" dirty="0">
                <a:solidFill>
                  <a:schemeClr val="tx1"/>
                </a:solidFill>
              </a:rPr>
              <a:t>Hot Sauce</a:t>
            </a:r>
          </a:p>
          <a:p>
            <a:pPr marL="233363">
              <a:spcBef>
                <a:spcPts val="0"/>
              </a:spcBef>
              <a:spcAft>
                <a:spcPts val="1800"/>
              </a:spcAft>
            </a:pPr>
            <a:r>
              <a:rPr lang="en-US" sz="2400" dirty="0">
                <a:solidFill>
                  <a:schemeClr val="tx1"/>
                </a:solidFill>
              </a:rPr>
              <a:t>Organic Food</a:t>
            </a:r>
          </a:p>
          <a:p>
            <a:pPr marL="233363">
              <a:spcBef>
                <a:spcPts val="0"/>
              </a:spcBef>
              <a:spcAft>
                <a:spcPts val="1800"/>
              </a:spcAft>
            </a:pPr>
            <a:r>
              <a:rPr lang="en-US" sz="2400" dirty="0">
                <a:solidFill>
                  <a:schemeClr val="accent3">
                    <a:lumMod val="75000"/>
                    <a:alpha val="25000"/>
                  </a:schemeClr>
                </a:solidFill>
                <a:latin typeface="Arial" panose="020B0604020202020204" pitchFamily="34" charset="0"/>
                <a:cs typeface="Arial" panose="020B0604020202020204" pitchFamily="34" charset="0"/>
              </a:rPr>
              <a:t>Bulk Warehouse Foods</a:t>
            </a:r>
          </a:p>
          <a:p>
            <a:pPr marL="233363">
              <a:spcBef>
                <a:spcPts val="0"/>
              </a:spcBef>
              <a:spcAft>
                <a:spcPts val="1800"/>
              </a:spcAft>
            </a:pPr>
            <a:r>
              <a:rPr lang="en-US" sz="2400" dirty="0">
                <a:solidFill>
                  <a:schemeClr val="tx1"/>
                </a:solidFill>
              </a:rPr>
              <a:t>Craft Brews</a:t>
            </a:r>
          </a:p>
          <a:p>
            <a:pPr marL="233363">
              <a:spcBef>
                <a:spcPts val="0"/>
              </a:spcBef>
              <a:spcAft>
                <a:spcPts val="1800"/>
              </a:spcAft>
            </a:pPr>
            <a:r>
              <a:rPr lang="en-US" sz="2400" dirty="0">
                <a:solidFill>
                  <a:schemeClr val="tx1"/>
                </a:solidFill>
              </a:rPr>
              <a:t>Same Day Delivery</a:t>
            </a:r>
          </a:p>
          <a:p>
            <a:pPr marL="233363">
              <a:spcBef>
                <a:spcPts val="0"/>
              </a:spcBef>
              <a:spcAft>
                <a:spcPts val="1800"/>
              </a:spcAft>
            </a:pPr>
            <a:r>
              <a:rPr lang="en-US" sz="2400" dirty="0">
                <a:solidFill>
                  <a:schemeClr val="accent3">
                    <a:lumMod val="75000"/>
                    <a:alpha val="25000"/>
                  </a:schemeClr>
                </a:solidFill>
                <a:latin typeface="Arial" panose="020B0604020202020204" pitchFamily="34" charset="0"/>
                <a:cs typeface="Arial" panose="020B0604020202020204" pitchFamily="34" charset="0"/>
              </a:rPr>
              <a:t>Newspapers &amp; Magazines</a:t>
            </a:r>
          </a:p>
        </p:txBody>
      </p:sp>
      <p:sp>
        <p:nvSpPr>
          <p:cNvPr id="7" name="Text Placeholder 6"/>
          <p:cNvSpPr>
            <a:spLocks noGrp="1"/>
          </p:cNvSpPr>
          <p:nvPr>
            <p:ph type="body" sz="quarter" idx="28"/>
          </p:nvPr>
        </p:nvSpPr>
        <p:spPr>
          <a:xfrm>
            <a:off x="5055080" y="1410696"/>
            <a:ext cx="2993365" cy="4576035"/>
          </a:xfrm>
        </p:spPr>
        <p:txBody>
          <a:bodyPr>
            <a:normAutofit/>
          </a:bodyPr>
          <a:lstStyle/>
          <a:p>
            <a:pPr marL="233363">
              <a:spcBef>
                <a:spcPts val="0"/>
              </a:spcBef>
              <a:spcAft>
                <a:spcPts val="1800"/>
              </a:spcAft>
            </a:pPr>
            <a:r>
              <a:rPr lang="en-US" sz="2400" dirty="0">
                <a:solidFill>
                  <a:schemeClr val="accent3">
                    <a:lumMod val="75000"/>
                    <a:alpha val="25000"/>
                  </a:schemeClr>
                </a:solidFill>
                <a:latin typeface="Arial" panose="020B0604020202020204" pitchFamily="34" charset="0"/>
                <a:cs typeface="Arial" panose="020B0604020202020204" pitchFamily="34" charset="0"/>
              </a:rPr>
              <a:t>Diet Soda</a:t>
            </a:r>
          </a:p>
          <a:p>
            <a:pPr marL="233363">
              <a:spcBef>
                <a:spcPts val="0"/>
              </a:spcBef>
              <a:spcAft>
                <a:spcPts val="1800"/>
              </a:spcAft>
            </a:pPr>
            <a:r>
              <a:rPr lang="en-US" sz="2400" dirty="0">
                <a:solidFill>
                  <a:schemeClr val="tx1"/>
                </a:solidFill>
              </a:rPr>
              <a:t>Gas Station Food</a:t>
            </a:r>
          </a:p>
          <a:p>
            <a:pPr marL="233363">
              <a:spcBef>
                <a:spcPts val="0"/>
              </a:spcBef>
              <a:spcAft>
                <a:spcPts val="1800"/>
              </a:spcAft>
            </a:pPr>
            <a:r>
              <a:rPr lang="en-US" sz="2400" dirty="0">
                <a:solidFill>
                  <a:schemeClr val="tx1"/>
                </a:solidFill>
              </a:rPr>
              <a:t>Tattoos &amp; Piercings</a:t>
            </a:r>
          </a:p>
          <a:p>
            <a:pPr marL="233363">
              <a:spcBef>
                <a:spcPts val="0"/>
              </a:spcBef>
              <a:spcAft>
                <a:spcPts val="1800"/>
              </a:spcAft>
            </a:pPr>
            <a:r>
              <a:rPr lang="en-US" sz="2400" dirty="0">
                <a:solidFill>
                  <a:schemeClr val="accent3">
                    <a:lumMod val="75000"/>
                    <a:alpha val="25000"/>
                  </a:schemeClr>
                </a:solidFill>
                <a:latin typeface="Arial" panose="020B0604020202020204" pitchFamily="34" charset="0"/>
                <a:cs typeface="Arial" panose="020B0604020202020204" pitchFamily="34" charset="0"/>
              </a:rPr>
              <a:t>Postage Stamps</a:t>
            </a:r>
          </a:p>
          <a:p>
            <a:pPr marL="233363">
              <a:spcBef>
                <a:spcPts val="0"/>
              </a:spcBef>
              <a:spcAft>
                <a:spcPts val="1800"/>
              </a:spcAft>
            </a:pPr>
            <a:r>
              <a:rPr lang="en-US" sz="2400" dirty="0">
                <a:solidFill>
                  <a:schemeClr val="accent3">
                    <a:lumMod val="75000"/>
                    <a:alpha val="25000"/>
                  </a:schemeClr>
                </a:solidFill>
                <a:latin typeface="Arial" panose="020B0604020202020204" pitchFamily="34" charset="0"/>
                <a:cs typeface="Arial" panose="020B0604020202020204" pitchFamily="34" charset="0"/>
              </a:rPr>
              <a:t>Mass Market Beer</a:t>
            </a:r>
          </a:p>
          <a:p>
            <a:pPr marL="233363">
              <a:spcBef>
                <a:spcPts val="0"/>
              </a:spcBef>
              <a:spcAft>
                <a:spcPts val="1800"/>
              </a:spcAft>
            </a:pPr>
            <a:r>
              <a:rPr lang="en-US" sz="2400" dirty="0">
                <a:solidFill>
                  <a:schemeClr val="tx1"/>
                </a:solidFill>
              </a:rPr>
              <a:t>Energy Drinks</a:t>
            </a:r>
          </a:p>
        </p:txBody>
      </p:sp>
      <p:sp>
        <p:nvSpPr>
          <p:cNvPr id="8" name="TextBox 7"/>
          <p:cNvSpPr txBox="1"/>
          <p:nvPr/>
        </p:nvSpPr>
        <p:spPr>
          <a:xfrm>
            <a:off x="816526" y="6109841"/>
            <a:ext cx="6872593" cy="246221"/>
          </a:xfrm>
          <a:prstGeom prst="rect">
            <a:avLst/>
          </a:prstGeom>
          <a:noFill/>
        </p:spPr>
        <p:txBody>
          <a:bodyPr wrap="square" rtlCol="0">
            <a:spAutoFit/>
          </a:bodyPr>
          <a:lstStyle/>
          <a:p>
            <a:r>
              <a:rPr lang="en-US" sz="1000" dirty="0"/>
              <a:t>Source: Information gathered 8/2016 from http://time.com/money/3979425/millennials-consumers-boomers-gen-x/</a:t>
            </a:r>
          </a:p>
        </p:txBody>
      </p:sp>
    </p:spTree>
    <p:extLst>
      <p:ext uri="{BB962C8B-B14F-4D97-AF65-F5344CB8AC3E}">
        <p14:creationId xmlns:p14="http://schemas.microsoft.com/office/powerpoint/2010/main" val="1874536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t"/>
          <a:lstStyle/>
          <a:p>
            <a:r>
              <a:rPr lang="en-US" dirty="0"/>
              <a:t>Marketing Trends </a:t>
            </a:r>
          </a:p>
        </p:txBody>
      </p:sp>
      <p:sp>
        <p:nvSpPr>
          <p:cNvPr id="6" name="Text Placeholder 5"/>
          <p:cNvSpPr>
            <a:spLocks noGrp="1"/>
          </p:cNvSpPr>
          <p:nvPr>
            <p:ph type="body" sz="quarter" idx="11"/>
          </p:nvPr>
        </p:nvSpPr>
        <p:spPr>
          <a:xfrm>
            <a:off x="587193" y="1002766"/>
            <a:ext cx="8294339" cy="5308323"/>
          </a:xfrm>
        </p:spPr>
        <p:txBody>
          <a:bodyPr/>
          <a:lstStyle/>
          <a:p>
            <a:pPr marL="285750" indent="-285750">
              <a:buFont typeface="Arial" panose="020B0604020202020204" pitchFamily="34" charset="0"/>
              <a:buChar char="•"/>
            </a:pPr>
            <a:r>
              <a:rPr lang="en-US" dirty="0"/>
              <a:t>Forbes released a study about Millennial consumer tendencies and compiled a list of trends that have enough momentum to be cornerstones of marketing to </a:t>
            </a:r>
            <a:r>
              <a:rPr lang="en-US" dirty="0" err="1"/>
              <a:t>Millennilsa</a:t>
            </a:r>
            <a:endParaRPr lang="en-US" dirty="0"/>
          </a:p>
          <a:p>
            <a:pPr indent="285750"/>
            <a:endParaRPr lang="en-US" dirty="0"/>
          </a:p>
          <a:p>
            <a:pPr indent="285750"/>
            <a:r>
              <a:rPr lang="en-US" dirty="0"/>
              <a:t>Millennials: </a:t>
            </a:r>
          </a:p>
          <a:p>
            <a:pPr marL="803275" indent="-174625"/>
            <a:r>
              <a:rPr lang="en-US" dirty="0"/>
              <a:t>- want to engage with a brand on social network</a:t>
            </a:r>
          </a:p>
          <a:p>
            <a:pPr marL="803275" indent="-174625"/>
            <a:r>
              <a:rPr lang="en-US" dirty="0"/>
              <a:t>- want to help companies develop future products</a:t>
            </a:r>
          </a:p>
          <a:p>
            <a:pPr marL="803275" indent="-174625"/>
            <a:r>
              <a:rPr lang="en-US" dirty="0"/>
              <a:t>- strive for a healthier lifestyle</a:t>
            </a:r>
          </a:p>
          <a:p>
            <a:pPr marL="628650"/>
            <a:r>
              <a:rPr lang="en-US" dirty="0"/>
              <a:t>- value authenticity more than content</a:t>
            </a:r>
          </a:p>
          <a:p>
            <a:pPr marL="628650"/>
            <a:r>
              <a:rPr lang="en-US" dirty="0"/>
              <a:t>- utilize multiple tech devices (87% use between 2-3 devices at least once daily)</a:t>
            </a:r>
          </a:p>
          <a:p>
            <a:pPr marL="628650"/>
            <a:r>
              <a:rPr lang="en-US" dirty="0"/>
              <a:t>- expect companies to give back to society</a:t>
            </a:r>
          </a:p>
          <a:p>
            <a:pPr marL="285750" indent="-285750">
              <a:buFontTx/>
              <a:buChar char="-"/>
            </a:pPr>
            <a:endParaRPr lang="en-US" sz="1200" dirty="0">
              <a:solidFill>
                <a:srgbClr val="FF0000"/>
              </a:solidFill>
            </a:endParaRPr>
          </a:p>
          <a:p>
            <a:pPr marL="285750" indent="-285750">
              <a:buFont typeface="Arial" panose="020B0604020202020204" pitchFamily="34" charset="0"/>
              <a:buChar char="•"/>
            </a:pPr>
            <a:r>
              <a:rPr lang="en-US" dirty="0"/>
              <a:t>Some of the most well known brands are already adapting to these trends, but so are the newest brands to the market place</a:t>
            </a:r>
          </a:p>
          <a:p>
            <a:endParaRPr lang="en-US" dirty="0"/>
          </a:p>
        </p:txBody>
      </p:sp>
      <p:pic>
        <p:nvPicPr>
          <p:cNvPr id="4" name="Picture 3"/>
          <p:cNvPicPr>
            <a:picLocks noChangeAspect="1"/>
          </p:cNvPicPr>
          <p:nvPr/>
        </p:nvPicPr>
        <p:blipFill>
          <a:blip r:embed="rId3"/>
          <a:stretch>
            <a:fillRect/>
          </a:stretch>
        </p:blipFill>
        <p:spPr>
          <a:xfrm>
            <a:off x="1344349" y="4643174"/>
            <a:ext cx="1771574" cy="1027381"/>
          </a:xfrm>
          <a:prstGeom prst="rect">
            <a:avLst/>
          </a:prstGeom>
        </p:spPr>
      </p:pic>
      <p:pic>
        <p:nvPicPr>
          <p:cNvPr id="7" name="Picture 6"/>
          <p:cNvPicPr>
            <a:picLocks noChangeAspect="1"/>
          </p:cNvPicPr>
          <p:nvPr/>
        </p:nvPicPr>
        <p:blipFill>
          <a:blip r:embed="rId4"/>
          <a:stretch>
            <a:fillRect/>
          </a:stretch>
        </p:blipFill>
        <p:spPr>
          <a:xfrm>
            <a:off x="3441056" y="4903619"/>
            <a:ext cx="1116262" cy="1116262"/>
          </a:xfrm>
          <a:prstGeom prst="rect">
            <a:avLst/>
          </a:prstGeom>
        </p:spPr>
      </p:pic>
      <p:pic>
        <p:nvPicPr>
          <p:cNvPr id="8" name="Picture 7"/>
          <p:cNvPicPr>
            <a:picLocks noChangeAspect="1"/>
          </p:cNvPicPr>
          <p:nvPr/>
        </p:nvPicPr>
        <p:blipFill>
          <a:blip r:embed="rId5"/>
          <a:stretch>
            <a:fillRect/>
          </a:stretch>
        </p:blipFill>
        <p:spPr>
          <a:xfrm>
            <a:off x="5082020" y="4284173"/>
            <a:ext cx="1417017" cy="1426042"/>
          </a:xfrm>
          <a:prstGeom prst="rect">
            <a:avLst/>
          </a:prstGeom>
        </p:spPr>
      </p:pic>
      <p:pic>
        <p:nvPicPr>
          <p:cNvPr id="9" name="Picture 8"/>
          <p:cNvPicPr>
            <a:picLocks noChangeAspect="1"/>
          </p:cNvPicPr>
          <p:nvPr/>
        </p:nvPicPr>
        <p:blipFill>
          <a:blip r:embed="rId6"/>
          <a:stretch>
            <a:fillRect/>
          </a:stretch>
        </p:blipFill>
        <p:spPr>
          <a:xfrm>
            <a:off x="6944000" y="4917915"/>
            <a:ext cx="1093873" cy="1114256"/>
          </a:xfrm>
          <a:prstGeom prst="rect">
            <a:avLst/>
          </a:prstGeom>
        </p:spPr>
      </p:pic>
      <p:sp>
        <p:nvSpPr>
          <p:cNvPr id="10" name="TextBox 9"/>
          <p:cNvSpPr txBox="1"/>
          <p:nvPr/>
        </p:nvSpPr>
        <p:spPr>
          <a:xfrm>
            <a:off x="528636" y="5965426"/>
            <a:ext cx="8411451" cy="589486"/>
          </a:xfrm>
          <a:prstGeom prst="rect">
            <a:avLst/>
          </a:prstGeom>
        </p:spPr>
        <p:txBody>
          <a:bodyPr wrap="square" rtlCol="0">
            <a:noAutofit/>
          </a:bodyPr>
          <a:lstStyle/>
          <a:p>
            <a:pPr defTabSz="343220">
              <a:spcBef>
                <a:spcPct val="0"/>
              </a:spcBef>
            </a:pPr>
            <a:r>
              <a:rPr lang="en-US" sz="1000" dirty="0">
                <a:solidFill>
                  <a:prstClr val="black"/>
                </a:solidFill>
                <a:latin typeface="Arial" panose="020B0604020202020204" pitchFamily="34" charset="0"/>
                <a:cs typeface="Arial" panose="020B0604020202020204" pitchFamily="34" charset="0"/>
              </a:rPr>
              <a:t>Source: Information gathered 8/2016 from http://www.forbes.com/sites/danschawbel/2015/01/20/10-new-findings-about-the-millennial-consumer/2/#1ff6fd6342b8 Forbes article 2015 and </a:t>
            </a:r>
            <a:r>
              <a:rPr lang="en-US" sz="1000" dirty="0">
                <a:latin typeface="Arial" panose="020B0604020202020204" pitchFamily="34" charset="0"/>
                <a:cs typeface="Arial" panose="020B0604020202020204" pitchFamily="34" charset="0"/>
              </a:rPr>
              <a:t>Mindy Weinstein; founder and president of Market </a:t>
            </a:r>
            <a:r>
              <a:rPr lang="en-US" sz="1000" dirty="0" err="1">
                <a:latin typeface="Arial" panose="020B0604020202020204" pitchFamily="34" charset="0"/>
                <a:cs typeface="Arial" panose="020B0604020202020204" pitchFamily="34" charset="0"/>
              </a:rPr>
              <a:t>MindShift</a:t>
            </a:r>
            <a:r>
              <a:rPr lang="en-US" sz="1000" dirty="0">
                <a:latin typeface="Arial" panose="020B0604020202020204" pitchFamily="34" charset="0"/>
                <a:cs typeface="Arial" panose="020B0604020202020204" pitchFamily="34" charset="0"/>
              </a:rPr>
              <a:t>: https://www.searchenginejournal.com/trillion-dollar-demographic-10-brands-got-millennial-marketing-right/135969/ </a:t>
            </a:r>
            <a:endParaRPr 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581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t"/>
          <a:lstStyle/>
          <a:p>
            <a:r>
              <a:rPr lang="en-US" dirty="0"/>
              <a:t>Marketing Trends Continued (Forbes)</a:t>
            </a:r>
          </a:p>
        </p:txBody>
      </p:sp>
      <p:sp>
        <p:nvSpPr>
          <p:cNvPr id="6" name="Text Placeholder 5"/>
          <p:cNvSpPr>
            <a:spLocks noGrp="1"/>
          </p:cNvSpPr>
          <p:nvPr>
            <p:ph type="body" sz="quarter" idx="11"/>
          </p:nvPr>
        </p:nvSpPr>
        <p:spPr/>
        <p:txBody>
          <a:bodyPr/>
          <a:lstStyle/>
          <a:p>
            <a:pPr marL="285750" indent="-285750">
              <a:buFont typeface="Arial" panose="020B0604020202020204" pitchFamily="34" charset="0"/>
              <a:buChar char="•"/>
            </a:pPr>
            <a:r>
              <a:rPr lang="en-US" dirty="0"/>
              <a:t>Trend #1- Tech Immersion</a:t>
            </a:r>
          </a:p>
          <a:p>
            <a:pPr lvl="1">
              <a:buFont typeface="Arial" panose="020B0604020202020204" pitchFamily="34" charset="0"/>
              <a:buChar char="–"/>
            </a:pPr>
            <a:r>
              <a:rPr lang="en-US" dirty="0">
                <a:solidFill>
                  <a:schemeClr val="tx1"/>
                </a:solidFill>
              </a:rPr>
              <a:t>Wearable tech is the new trend that did not stick with millennials right away, but as the price point becomes more “Millennial friendly,” we will see young adults sporting more tech innovations on their wrists</a:t>
            </a:r>
          </a:p>
          <a:p>
            <a:pPr lvl="1">
              <a:buFont typeface="Arial" panose="020B0604020202020204" pitchFamily="34" charset="0"/>
              <a:buChar char="–"/>
            </a:pPr>
            <a:r>
              <a:rPr lang="en-US" dirty="0">
                <a:solidFill>
                  <a:schemeClr val="tx1"/>
                </a:solidFill>
              </a:rPr>
              <a:t>Wearable tech will truly take off in the healthy living space where brands like Jawbone Up and Fitbit have already experienced the highest rates of success</a:t>
            </a:r>
          </a:p>
          <a:p>
            <a:endParaRPr lang="en-US" dirty="0">
              <a:solidFill>
                <a:srgbClr val="FF0000"/>
              </a:solidFill>
            </a:endParaRPr>
          </a:p>
          <a:p>
            <a:pPr marL="285750" indent="-285750">
              <a:buFont typeface="Arial" panose="020B0604020202020204" pitchFamily="34" charset="0"/>
              <a:buChar char="•"/>
            </a:pPr>
            <a:r>
              <a:rPr lang="en-US" dirty="0"/>
              <a:t>Trend #2- Mobile Payment Will Become the Norm</a:t>
            </a:r>
          </a:p>
          <a:p>
            <a:pPr lvl="1">
              <a:buFont typeface="Arial" panose="020B0604020202020204" pitchFamily="34" charset="0"/>
              <a:buChar char="–"/>
            </a:pPr>
            <a:r>
              <a:rPr lang="en-US" dirty="0">
                <a:solidFill>
                  <a:schemeClr val="tx1"/>
                </a:solidFill>
              </a:rPr>
              <a:t>Millennials are the most on-the-go generation to date and are constantly seeking out ways to streamline their busy lives </a:t>
            </a:r>
          </a:p>
          <a:p>
            <a:pPr lvl="1">
              <a:buFont typeface="Arial" panose="020B0604020202020204" pitchFamily="34" charset="0"/>
              <a:buChar char="–"/>
            </a:pPr>
            <a:r>
              <a:rPr lang="en-US" dirty="0" err="1">
                <a:solidFill>
                  <a:schemeClr val="tx1"/>
                </a:solidFill>
              </a:rPr>
              <a:t>Venmo</a:t>
            </a:r>
            <a:r>
              <a:rPr lang="en-US" dirty="0">
                <a:solidFill>
                  <a:schemeClr val="tx1"/>
                </a:solidFill>
              </a:rPr>
              <a:t>, Apple Pay and Snapcash make it easy for them to transfer money while shopping and to one another</a:t>
            </a:r>
          </a:p>
          <a:p>
            <a:pPr lvl="1">
              <a:buFont typeface="Arial" panose="020B0604020202020204" pitchFamily="34" charset="0"/>
              <a:buChar char="–"/>
            </a:pPr>
            <a:r>
              <a:rPr lang="en-US" dirty="0">
                <a:solidFill>
                  <a:schemeClr val="tx1"/>
                </a:solidFill>
              </a:rPr>
              <a:t>The platforms are designed to make the payment process even more efficient and remove the fees that many associate with mobile or online payment options</a:t>
            </a:r>
          </a:p>
          <a:p>
            <a:pPr lvl="1">
              <a:buFont typeface="Arial" panose="020B0604020202020204" pitchFamily="34" charset="0"/>
              <a:buChar char="–"/>
            </a:pPr>
            <a:r>
              <a:rPr lang="en-US" dirty="0">
                <a:solidFill>
                  <a:schemeClr val="tx1"/>
                </a:solidFill>
              </a:rPr>
              <a:t>According to data released by Forrester, mobile payments will reach close to $90 billion by 2017 </a:t>
            </a:r>
          </a:p>
          <a:p>
            <a:endParaRPr lang="en-US" dirty="0"/>
          </a:p>
        </p:txBody>
      </p:sp>
      <p:sp>
        <p:nvSpPr>
          <p:cNvPr id="4" name="TextBox 3"/>
          <p:cNvSpPr txBox="1"/>
          <p:nvPr/>
        </p:nvSpPr>
        <p:spPr>
          <a:xfrm>
            <a:off x="768878" y="6290046"/>
            <a:ext cx="7047122" cy="246221"/>
          </a:xfrm>
          <a:prstGeom prst="rect">
            <a:avLst/>
          </a:prstGeom>
          <a:noFill/>
        </p:spPr>
        <p:txBody>
          <a:bodyPr wrap="none" rtlCol="0">
            <a:spAutoFit/>
          </a:bodyPr>
          <a:lstStyle/>
          <a:p>
            <a:r>
              <a:rPr lang="en-US" sz="1000" dirty="0"/>
              <a:t>Source: information gathered 8/2016 from Forbes Jeff Fromm “Five Millennial Trends That Will Pave The Way for Marketers in 2015</a:t>
            </a:r>
          </a:p>
        </p:txBody>
      </p:sp>
    </p:spTree>
    <p:extLst>
      <p:ext uri="{BB962C8B-B14F-4D97-AF65-F5344CB8AC3E}">
        <p14:creationId xmlns:p14="http://schemas.microsoft.com/office/powerpoint/2010/main" val="3548134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t"/>
          <a:lstStyle/>
          <a:p>
            <a:r>
              <a:rPr lang="en-US" dirty="0"/>
              <a:t>Marketing Trends Continued (Forbes)</a:t>
            </a:r>
          </a:p>
        </p:txBody>
      </p:sp>
      <p:sp>
        <p:nvSpPr>
          <p:cNvPr id="6" name="Text Placeholder 5"/>
          <p:cNvSpPr>
            <a:spLocks noGrp="1"/>
          </p:cNvSpPr>
          <p:nvPr>
            <p:ph type="body" sz="quarter" idx="11"/>
          </p:nvPr>
        </p:nvSpPr>
        <p:spPr/>
        <p:txBody>
          <a:bodyPr/>
          <a:lstStyle/>
          <a:p>
            <a:pPr marL="342900" indent="-342900">
              <a:buFont typeface="Arial" panose="020B0604020202020204" pitchFamily="34" charset="0"/>
              <a:buChar char="•"/>
            </a:pPr>
            <a:r>
              <a:rPr lang="en-US" dirty="0"/>
              <a:t>Trend#3 – Value Experiences</a:t>
            </a:r>
          </a:p>
          <a:p>
            <a:pPr lvl="1">
              <a:buFont typeface="Arial" panose="020B0604020202020204" pitchFamily="34" charset="0"/>
              <a:buChar char="–"/>
            </a:pPr>
            <a:r>
              <a:rPr lang="en-US" dirty="0">
                <a:solidFill>
                  <a:schemeClr val="tx1"/>
                </a:solidFill>
              </a:rPr>
              <a:t>Rather have a great experience than buy an expensive pair of shoes</a:t>
            </a:r>
          </a:p>
          <a:p>
            <a:endParaRPr lang="en-US" sz="1200" dirty="0"/>
          </a:p>
          <a:p>
            <a:pPr marL="342900" indent="-342900">
              <a:buFont typeface="Arial" panose="020B0604020202020204" pitchFamily="34" charset="0"/>
              <a:buChar char="•"/>
            </a:pPr>
            <a:r>
              <a:rPr lang="en-US" dirty="0"/>
              <a:t>Trend #4 – Re-imagination of Social Marketing</a:t>
            </a:r>
          </a:p>
          <a:p>
            <a:pPr lvl="1">
              <a:buFont typeface="Arial" panose="020B0604020202020204" pitchFamily="34" charset="0"/>
              <a:buChar char="–"/>
            </a:pPr>
            <a:r>
              <a:rPr lang="en-US" dirty="0">
                <a:solidFill>
                  <a:schemeClr val="tx1"/>
                </a:solidFill>
              </a:rPr>
              <a:t>Facebook has dominated Social Marketing since its origination, but other brands have begun finding ways to engage younger demographics </a:t>
            </a:r>
          </a:p>
          <a:p>
            <a:pPr lvl="1">
              <a:buFont typeface="Arial" panose="020B0604020202020204" pitchFamily="34" charset="0"/>
              <a:buChar char="–"/>
            </a:pPr>
            <a:r>
              <a:rPr lang="en-US" dirty="0">
                <a:solidFill>
                  <a:schemeClr val="tx1"/>
                </a:solidFill>
              </a:rPr>
              <a:t>Three in ten </a:t>
            </a:r>
            <a:r>
              <a:rPr lang="en-US" dirty="0" err="1">
                <a:solidFill>
                  <a:schemeClr val="tx1"/>
                </a:solidFill>
              </a:rPr>
              <a:t>Facebookers</a:t>
            </a:r>
            <a:r>
              <a:rPr lang="en-US" dirty="0">
                <a:solidFill>
                  <a:schemeClr val="tx1"/>
                </a:solidFill>
              </a:rPr>
              <a:t> say they have “un-liked” a brand within the last 30 days, while 38 percent of 16-24 year olds have done the same </a:t>
            </a:r>
          </a:p>
          <a:p>
            <a:pPr lvl="2">
              <a:buSzPct val="75000"/>
              <a:buFont typeface="Courier New" panose="02070309020205020404" pitchFamily="49" charset="0"/>
              <a:buChar char="o"/>
            </a:pPr>
            <a:r>
              <a:rPr lang="en-US" dirty="0">
                <a:solidFill>
                  <a:schemeClr val="tx1"/>
                </a:solidFill>
              </a:rPr>
              <a:t>This ratio is worse than Twitter and even Google+</a:t>
            </a:r>
          </a:p>
          <a:p>
            <a:pPr lvl="1">
              <a:buFont typeface="Arial" panose="020B0604020202020204" pitchFamily="34" charset="0"/>
              <a:buChar char="–"/>
            </a:pPr>
            <a:r>
              <a:rPr lang="en-US" dirty="0">
                <a:solidFill>
                  <a:schemeClr val="tx1"/>
                </a:solidFill>
              </a:rPr>
              <a:t>The faster brands are able to respond in real-time to consumers, the faster they will convert them into loyal brand partners</a:t>
            </a:r>
          </a:p>
          <a:p>
            <a:pPr marL="457200" lvl="1" indent="0">
              <a:buNone/>
            </a:pPr>
            <a:endParaRPr lang="en-US" sz="1200" dirty="0">
              <a:solidFill>
                <a:schemeClr val="tx1"/>
              </a:solidFill>
            </a:endParaRPr>
          </a:p>
          <a:p>
            <a:pPr marL="342900" indent="-342900">
              <a:buFont typeface="Arial" panose="020B0604020202020204" pitchFamily="34" charset="0"/>
              <a:buChar char="•"/>
            </a:pPr>
            <a:r>
              <a:rPr lang="en-US" dirty="0"/>
              <a:t>Trend #5 – Fast Casual</a:t>
            </a:r>
          </a:p>
          <a:p>
            <a:pPr lvl="1">
              <a:buFont typeface="Arial" panose="020B0604020202020204" pitchFamily="34" charset="0"/>
              <a:buChar char="–"/>
            </a:pPr>
            <a:r>
              <a:rPr lang="en-US" dirty="0">
                <a:solidFill>
                  <a:schemeClr val="tx1"/>
                </a:solidFill>
              </a:rPr>
              <a:t>Chains traditionally labeled fast food are now creating in-store atmospheres that are more fast casual</a:t>
            </a:r>
          </a:p>
          <a:p>
            <a:pPr lvl="1">
              <a:buFont typeface="Arial" panose="020B0604020202020204" pitchFamily="34" charset="0"/>
              <a:buChar char="–"/>
            </a:pPr>
            <a:r>
              <a:rPr lang="en-US" dirty="0">
                <a:solidFill>
                  <a:schemeClr val="tx1"/>
                </a:solidFill>
              </a:rPr>
              <a:t>Brands that create this higher quality (fast) food with a sit down and enjoy atmosphere will set themselves apart (Chipotle)</a:t>
            </a:r>
          </a:p>
        </p:txBody>
      </p:sp>
      <p:sp>
        <p:nvSpPr>
          <p:cNvPr id="7" name="TextBox 6"/>
          <p:cNvSpPr txBox="1"/>
          <p:nvPr/>
        </p:nvSpPr>
        <p:spPr>
          <a:xfrm>
            <a:off x="974361" y="6355830"/>
            <a:ext cx="6793848" cy="246221"/>
          </a:xfrm>
          <a:prstGeom prst="rect">
            <a:avLst/>
          </a:prstGeom>
          <a:noFill/>
        </p:spPr>
        <p:txBody>
          <a:bodyPr wrap="none" rtlCol="0">
            <a:spAutoFit/>
          </a:bodyPr>
          <a:lstStyle/>
          <a:p>
            <a:r>
              <a:rPr lang="en-US" sz="1000" dirty="0"/>
              <a:t>Source: Information gathered 8/2016 Forbes  Jeff Fromm “Five Millennial Trends That Will Pave The Way for Marketers in 2015</a:t>
            </a:r>
          </a:p>
        </p:txBody>
      </p:sp>
    </p:spTree>
    <p:extLst>
      <p:ext uri="{BB962C8B-B14F-4D97-AF65-F5344CB8AC3E}">
        <p14:creationId xmlns:p14="http://schemas.microsoft.com/office/powerpoint/2010/main" val="2801447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t"/>
          <a:lstStyle/>
          <a:p>
            <a:r>
              <a:rPr lang="en-US" dirty="0"/>
              <a:t>How to Engage the Generation</a:t>
            </a:r>
          </a:p>
        </p:txBody>
      </p:sp>
      <p:sp>
        <p:nvSpPr>
          <p:cNvPr id="6" name="Text Placeholder 5"/>
          <p:cNvSpPr>
            <a:spLocks noGrp="1"/>
          </p:cNvSpPr>
          <p:nvPr>
            <p:ph type="body" sz="quarter" idx="11"/>
          </p:nvPr>
        </p:nvSpPr>
        <p:spPr/>
        <p:txBody>
          <a:bodyPr/>
          <a:lstStyle/>
          <a:p>
            <a:pPr marL="342900" indent="-342900">
              <a:buFont typeface="Arial" panose="020B0604020202020204" pitchFamily="34" charset="0"/>
              <a:buChar char="•"/>
            </a:pPr>
            <a:r>
              <a:rPr lang="en-US" dirty="0"/>
              <a:t>Millennials indicated a trend towards the easier to use, more transparent, data-driven, and automated processes of online lending when compared to tradition banks</a:t>
            </a:r>
          </a:p>
          <a:p>
            <a:pPr marL="342900" indent="-342900">
              <a:buFont typeface="Arial" panose="020B0604020202020204" pitchFamily="34" charset="0"/>
              <a:buChar char="•"/>
            </a:pPr>
            <a:r>
              <a:rPr lang="en-US" dirty="0"/>
              <a:t>In 2014 </a:t>
            </a:r>
            <a:r>
              <a:rPr lang="en-US" dirty="0" err="1"/>
              <a:t>pluralthinking</a:t>
            </a:r>
            <a:r>
              <a:rPr lang="en-US" dirty="0"/>
              <a:t> released a cultural intelligence report.  According the report:</a:t>
            </a:r>
          </a:p>
          <a:p>
            <a:pPr lvl="1">
              <a:spcBef>
                <a:spcPts val="450"/>
              </a:spcBef>
              <a:buFont typeface="Arial" panose="020B0604020202020204" pitchFamily="34" charset="0"/>
              <a:buChar char="‒"/>
            </a:pPr>
            <a:r>
              <a:rPr lang="en-US" dirty="0">
                <a:solidFill>
                  <a:schemeClr val="tx1"/>
                </a:solidFill>
              </a:rPr>
              <a:t>Gen Z has the lowest attention span to date. They won’t wait for a web page to load, 32% will start abandoning slow sites between one and five seconds, after 8 seconds they’ll consider it broken.</a:t>
            </a:r>
          </a:p>
          <a:p>
            <a:pPr lvl="2">
              <a:spcBef>
                <a:spcPts val="450"/>
              </a:spcBef>
              <a:buSzPct val="75000"/>
              <a:buFont typeface="Courier New" panose="02070309020205020404" pitchFamily="49" charset="0"/>
              <a:buChar char="o"/>
            </a:pPr>
            <a:r>
              <a:rPr lang="en-US" dirty="0">
                <a:solidFill>
                  <a:schemeClr val="tx1"/>
                </a:solidFill>
              </a:rPr>
              <a:t>Brands need to learn the fine balance between narrowing down choice and content to maintain attention spans and deliver speed while still catering for variety</a:t>
            </a:r>
          </a:p>
          <a:p>
            <a:pPr lvl="1">
              <a:spcBef>
                <a:spcPts val="450"/>
              </a:spcBef>
              <a:buFont typeface="Arial" panose="020B0604020202020204" pitchFamily="34" charset="0"/>
              <a:buChar char="‒"/>
            </a:pPr>
            <a:r>
              <a:rPr lang="en-US" dirty="0">
                <a:solidFill>
                  <a:schemeClr val="tx1"/>
                </a:solidFill>
              </a:rPr>
              <a:t>Gen Z doesn’t differentiate between online and offline. The physical and virtual are the same thing</a:t>
            </a:r>
          </a:p>
          <a:p>
            <a:pPr lvl="1">
              <a:spcBef>
                <a:spcPts val="450"/>
              </a:spcBef>
              <a:buFont typeface="Arial" panose="020B0604020202020204" pitchFamily="34" charset="0"/>
              <a:buChar char="‒"/>
            </a:pPr>
            <a:r>
              <a:rPr lang="en-US" dirty="0">
                <a:solidFill>
                  <a:schemeClr val="tx1"/>
                </a:solidFill>
              </a:rPr>
              <a:t>Gen Z’s whole lives are interconnected with what they do, how they do it and why they do it</a:t>
            </a:r>
          </a:p>
          <a:p>
            <a:pPr lvl="1">
              <a:spcBef>
                <a:spcPts val="450"/>
              </a:spcBef>
              <a:buFont typeface="Arial" panose="020B0604020202020204" pitchFamily="34" charset="0"/>
              <a:buChar char="‒"/>
            </a:pPr>
            <a:r>
              <a:rPr lang="en-US" dirty="0">
                <a:solidFill>
                  <a:schemeClr val="tx1"/>
                </a:solidFill>
              </a:rPr>
              <a:t>Millennials check their phones as many as 43 times daily and more than 30 percent stated they are more loyal to brands that are up-to-date in regards to technology</a:t>
            </a:r>
          </a:p>
          <a:p>
            <a:pPr lvl="1">
              <a:spcBef>
                <a:spcPts val="450"/>
              </a:spcBef>
              <a:buFont typeface="Arial" panose="020B0604020202020204" pitchFamily="34" charset="0"/>
              <a:buChar char="‒"/>
            </a:pPr>
            <a:r>
              <a:rPr lang="en-US" dirty="0">
                <a:solidFill>
                  <a:schemeClr val="tx1"/>
                </a:solidFill>
              </a:rPr>
              <a:t>Nearly half of social media users get their investment and savings information from their Facebook friends</a:t>
            </a:r>
          </a:p>
          <a:p>
            <a:pPr lvl="1">
              <a:spcBef>
                <a:spcPts val="450"/>
              </a:spcBef>
              <a:buFont typeface="Arial" panose="020B0604020202020204" pitchFamily="34" charset="0"/>
              <a:buChar char="‒"/>
            </a:pPr>
            <a:r>
              <a:rPr lang="en-US" dirty="0">
                <a:solidFill>
                  <a:schemeClr val="tx1"/>
                </a:solidFill>
              </a:rPr>
              <a:t>Reviews from family and friends are more trusted than traditional media</a:t>
            </a:r>
          </a:p>
          <a:p>
            <a:pPr lvl="1">
              <a:spcBef>
                <a:spcPts val="450"/>
              </a:spcBef>
              <a:buFont typeface="Arial" panose="020B0604020202020204" pitchFamily="34" charset="0"/>
              <a:buChar char="‒"/>
            </a:pPr>
            <a:endParaRPr lang="en-US" dirty="0">
              <a:solidFill>
                <a:schemeClr val="tx1"/>
              </a:solidFill>
            </a:endParaRPr>
          </a:p>
          <a:p>
            <a:pPr marL="457200" lvl="1" indent="0">
              <a:spcBef>
                <a:spcPts val="450"/>
              </a:spcBef>
              <a:buNone/>
            </a:pPr>
            <a:r>
              <a:rPr lang="en-US" dirty="0">
                <a:solidFill>
                  <a:schemeClr val="tx1"/>
                </a:solidFill>
              </a:rPr>
              <a:t> </a:t>
            </a:r>
          </a:p>
          <a:p>
            <a:endParaRPr lang="en-US" dirty="0"/>
          </a:p>
        </p:txBody>
      </p:sp>
      <p:sp>
        <p:nvSpPr>
          <p:cNvPr id="4" name="TextBox 3"/>
          <p:cNvSpPr txBox="1"/>
          <p:nvPr/>
        </p:nvSpPr>
        <p:spPr>
          <a:xfrm>
            <a:off x="587193" y="6217403"/>
            <a:ext cx="8220456" cy="420280"/>
          </a:xfrm>
          <a:prstGeom prst="rect">
            <a:avLst/>
          </a:prstGeom>
        </p:spPr>
        <p:txBody>
          <a:bodyPr wrap="square" rtlCol="0">
            <a:noAutofit/>
          </a:bodyPr>
          <a:lstStyle/>
          <a:p>
            <a:pPr defTabSz="343220">
              <a:spcBef>
                <a:spcPct val="0"/>
              </a:spcBef>
            </a:pPr>
            <a:r>
              <a:rPr lang="en-US" sz="800" dirty="0"/>
              <a:t>Source: Information gathered on 7/23/16 from  2014 Plural Thinking Study,  Forbes Generation Z:Rebels with a Cause,  and Investopedia.com/articles/investing/022715/how-millennials-use-tech-social-media-invest.asp, and www.adweek.com/socialtimes/nearly-half-of-social-media-users-trust-facebook-friends-for-financial-advice-inforgraphic/633624</a:t>
            </a:r>
          </a:p>
        </p:txBody>
      </p:sp>
    </p:spTree>
    <p:extLst>
      <p:ext uri="{BB962C8B-B14F-4D97-AF65-F5344CB8AC3E}">
        <p14:creationId xmlns:p14="http://schemas.microsoft.com/office/powerpoint/2010/main" val="3169719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to Reach Millennials on your College Campus</a:t>
            </a:r>
          </a:p>
        </p:txBody>
      </p:sp>
    </p:spTree>
    <p:extLst>
      <p:ext uri="{BB962C8B-B14F-4D97-AF65-F5344CB8AC3E}">
        <p14:creationId xmlns:p14="http://schemas.microsoft.com/office/powerpoint/2010/main" val="4058833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63574" y="301718"/>
            <a:ext cx="8387473" cy="699526"/>
          </a:xfrm>
        </p:spPr>
        <p:txBody>
          <a:bodyPr>
            <a:normAutofit fontScale="92500"/>
          </a:bodyPr>
          <a:lstStyle/>
          <a:p>
            <a:r>
              <a:rPr lang="en-US" dirty="0"/>
              <a:t>Success with The Millennial Generation on Campus</a:t>
            </a:r>
          </a:p>
        </p:txBody>
      </p:sp>
      <p:sp>
        <p:nvSpPr>
          <p:cNvPr id="6" name="Text Placeholder 5"/>
          <p:cNvSpPr>
            <a:spLocks noGrp="1"/>
          </p:cNvSpPr>
          <p:nvPr>
            <p:ph type="body" sz="quarter" idx="11"/>
          </p:nvPr>
        </p:nvSpPr>
        <p:spPr/>
        <p:txBody>
          <a:bodyPr/>
          <a:lstStyle/>
          <a:p>
            <a:r>
              <a:rPr lang="en-US" sz="2000" dirty="0"/>
              <a:t>Admissions and Marketing:</a:t>
            </a:r>
          </a:p>
          <a:p>
            <a:endParaRPr lang="en-US" sz="1600" dirty="0"/>
          </a:p>
          <a:p>
            <a:pPr marL="285750" indent="-285750">
              <a:buFont typeface="Wingdings" panose="05000000000000000000" pitchFamily="2" charset="2"/>
              <a:buChar char="q"/>
            </a:pPr>
            <a:r>
              <a:rPr lang="en-US" sz="1600" dirty="0"/>
              <a:t>Support from parent(s)/family about decision around higher education. Colleges are recruiting families too.</a:t>
            </a:r>
          </a:p>
          <a:p>
            <a:pPr marL="285750" indent="-285750">
              <a:buFont typeface="Wingdings" panose="05000000000000000000" pitchFamily="2" charset="2"/>
              <a:buChar char="q"/>
            </a:pPr>
            <a:r>
              <a:rPr lang="en-US" sz="1600" dirty="0"/>
              <a:t>Photos and Videos of campus must appeal to parents. Families need to protect in new environment. Safety on campus is important. </a:t>
            </a:r>
          </a:p>
          <a:p>
            <a:pPr marL="285750" indent="-285750">
              <a:buFont typeface="Wingdings" panose="05000000000000000000" pitchFamily="2" charset="2"/>
              <a:buChar char="q"/>
            </a:pPr>
            <a:r>
              <a:rPr lang="en-US" sz="1600" dirty="0"/>
              <a:t>Decisions around Higher Ed are made based on parent’s perspective and what peers are doing. Recruitment of one well known student causes a ripple effect on others from same high school.</a:t>
            </a:r>
          </a:p>
          <a:p>
            <a:pPr marL="285750" indent="-285750">
              <a:buFont typeface="Wingdings" panose="05000000000000000000" pitchFamily="2" charset="2"/>
              <a:buChar char="q"/>
            </a:pPr>
            <a:r>
              <a:rPr lang="en-US" sz="1600" dirty="0"/>
              <a:t>Millennials are team and traditional-oriented. Videos and photos must appeal to these traits engaged in campus wide activities not of a student sitting along studying in a library.</a:t>
            </a:r>
          </a:p>
          <a:p>
            <a:pPr marL="285750" indent="-285750">
              <a:buFont typeface="Wingdings" panose="05000000000000000000" pitchFamily="2" charset="2"/>
              <a:buChar char="q"/>
            </a:pPr>
            <a:r>
              <a:rPr lang="en-US" sz="1600" dirty="0"/>
              <a:t>Stay in front of prospective students as much as you can. If you aren’t they will go elsewhere.</a:t>
            </a:r>
          </a:p>
          <a:p>
            <a:pPr marL="285750" indent="-285750">
              <a:buFont typeface="Wingdings" panose="05000000000000000000" pitchFamily="2" charset="2"/>
              <a:buChar char="q"/>
            </a:pPr>
            <a:r>
              <a:rPr lang="en-US" sz="1600" dirty="0"/>
              <a:t>Be tech-savvy and don’t fake it! </a:t>
            </a:r>
          </a:p>
          <a:p>
            <a:endParaRPr lang="en-US" dirty="0"/>
          </a:p>
        </p:txBody>
      </p:sp>
      <p:sp>
        <p:nvSpPr>
          <p:cNvPr id="7" name="TextBox 6"/>
          <p:cNvSpPr txBox="1"/>
          <p:nvPr/>
        </p:nvSpPr>
        <p:spPr>
          <a:xfrm>
            <a:off x="563574" y="5909457"/>
            <a:ext cx="8220829" cy="400110"/>
          </a:xfrm>
          <a:prstGeom prst="rect">
            <a:avLst/>
          </a:prstGeom>
          <a:noFill/>
        </p:spPr>
        <p:txBody>
          <a:bodyPr wrap="square" rtlCol="0">
            <a:spAutoFit/>
          </a:bodyPr>
          <a:lstStyle/>
          <a:p>
            <a:r>
              <a:rPr lang="en-US" sz="1000" dirty="0"/>
              <a:t>Source: Alicia Moore, Director of Admissions/Registrar; Central Oregon CC,  “They’ve Never Taken A Swim and Thought About Jaws: Understanding the Millennial Generation”</a:t>
            </a:r>
          </a:p>
        </p:txBody>
      </p:sp>
    </p:spTree>
    <p:extLst>
      <p:ext uri="{BB962C8B-B14F-4D97-AF65-F5344CB8AC3E}">
        <p14:creationId xmlns:p14="http://schemas.microsoft.com/office/powerpoint/2010/main" val="3506855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63574" y="250288"/>
            <a:ext cx="8847126" cy="699526"/>
          </a:xfrm>
        </p:spPr>
        <p:txBody>
          <a:bodyPr>
            <a:normAutofit fontScale="85000" lnSpcReduction="10000"/>
          </a:bodyPr>
          <a:lstStyle/>
          <a:p>
            <a:r>
              <a:rPr lang="en-US" dirty="0"/>
              <a:t>Success with The Millennial Generation on Campus, cont.</a:t>
            </a:r>
          </a:p>
        </p:txBody>
      </p:sp>
      <p:sp>
        <p:nvSpPr>
          <p:cNvPr id="6" name="Text Placeholder 5"/>
          <p:cNvSpPr>
            <a:spLocks noGrp="1"/>
          </p:cNvSpPr>
          <p:nvPr>
            <p:ph type="body" sz="quarter" idx="11"/>
          </p:nvPr>
        </p:nvSpPr>
        <p:spPr/>
        <p:txBody>
          <a:bodyPr/>
          <a:lstStyle/>
          <a:p>
            <a:pPr marL="342900" indent="-342900">
              <a:buFont typeface="Wingdings" panose="05000000000000000000" pitchFamily="2" charset="2"/>
              <a:buChar char="q"/>
            </a:pPr>
            <a:r>
              <a:rPr lang="en-US" sz="1600" dirty="0"/>
              <a:t>Service Oriented Generation:  Do you have an active AmeriCorps Program?</a:t>
            </a:r>
          </a:p>
          <a:p>
            <a:pPr marL="342900" indent="-342900">
              <a:buFont typeface="Wingdings" panose="05000000000000000000" pitchFamily="2" charset="2"/>
              <a:buChar char="q"/>
            </a:pPr>
            <a:r>
              <a:rPr lang="en-US" sz="1600" dirty="0"/>
              <a:t>Generation that has largest amount of discretionary time - Fill it!</a:t>
            </a:r>
          </a:p>
          <a:p>
            <a:pPr marL="342900" indent="-342900">
              <a:buFont typeface="Wingdings" panose="05000000000000000000" pitchFamily="2" charset="2"/>
              <a:buChar char="q"/>
            </a:pPr>
            <a:r>
              <a:rPr lang="en-US" sz="1600" dirty="0"/>
              <a:t>Traditional hallway-styled residence halls out the window??</a:t>
            </a:r>
          </a:p>
          <a:p>
            <a:pPr marL="342900" indent="-342900">
              <a:buFont typeface="Wingdings" panose="05000000000000000000" pitchFamily="2" charset="2"/>
              <a:buChar char="q"/>
            </a:pPr>
            <a:r>
              <a:rPr lang="en-US" sz="1600" dirty="0"/>
              <a:t>Not interested in the traditional food service program.  “Grab &amp; Go” generation; 24/7 service</a:t>
            </a:r>
          </a:p>
          <a:p>
            <a:pPr marL="342900" indent="-342900">
              <a:buFont typeface="Wingdings" panose="05000000000000000000" pitchFamily="2" charset="2"/>
              <a:buChar char="q"/>
            </a:pPr>
            <a:r>
              <a:rPr lang="en-US" sz="1600" dirty="0"/>
              <a:t>Burnout for this generation is strong. Expand personal counseling services on campus</a:t>
            </a:r>
          </a:p>
          <a:p>
            <a:pPr marL="342900" indent="-342900">
              <a:buFont typeface="Wingdings" panose="05000000000000000000" pitchFamily="2" charset="2"/>
              <a:buChar char="q"/>
            </a:pPr>
            <a:r>
              <a:rPr lang="en-US" sz="1600" dirty="0"/>
              <a:t>Move as many services as you can on-line!</a:t>
            </a:r>
          </a:p>
          <a:p>
            <a:pPr marL="342900" indent="-342900">
              <a:buFont typeface="Wingdings" panose="05000000000000000000" pitchFamily="2" charset="2"/>
              <a:buChar char="q"/>
            </a:pPr>
            <a:r>
              <a:rPr lang="en-US" sz="1600" dirty="0"/>
              <a:t>Remember to provide services for parents; stay connected to them!</a:t>
            </a:r>
          </a:p>
          <a:p>
            <a:endParaRPr lang="en-US" dirty="0"/>
          </a:p>
        </p:txBody>
      </p:sp>
      <p:sp>
        <p:nvSpPr>
          <p:cNvPr id="7" name="TextBox 6"/>
          <p:cNvSpPr txBox="1"/>
          <p:nvPr/>
        </p:nvSpPr>
        <p:spPr>
          <a:xfrm>
            <a:off x="563574" y="5869175"/>
            <a:ext cx="8220829" cy="400110"/>
          </a:xfrm>
          <a:prstGeom prst="rect">
            <a:avLst/>
          </a:prstGeom>
          <a:noFill/>
        </p:spPr>
        <p:txBody>
          <a:bodyPr wrap="square" rtlCol="0">
            <a:spAutoFit/>
          </a:bodyPr>
          <a:lstStyle/>
          <a:p>
            <a:r>
              <a:rPr lang="en-US" sz="1000" dirty="0"/>
              <a:t>Source: Alicia Moore, Director of Admissions/Registrar; Central Oregon CC,  “They’ve Never Taken A Swim and Thought About Jaws: Understanding the Millennial Generation”</a:t>
            </a:r>
          </a:p>
        </p:txBody>
      </p:sp>
    </p:spTree>
    <p:extLst>
      <p:ext uri="{BB962C8B-B14F-4D97-AF65-F5344CB8AC3E}">
        <p14:creationId xmlns:p14="http://schemas.microsoft.com/office/powerpoint/2010/main" val="1103380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Banking and financial trends</a:t>
            </a:r>
          </a:p>
        </p:txBody>
      </p:sp>
    </p:spTree>
    <p:extLst>
      <p:ext uri="{BB962C8B-B14F-4D97-AF65-F5344CB8AC3E}">
        <p14:creationId xmlns:p14="http://schemas.microsoft.com/office/powerpoint/2010/main" val="257073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t"/>
          <a:lstStyle/>
          <a:p>
            <a:r>
              <a:rPr lang="en-US" dirty="0"/>
              <a:t>Banking and Financial Trends</a:t>
            </a:r>
            <a:r>
              <a:rPr lang="en-US" dirty="0">
                <a:solidFill>
                  <a:srgbClr val="FF0000"/>
                </a:solidFill>
              </a:rPr>
              <a:t> </a:t>
            </a:r>
            <a:endParaRPr lang="en-US" dirty="0"/>
          </a:p>
        </p:txBody>
      </p:sp>
      <p:sp>
        <p:nvSpPr>
          <p:cNvPr id="6" name="Text Placeholder 5"/>
          <p:cNvSpPr>
            <a:spLocks noGrp="1"/>
          </p:cNvSpPr>
          <p:nvPr>
            <p:ph type="body" sz="quarter" idx="11"/>
          </p:nvPr>
        </p:nvSpPr>
        <p:spPr>
          <a:xfrm>
            <a:off x="680327" y="988130"/>
            <a:ext cx="8294339" cy="5308323"/>
          </a:xfrm>
        </p:spPr>
        <p:txBody>
          <a:bodyPr/>
          <a:lstStyle/>
          <a:p>
            <a:r>
              <a:rPr lang="en-US" sz="1600" dirty="0" err="1"/>
              <a:t>EverFi</a:t>
            </a:r>
            <a:r>
              <a:rPr lang="en-US" sz="1600" dirty="0"/>
              <a:t> and Higher One have conducted extensive research into the financial attitudes, knowledge and behaviors of college students. For their 2016 study, they surveyed approximately 85,000 students from four-year institutions and 4,300 from two-year institutions across the United States. </a:t>
            </a:r>
          </a:p>
          <a:p>
            <a:endParaRPr lang="en-US" sz="1600" dirty="0"/>
          </a:p>
          <a:p>
            <a:pPr marL="285750" indent="-285750">
              <a:buFont typeface="Arial" panose="020B0604020202020204" pitchFamily="34" charset="0"/>
              <a:buChar char="•"/>
            </a:pPr>
            <a:r>
              <a:rPr lang="en-US" sz="1600" dirty="0"/>
              <a:t>Millennial students’ attitudes about money “displayed more materialism, more compulsion, less caution and less aversion to debt as time spent on campus increased”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They are less likely to pay their credit card bill on time, follow a budget, or save money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Millennials are taking out more and larger student loans, yet report feeling less financially prepared to deal with them</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Two-year college students are smarter about money than those in four-year universities</a:t>
            </a:r>
          </a:p>
          <a:p>
            <a:endParaRPr lang="en-US" dirty="0"/>
          </a:p>
        </p:txBody>
      </p:sp>
      <p:sp>
        <p:nvSpPr>
          <p:cNvPr id="7" name="TextBox 6"/>
          <p:cNvSpPr txBox="1"/>
          <p:nvPr/>
        </p:nvSpPr>
        <p:spPr>
          <a:xfrm>
            <a:off x="698407" y="6054022"/>
            <a:ext cx="7959818" cy="426851"/>
          </a:xfrm>
          <a:prstGeom prst="rect">
            <a:avLst/>
          </a:prstGeom>
        </p:spPr>
        <p:txBody>
          <a:bodyPr wrap="square" rtlCol="0">
            <a:normAutofit/>
          </a:bodyPr>
          <a:lstStyle/>
          <a:p>
            <a:pPr defTabSz="343220">
              <a:spcBef>
                <a:spcPct val="0"/>
              </a:spcBef>
            </a:pPr>
            <a:r>
              <a:rPr lang="en-US" sz="1000" dirty="0">
                <a:latin typeface="Arial" panose="020B0604020202020204" pitchFamily="34" charset="0"/>
                <a:cs typeface="Arial" panose="020B0604020202020204" pitchFamily="34" charset="0"/>
              </a:rPr>
              <a:t>Source: Information gathered 8/2016 from 2016 </a:t>
            </a:r>
            <a:r>
              <a:rPr lang="en-US" sz="1000" dirty="0" err="1">
                <a:latin typeface="Arial" panose="020B0604020202020204" pitchFamily="34" charset="0"/>
                <a:cs typeface="Arial" panose="020B0604020202020204" pitchFamily="34" charset="0"/>
              </a:rPr>
              <a:t>Everfi</a:t>
            </a:r>
            <a:r>
              <a:rPr lang="en-US" sz="1000" dirty="0">
                <a:latin typeface="Arial" panose="020B0604020202020204" pitchFamily="34" charset="0"/>
                <a:cs typeface="Arial" panose="020B0604020202020204" pitchFamily="34" charset="0"/>
              </a:rPr>
              <a:t>, Higher One White Paper  “Money Matters on Campus” http://moneymattersoncampus.org/wp-content/uploads/2016/04/EverFi_WhitePaper_2016_FINAL-Web.pdf</a:t>
            </a:r>
          </a:p>
        </p:txBody>
      </p:sp>
    </p:spTree>
    <p:extLst>
      <p:ext uri="{BB962C8B-B14F-4D97-AF65-F5344CB8AC3E}">
        <p14:creationId xmlns:p14="http://schemas.microsoft.com/office/powerpoint/2010/main" val="280520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Defining the Generations</a:t>
            </a:r>
          </a:p>
        </p:txBody>
      </p:sp>
    </p:spTree>
    <p:extLst>
      <p:ext uri="{BB962C8B-B14F-4D97-AF65-F5344CB8AC3E}">
        <p14:creationId xmlns:p14="http://schemas.microsoft.com/office/powerpoint/2010/main" val="4284303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t"/>
          <a:lstStyle/>
          <a:p>
            <a:r>
              <a:rPr lang="en-US" dirty="0"/>
              <a:t>Millennial Financial Behavior</a:t>
            </a:r>
          </a:p>
        </p:txBody>
      </p:sp>
      <p:sp>
        <p:nvSpPr>
          <p:cNvPr id="7" name="TextBox 6"/>
          <p:cNvSpPr txBox="1"/>
          <p:nvPr/>
        </p:nvSpPr>
        <p:spPr>
          <a:xfrm>
            <a:off x="698407" y="6054022"/>
            <a:ext cx="7426417" cy="426851"/>
          </a:xfrm>
          <a:prstGeom prst="rect">
            <a:avLst/>
          </a:prstGeom>
        </p:spPr>
        <p:txBody>
          <a:bodyPr wrap="square" rtlCol="0">
            <a:normAutofit/>
          </a:bodyPr>
          <a:lstStyle/>
          <a:p>
            <a:pPr defTabSz="343220">
              <a:spcBef>
                <a:spcPct val="0"/>
              </a:spcBef>
            </a:pPr>
            <a:r>
              <a:rPr lang="en-US" sz="1000" dirty="0">
                <a:latin typeface="Arial" panose="020B0604020202020204" pitchFamily="34" charset="0"/>
                <a:cs typeface="Arial" panose="020B0604020202020204" pitchFamily="34" charset="0"/>
              </a:rPr>
              <a:t>Source: Information gathered 8/2016 from 2015 </a:t>
            </a:r>
            <a:r>
              <a:rPr lang="en-US" sz="1000" dirty="0" err="1">
                <a:latin typeface="Arial" panose="020B0604020202020204" pitchFamily="34" charset="0"/>
                <a:cs typeface="Arial" panose="020B0604020202020204" pitchFamily="34" charset="0"/>
              </a:rPr>
              <a:t>Everfi</a:t>
            </a:r>
            <a:r>
              <a:rPr lang="en-US" sz="1000" dirty="0">
                <a:latin typeface="Arial" panose="020B0604020202020204" pitchFamily="34" charset="0"/>
                <a:cs typeface="Arial" panose="020B0604020202020204" pitchFamily="34" charset="0"/>
              </a:rPr>
              <a:t>, Higher One White Paper  “Money Matters on Campus” http://moneymattersoncampus.org/wp-content/uploads/2016/04/EverFi_WhitePaper_2016_FINAL-Web.pdf</a:t>
            </a:r>
          </a:p>
        </p:txBody>
      </p:sp>
      <p:pic>
        <p:nvPicPr>
          <p:cNvPr id="6" name="Content Placeholder 4"/>
          <p:cNvPicPr>
            <a:picLocks noChangeAspect="1"/>
          </p:cNvPicPr>
          <p:nvPr/>
        </p:nvPicPr>
        <p:blipFill>
          <a:blip r:embed="rId3"/>
          <a:stretch>
            <a:fillRect/>
          </a:stretch>
        </p:blipFill>
        <p:spPr>
          <a:xfrm>
            <a:off x="1633929" y="1154244"/>
            <a:ext cx="5996064" cy="4899778"/>
          </a:xfrm>
          <a:prstGeom prst="rect">
            <a:avLst/>
          </a:prstGeom>
        </p:spPr>
      </p:pic>
    </p:spTree>
    <p:extLst>
      <p:ext uri="{BB962C8B-B14F-4D97-AF65-F5344CB8AC3E}">
        <p14:creationId xmlns:p14="http://schemas.microsoft.com/office/powerpoint/2010/main" val="1644534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t"/>
          <a:lstStyle/>
          <a:p>
            <a:r>
              <a:rPr lang="en-US" dirty="0"/>
              <a:t>Comparing Four-year and Two-year institutions </a:t>
            </a:r>
          </a:p>
        </p:txBody>
      </p:sp>
      <p:sp>
        <p:nvSpPr>
          <p:cNvPr id="6" name="Text Placeholder 5"/>
          <p:cNvSpPr>
            <a:spLocks noGrp="1"/>
          </p:cNvSpPr>
          <p:nvPr>
            <p:ph type="body" sz="quarter" idx="11"/>
          </p:nvPr>
        </p:nvSpPr>
        <p:spPr>
          <a:xfrm>
            <a:off x="760288" y="1913647"/>
            <a:ext cx="3665063" cy="3880978"/>
          </a:xfrm>
        </p:spPr>
        <p:txBody>
          <a:bodyPr/>
          <a:lstStyle/>
          <a:p>
            <a:pPr marL="285750" lvl="1"/>
            <a:r>
              <a:rPr lang="en-US" sz="1400" dirty="0"/>
              <a:t>Only 45% of students say they feel prepared to manage their money</a:t>
            </a:r>
          </a:p>
          <a:p>
            <a:pPr marL="285750" lvl="1"/>
            <a:r>
              <a:rPr lang="en-US" sz="1400" dirty="0"/>
              <a:t>70% don’t use budgets</a:t>
            </a:r>
          </a:p>
          <a:p>
            <a:pPr marL="285750" lvl="1"/>
            <a:r>
              <a:rPr lang="en-US" sz="1400" dirty="0"/>
              <a:t>Experience increase in college preparedness after the first year, not so for 2-year students</a:t>
            </a:r>
          </a:p>
          <a:p>
            <a:pPr marL="285750" lvl="1"/>
            <a:r>
              <a:rPr lang="en-US" sz="1400" dirty="0"/>
              <a:t>17% agree that their parents manage their finances as compared  to 11% for two-year students</a:t>
            </a:r>
          </a:p>
          <a:p>
            <a:pPr marL="285750" lvl="1"/>
            <a:r>
              <a:rPr lang="en-US" sz="1400" dirty="0"/>
              <a:t>Financial literacy should teach them the basics of budgeting and saving as well as introducing them to more complex issues such as investing and planning for the future</a:t>
            </a:r>
          </a:p>
          <a:p>
            <a:endParaRPr lang="en-US" dirty="0"/>
          </a:p>
        </p:txBody>
      </p:sp>
      <p:sp>
        <p:nvSpPr>
          <p:cNvPr id="7" name="Content Placeholder 2"/>
          <p:cNvSpPr txBox="1">
            <a:spLocks/>
          </p:cNvSpPr>
          <p:nvPr/>
        </p:nvSpPr>
        <p:spPr>
          <a:xfrm>
            <a:off x="4332238" y="1876614"/>
            <a:ext cx="4359699" cy="3995824"/>
          </a:xfrm>
          <a:prstGeom prst="rect">
            <a:avLst/>
          </a:prstGeom>
        </p:spPr>
        <p:txBody>
          <a:bodyPr>
            <a:noAutofit/>
          </a:bodyPr>
          <a:lstStyle>
            <a:lvl1pPr marL="342900" indent="-342900" algn="l" defTabSz="457200" rtl="0" eaLnBrk="1" latinLnBrk="0" hangingPunct="1">
              <a:spcBef>
                <a:spcPts val="50"/>
              </a:spcBef>
              <a:spcAft>
                <a:spcPts val="600"/>
              </a:spcAft>
              <a:buClr>
                <a:schemeClr val="tx1">
                  <a:lumMod val="95000"/>
                  <a:lumOff val="5000"/>
                </a:schemeClr>
              </a:buClr>
              <a:buFont typeface="Arial"/>
              <a:buChar char="•"/>
              <a:defRPr sz="1500" kern="1200">
                <a:solidFill>
                  <a:schemeClr val="tx1">
                    <a:lumMod val="95000"/>
                    <a:lumOff val="5000"/>
                  </a:schemeClr>
                </a:solidFill>
                <a:latin typeface="Arial"/>
                <a:ea typeface="+mn-ea"/>
                <a:cs typeface="+mn-cs"/>
              </a:defRPr>
            </a:lvl1pPr>
            <a:lvl2pPr marL="742950" indent="-285750" algn="l" defTabSz="457200" rtl="0" eaLnBrk="1" latinLnBrk="0" hangingPunct="1">
              <a:spcBef>
                <a:spcPts val="50"/>
              </a:spcBef>
              <a:spcAft>
                <a:spcPts val="600"/>
              </a:spcAft>
              <a:buClr>
                <a:schemeClr val="tx1">
                  <a:lumMod val="95000"/>
                  <a:lumOff val="5000"/>
                </a:schemeClr>
              </a:buClr>
              <a:buFont typeface="Arial"/>
              <a:buChar char="•"/>
              <a:defRPr sz="1500" kern="1200">
                <a:solidFill>
                  <a:schemeClr val="tx1">
                    <a:lumMod val="95000"/>
                    <a:lumOff val="5000"/>
                  </a:schemeClr>
                </a:solidFill>
                <a:latin typeface="Arial"/>
                <a:ea typeface="+mn-ea"/>
                <a:cs typeface="+mn-cs"/>
              </a:defRPr>
            </a:lvl2pPr>
            <a:lvl3pPr marL="1143000" indent="-228600" algn="l" defTabSz="457200" rtl="0" eaLnBrk="1" latinLnBrk="0" hangingPunct="1">
              <a:spcBef>
                <a:spcPts val="50"/>
              </a:spcBef>
              <a:spcAft>
                <a:spcPts val="600"/>
              </a:spcAft>
              <a:buClr>
                <a:schemeClr val="tx1">
                  <a:lumMod val="95000"/>
                  <a:lumOff val="5000"/>
                </a:schemeClr>
              </a:buClr>
              <a:buFont typeface="Arial"/>
              <a:buChar char="•"/>
              <a:defRPr sz="1500" kern="1200">
                <a:solidFill>
                  <a:schemeClr val="tx1">
                    <a:lumMod val="95000"/>
                    <a:lumOff val="5000"/>
                  </a:schemeClr>
                </a:solidFill>
                <a:latin typeface="Arial"/>
                <a:ea typeface="+mn-ea"/>
                <a:cs typeface="+mn-cs"/>
              </a:defRPr>
            </a:lvl3pPr>
            <a:lvl4pPr marL="1600200" indent="-228600" algn="l" defTabSz="457200" rtl="0" eaLnBrk="1" latinLnBrk="0" hangingPunct="1">
              <a:spcBef>
                <a:spcPts val="50"/>
              </a:spcBef>
              <a:spcAft>
                <a:spcPts val="600"/>
              </a:spcAft>
              <a:buClr>
                <a:schemeClr val="tx1">
                  <a:lumMod val="95000"/>
                  <a:lumOff val="5000"/>
                </a:schemeClr>
              </a:buClr>
              <a:buFont typeface="Arial"/>
              <a:buChar char="•"/>
              <a:defRPr sz="1500" kern="1200">
                <a:solidFill>
                  <a:schemeClr val="tx1">
                    <a:lumMod val="95000"/>
                    <a:lumOff val="5000"/>
                  </a:schemeClr>
                </a:solidFill>
                <a:latin typeface="Arial"/>
                <a:ea typeface="+mn-ea"/>
                <a:cs typeface="+mn-cs"/>
              </a:defRPr>
            </a:lvl4pPr>
            <a:lvl5pPr marL="2057400" indent="-228600" algn="l" defTabSz="457200" rtl="0" eaLnBrk="1" latinLnBrk="0" hangingPunct="1">
              <a:spcBef>
                <a:spcPts val="50"/>
              </a:spcBef>
              <a:spcAft>
                <a:spcPts val="600"/>
              </a:spcAft>
              <a:buClr>
                <a:schemeClr val="tx1">
                  <a:lumMod val="95000"/>
                  <a:lumOff val="5000"/>
                </a:schemeClr>
              </a:buClr>
              <a:buFont typeface="Arial"/>
              <a:buChar char="•"/>
              <a:defRPr sz="1500" kern="1200">
                <a:solidFill>
                  <a:schemeClr val="tx1">
                    <a:lumMod val="95000"/>
                    <a:lumOff val="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400" dirty="0"/>
              <a:t>60% of students said they check their account balances (compared to 50% of 4-year students)</a:t>
            </a:r>
          </a:p>
          <a:p>
            <a:pPr lvl="1"/>
            <a:r>
              <a:rPr lang="en-US" sz="1400" dirty="0"/>
              <a:t>40% of two-year students say they use budgets (compared to 30% of 4-year students)</a:t>
            </a:r>
          </a:p>
          <a:p>
            <a:pPr lvl="1"/>
            <a:r>
              <a:rPr lang="en-US" sz="1400" dirty="0"/>
              <a:t>41% of students are 21 years or older while 51% of 4-year students were 18 years old</a:t>
            </a:r>
          </a:p>
          <a:p>
            <a:pPr lvl="1"/>
            <a:r>
              <a:rPr lang="en-US" sz="1400" dirty="0"/>
              <a:t>Displayed healthier financial attitudes and were more cautious, more adverse to debt, more utilitarian, and less materialistic</a:t>
            </a:r>
          </a:p>
          <a:p>
            <a:pPr lvl="1"/>
            <a:r>
              <a:rPr lang="en-US" sz="1400" dirty="0"/>
              <a:t>Experience more financial stress, on average, and have fewer resources</a:t>
            </a:r>
          </a:p>
          <a:p>
            <a:pPr lvl="1"/>
            <a:r>
              <a:rPr lang="en-US" sz="1400" dirty="0"/>
              <a:t>Could also use additional support in regards to credit card behaviors as they tend to have more cards and outstanding debt and are likely to pay late</a:t>
            </a:r>
          </a:p>
          <a:p>
            <a:pPr lvl="1"/>
            <a:endParaRPr lang="en-US" sz="1800" dirty="0"/>
          </a:p>
        </p:txBody>
      </p:sp>
      <p:sp>
        <p:nvSpPr>
          <p:cNvPr id="9" name="TextBox 8"/>
          <p:cNvSpPr txBox="1"/>
          <p:nvPr/>
        </p:nvSpPr>
        <p:spPr>
          <a:xfrm>
            <a:off x="678047" y="1365723"/>
            <a:ext cx="3657002" cy="369332"/>
          </a:xfrm>
          <a:prstGeom prst="rect">
            <a:avLst/>
          </a:prstGeom>
          <a:gradFill>
            <a:gsLst>
              <a:gs pos="0">
                <a:srgbClr val="00237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Four-Year Institutions </a:t>
            </a:r>
          </a:p>
        </p:txBody>
      </p:sp>
      <p:sp>
        <p:nvSpPr>
          <p:cNvPr id="11" name="TextBox 10"/>
          <p:cNvSpPr txBox="1"/>
          <p:nvPr/>
        </p:nvSpPr>
        <p:spPr>
          <a:xfrm>
            <a:off x="4780928" y="1365723"/>
            <a:ext cx="3819607" cy="369332"/>
          </a:xfrm>
          <a:prstGeom prst="rect">
            <a:avLst/>
          </a:prstGeom>
          <a:gradFill>
            <a:gsLst>
              <a:gs pos="0">
                <a:srgbClr val="00237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Two-Year Institutions </a:t>
            </a:r>
          </a:p>
        </p:txBody>
      </p:sp>
      <p:sp>
        <p:nvSpPr>
          <p:cNvPr id="10" name="TextBox 9"/>
          <p:cNvSpPr txBox="1"/>
          <p:nvPr/>
        </p:nvSpPr>
        <p:spPr>
          <a:xfrm>
            <a:off x="698407" y="6195673"/>
            <a:ext cx="7426417" cy="426851"/>
          </a:xfrm>
          <a:prstGeom prst="rect">
            <a:avLst/>
          </a:prstGeom>
        </p:spPr>
        <p:txBody>
          <a:bodyPr wrap="square" rtlCol="0">
            <a:normAutofit fontScale="92500"/>
          </a:bodyPr>
          <a:lstStyle/>
          <a:p>
            <a:pPr defTabSz="343220">
              <a:spcBef>
                <a:spcPct val="0"/>
              </a:spcBef>
            </a:pPr>
            <a:r>
              <a:rPr lang="en-US" sz="1200" dirty="0">
                <a:latin typeface="Arial" panose="020B0604020202020204" pitchFamily="34" charset="0"/>
                <a:cs typeface="Arial" panose="020B0604020202020204" pitchFamily="34" charset="0"/>
              </a:rPr>
              <a:t>Source: information gathered 8/2016 from 2016 </a:t>
            </a:r>
            <a:r>
              <a:rPr lang="en-US" sz="1200" dirty="0" err="1">
                <a:latin typeface="Arial" panose="020B0604020202020204" pitchFamily="34" charset="0"/>
                <a:cs typeface="Arial" panose="020B0604020202020204" pitchFamily="34" charset="0"/>
              </a:rPr>
              <a:t>Everfi</a:t>
            </a:r>
            <a:r>
              <a:rPr lang="en-US" sz="1200" dirty="0">
                <a:latin typeface="Arial" panose="020B0604020202020204" pitchFamily="34" charset="0"/>
                <a:cs typeface="Arial" panose="020B0604020202020204" pitchFamily="34" charset="0"/>
              </a:rPr>
              <a:t>, Higher One White Paper  “Money Matters on Campus” http://moneymattersoncampus.org/wp-content/uploads/2016/04/EverFi_WhitePaper_2016_FINAL-Web.pdf</a:t>
            </a:r>
          </a:p>
        </p:txBody>
      </p:sp>
    </p:spTree>
    <p:extLst>
      <p:ext uri="{BB962C8B-B14F-4D97-AF65-F5344CB8AC3E}">
        <p14:creationId xmlns:p14="http://schemas.microsoft.com/office/powerpoint/2010/main" val="1783685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t"/>
          <a:lstStyle/>
          <a:p>
            <a:r>
              <a:rPr lang="en-US" dirty="0"/>
              <a:t>Millennials Financial Future</a:t>
            </a:r>
          </a:p>
        </p:txBody>
      </p:sp>
      <p:pic>
        <p:nvPicPr>
          <p:cNvPr id="4" name="Content Placeholder 4"/>
          <p:cNvPicPr>
            <a:picLocks noChangeAspect="1"/>
          </p:cNvPicPr>
          <p:nvPr/>
        </p:nvPicPr>
        <p:blipFill>
          <a:blip r:embed="rId2"/>
          <a:stretch>
            <a:fillRect/>
          </a:stretch>
        </p:blipFill>
        <p:spPr>
          <a:xfrm>
            <a:off x="2356191" y="950383"/>
            <a:ext cx="4444659" cy="5173203"/>
          </a:xfrm>
          <a:prstGeom prst="rect">
            <a:avLst/>
          </a:prstGeom>
        </p:spPr>
      </p:pic>
      <p:sp>
        <p:nvSpPr>
          <p:cNvPr id="6" name="TextBox 5"/>
          <p:cNvSpPr txBox="1"/>
          <p:nvPr/>
        </p:nvSpPr>
        <p:spPr>
          <a:xfrm>
            <a:off x="698407" y="6300448"/>
            <a:ext cx="8150318" cy="426851"/>
          </a:xfrm>
          <a:prstGeom prst="rect">
            <a:avLst/>
          </a:prstGeom>
        </p:spPr>
        <p:txBody>
          <a:bodyPr wrap="square" rtlCol="0">
            <a:normAutofit/>
          </a:bodyPr>
          <a:lstStyle/>
          <a:p>
            <a:pPr defTabSz="343220">
              <a:spcBef>
                <a:spcPct val="0"/>
              </a:spcBef>
            </a:pPr>
            <a:r>
              <a:rPr lang="en-US" sz="1000" dirty="0">
                <a:latin typeface="Arial" panose="020B0604020202020204" pitchFamily="34" charset="0"/>
                <a:cs typeface="Arial" panose="020B0604020202020204" pitchFamily="34" charset="0"/>
              </a:rPr>
              <a:t>Source: Information gathered 8/2016 from http://www.pewsocialtrends.org/2014/03/07/millennials-in-adulthood/</a:t>
            </a:r>
          </a:p>
        </p:txBody>
      </p:sp>
    </p:spTree>
    <p:extLst>
      <p:ext uri="{BB962C8B-B14F-4D97-AF65-F5344CB8AC3E}">
        <p14:creationId xmlns:p14="http://schemas.microsoft.com/office/powerpoint/2010/main" val="747293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 comes Gen Z?</a:t>
            </a:r>
          </a:p>
        </p:txBody>
      </p:sp>
    </p:spTree>
    <p:extLst>
      <p:ext uri="{BB962C8B-B14F-4D97-AF65-F5344CB8AC3E}">
        <p14:creationId xmlns:p14="http://schemas.microsoft.com/office/powerpoint/2010/main" val="875663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t"/>
          <a:lstStyle/>
          <a:p>
            <a:r>
              <a:rPr lang="en-US" dirty="0"/>
              <a:t>Generation Z</a:t>
            </a:r>
          </a:p>
        </p:txBody>
      </p:sp>
      <p:sp>
        <p:nvSpPr>
          <p:cNvPr id="5" name="Text Placeholder 4"/>
          <p:cNvSpPr>
            <a:spLocks noGrp="1"/>
          </p:cNvSpPr>
          <p:nvPr>
            <p:ph type="body" sz="quarter" idx="11"/>
          </p:nvPr>
        </p:nvSpPr>
        <p:spPr/>
        <p:txBody>
          <a:bodyPr/>
          <a:lstStyle/>
          <a:p>
            <a:pPr marL="285750" indent="-285750">
              <a:buFont typeface="Arial" panose="020B0604020202020204" pitchFamily="34" charset="0"/>
              <a:buChar char="•"/>
            </a:pPr>
            <a:r>
              <a:rPr lang="en-US" sz="1600" dirty="0"/>
              <a:t>Born 2000-today</a:t>
            </a:r>
          </a:p>
          <a:p>
            <a:pPr marL="285750" indent="-285750">
              <a:buFont typeface="Arial" panose="020B0604020202020204" pitchFamily="34" charset="0"/>
              <a:buChar char="•"/>
            </a:pPr>
            <a:r>
              <a:rPr lang="en-US" sz="1600" dirty="0"/>
              <a:t>Post 9/11 reality: early loss of innocence</a:t>
            </a:r>
          </a:p>
          <a:p>
            <a:pPr marL="285750" indent="-285750">
              <a:buFont typeface="Arial" panose="020B0604020202020204" pitchFamily="34" charset="0"/>
              <a:buChar char="•"/>
            </a:pPr>
            <a:r>
              <a:rPr lang="en-US" sz="1600" dirty="0"/>
              <a:t>Most tech savvy generation; touchscreens</a:t>
            </a:r>
          </a:p>
          <a:p>
            <a:pPr marL="285750" indent="-285750">
              <a:buFont typeface="Arial" panose="020B0604020202020204" pitchFamily="34" charset="0"/>
              <a:buChar char="•"/>
            </a:pPr>
            <a:r>
              <a:rPr lang="en-US" sz="1600" dirty="0"/>
              <a:t>Prefers incognito and anonymous social networks (Whisper, Snapchat, and Secret as opposed to Facebook)</a:t>
            </a:r>
          </a:p>
          <a:p>
            <a:pPr marL="285750" indent="-285750">
              <a:buFont typeface="Arial" panose="020B0604020202020204" pitchFamily="34" charset="0"/>
              <a:buChar char="•"/>
            </a:pPr>
            <a:r>
              <a:rPr lang="en-US" sz="1600" dirty="0"/>
              <a:t>8-second attention spans </a:t>
            </a:r>
          </a:p>
          <a:p>
            <a:pPr marL="285750" indent="-285750">
              <a:buFont typeface="Arial" panose="020B0604020202020204" pitchFamily="34" charset="0"/>
              <a:buChar char="•"/>
            </a:pPr>
            <a:r>
              <a:rPr lang="en-US" sz="1600" dirty="0"/>
              <a:t>PSA - Phone Separation Anxiety</a:t>
            </a:r>
          </a:p>
          <a:p>
            <a:pPr marL="285750" indent="-285750">
              <a:buFont typeface="Arial" panose="020B0604020202020204" pitchFamily="34" charset="0"/>
              <a:buChar char="•"/>
            </a:pPr>
            <a:r>
              <a:rPr lang="en-US" sz="1600" dirty="0"/>
              <a:t>Politically liberal, social equality biggest concern</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221" y="3158992"/>
            <a:ext cx="1645921" cy="1645921"/>
          </a:xfrm>
          <a:prstGeom prst="rect">
            <a:avLst/>
          </a:prstGeom>
        </p:spPr>
      </p:pic>
      <p:sp>
        <p:nvSpPr>
          <p:cNvPr id="7" name="TextBox 6"/>
          <p:cNvSpPr txBox="1"/>
          <p:nvPr/>
        </p:nvSpPr>
        <p:spPr>
          <a:xfrm>
            <a:off x="587193" y="5852474"/>
            <a:ext cx="8015760"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Information gathered 8/2016 from Gettinggenz.com “Getting to Know Generation Z”</a:t>
            </a:r>
          </a:p>
          <a:p>
            <a:r>
              <a:rPr lang="en-US" sz="1000" dirty="0">
                <a:solidFill>
                  <a:srgbClr val="FF0000"/>
                </a:solidFill>
                <a:latin typeface="Arial" panose="020B0604020202020204" pitchFamily="34" charset="0"/>
                <a:cs typeface="Arial" panose="020B0604020202020204" pitchFamily="34" charset="0"/>
                <a:hlinkClick r:id="rId4"/>
              </a:rPr>
              <a:t>http://growingleaders.com/blog/generation-z-differs-generation-y/</a:t>
            </a:r>
            <a:endParaRPr lang="en-US" sz="1000" dirty="0">
              <a:solidFill>
                <a:srgbClr val="FF0000"/>
              </a:solidFill>
              <a:latin typeface="Arial" panose="020B0604020202020204" pitchFamily="34" charset="0"/>
              <a:cs typeface="Arial" panose="020B0604020202020204" pitchFamily="34" charset="0"/>
            </a:endParaRPr>
          </a:p>
          <a:p>
            <a:endParaRPr lang="en-US" sz="1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341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t"/>
          <a:lstStyle/>
          <a:p>
            <a:r>
              <a:rPr lang="en-US" dirty="0"/>
              <a:t>Generation Z</a:t>
            </a:r>
          </a:p>
        </p:txBody>
      </p:sp>
      <p:sp>
        <p:nvSpPr>
          <p:cNvPr id="5" name="Text Placeholder 4"/>
          <p:cNvSpPr>
            <a:spLocks noGrp="1"/>
          </p:cNvSpPr>
          <p:nvPr>
            <p:ph type="body" sz="quarter" idx="11"/>
          </p:nvPr>
        </p:nvSpPr>
        <p:spPr/>
        <p:txBody>
          <a:bodyPr/>
          <a:lstStyle/>
          <a:p>
            <a:r>
              <a:rPr lang="en-US" sz="2000" dirty="0"/>
              <a:t>Trends in Education:</a:t>
            </a:r>
          </a:p>
          <a:p>
            <a:endParaRPr lang="en-US" sz="2000" dirty="0"/>
          </a:p>
          <a:p>
            <a:pPr marL="914400" lvl="1" indent="-457200"/>
            <a:r>
              <a:rPr lang="en-US" sz="1800" dirty="0"/>
              <a:t>Less reliance on physical classroom</a:t>
            </a:r>
          </a:p>
          <a:p>
            <a:pPr marL="914400" lvl="1" indent="-457200"/>
            <a:r>
              <a:rPr lang="en-US" sz="1800" dirty="0"/>
              <a:t>Realistic vs. optimistic </a:t>
            </a:r>
          </a:p>
          <a:p>
            <a:pPr marL="914400" lvl="1" indent="-457200"/>
            <a:r>
              <a:rPr lang="en-US" sz="1800" dirty="0"/>
              <a:t>Debt avoiders, less impulsive</a:t>
            </a:r>
          </a:p>
          <a:p>
            <a:pPr marL="914400" lvl="1" indent="-457200"/>
            <a:r>
              <a:rPr lang="en-US" sz="1800" dirty="0"/>
              <a:t>Want training vs. general education</a:t>
            </a:r>
          </a:p>
          <a:p>
            <a:pPr marL="0" lvl="1" indent="0">
              <a:spcBef>
                <a:spcPct val="20000"/>
              </a:spcBef>
              <a:spcAft>
                <a:spcPts val="0"/>
              </a:spcAft>
              <a:buClrTx/>
              <a:buNone/>
            </a:pPr>
            <a:endParaRPr lang="en-US" sz="800" dirty="0">
              <a:solidFill>
                <a:srgbClr val="FF0000"/>
              </a:solidFill>
            </a:endParaRPr>
          </a:p>
          <a:p>
            <a:pPr marL="0" lvl="1" indent="0">
              <a:spcBef>
                <a:spcPct val="20000"/>
              </a:spcBef>
              <a:spcAft>
                <a:spcPts val="0"/>
              </a:spcAft>
              <a:buClrTx/>
              <a:buNone/>
            </a:pPr>
            <a:endParaRPr lang="en-US" sz="800" dirty="0">
              <a:solidFill>
                <a:srgbClr val="FF0000"/>
              </a:solidFill>
            </a:endParaRPr>
          </a:p>
          <a:p>
            <a:pPr marL="0" lvl="1" indent="0">
              <a:spcBef>
                <a:spcPct val="20000"/>
              </a:spcBef>
              <a:spcAft>
                <a:spcPts val="0"/>
              </a:spcAft>
              <a:buClrTx/>
              <a:buNone/>
            </a:pPr>
            <a:endParaRPr lang="en-US" sz="800" dirty="0">
              <a:solidFill>
                <a:srgbClr val="FF0000"/>
              </a:solidFill>
            </a:endParaRPr>
          </a:p>
          <a:p>
            <a:pPr marL="0" lvl="1" indent="0">
              <a:spcBef>
                <a:spcPct val="20000"/>
              </a:spcBef>
              <a:spcAft>
                <a:spcPts val="0"/>
              </a:spcAft>
              <a:buClrTx/>
              <a:buNone/>
            </a:pPr>
            <a:endParaRPr lang="en-US" sz="800" dirty="0">
              <a:solidFill>
                <a:srgbClr val="FF0000"/>
              </a:solidFill>
            </a:endParaRPr>
          </a:p>
          <a:p>
            <a:pPr marL="0" lvl="1" indent="0">
              <a:spcBef>
                <a:spcPct val="20000"/>
              </a:spcBef>
              <a:spcAft>
                <a:spcPts val="0"/>
              </a:spcAft>
              <a:buClrTx/>
              <a:buNone/>
            </a:pPr>
            <a:endParaRPr lang="en-US" sz="800" dirty="0">
              <a:solidFill>
                <a:srgbClr val="FF0000"/>
              </a:solidFill>
            </a:endParaRPr>
          </a:p>
          <a:p>
            <a:pPr marL="0" lvl="1" indent="0">
              <a:spcBef>
                <a:spcPct val="20000"/>
              </a:spcBef>
              <a:spcAft>
                <a:spcPts val="0"/>
              </a:spcAft>
              <a:buClrTx/>
              <a:buNone/>
            </a:pPr>
            <a:endParaRPr lang="en-US" sz="800" dirty="0">
              <a:solidFill>
                <a:srgbClr val="FF0000"/>
              </a:solidFill>
            </a:endParaRPr>
          </a:p>
          <a:p>
            <a:pPr marL="0" lvl="1" indent="0">
              <a:spcBef>
                <a:spcPct val="20000"/>
              </a:spcBef>
              <a:spcAft>
                <a:spcPts val="0"/>
              </a:spcAft>
              <a:buClrTx/>
              <a:buNone/>
            </a:pPr>
            <a:endParaRPr lang="en-US" sz="800" dirty="0">
              <a:solidFill>
                <a:srgbClr val="FF0000"/>
              </a:solidFill>
            </a:endParaRPr>
          </a:p>
          <a:p>
            <a:pPr marL="0" lvl="1" indent="0">
              <a:spcBef>
                <a:spcPct val="20000"/>
              </a:spcBef>
              <a:spcAft>
                <a:spcPts val="0"/>
              </a:spcAft>
              <a:buClrTx/>
              <a:buNone/>
            </a:pPr>
            <a:endParaRPr lang="en-US" sz="800" dirty="0">
              <a:solidFill>
                <a:srgbClr val="FF0000"/>
              </a:solidFill>
            </a:endParaRPr>
          </a:p>
          <a:p>
            <a:pPr marL="0" lvl="1" indent="0">
              <a:spcBef>
                <a:spcPct val="20000"/>
              </a:spcBef>
              <a:spcAft>
                <a:spcPts val="0"/>
              </a:spcAft>
              <a:buClrTx/>
              <a:buNone/>
            </a:pPr>
            <a:endParaRPr lang="en-US" sz="800" dirty="0">
              <a:solidFill>
                <a:srgbClr val="FF0000"/>
              </a:solidFill>
            </a:endParaRPr>
          </a:p>
          <a:p>
            <a:pPr marL="0" lvl="1" indent="0">
              <a:spcBef>
                <a:spcPct val="20000"/>
              </a:spcBef>
              <a:spcAft>
                <a:spcPts val="0"/>
              </a:spcAft>
              <a:buClrTx/>
              <a:buNone/>
            </a:pPr>
            <a:endParaRPr lang="en-US" sz="1000" dirty="0">
              <a:solidFill>
                <a:schemeClr val="tx1"/>
              </a:solidFill>
            </a:endParaRPr>
          </a:p>
          <a:p>
            <a:pPr marL="0" lvl="1" indent="0">
              <a:spcBef>
                <a:spcPct val="20000"/>
              </a:spcBef>
              <a:spcAft>
                <a:spcPts val="0"/>
              </a:spcAft>
              <a:buClrTx/>
              <a:buNone/>
            </a:pPr>
            <a:endParaRPr lang="en-US" sz="1000" dirty="0">
              <a:solidFill>
                <a:schemeClr val="tx1"/>
              </a:solidFill>
            </a:endParaRPr>
          </a:p>
          <a:p>
            <a:pPr marL="0" lvl="1" indent="0">
              <a:spcBef>
                <a:spcPct val="20000"/>
              </a:spcBef>
              <a:spcAft>
                <a:spcPts val="0"/>
              </a:spcAft>
              <a:buClrTx/>
              <a:buNone/>
            </a:pPr>
            <a:endParaRPr lang="en-US" sz="1000" dirty="0">
              <a:solidFill>
                <a:schemeClr val="tx1"/>
              </a:solidFill>
            </a:endParaRPr>
          </a:p>
          <a:p>
            <a:pPr marL="0" lvl="1" indent="0">
              <a:spcBef>
                <a:spcPct val="20000"/>
              </a:spcBef>
              <a:spcAft>
                <a:spcPts val="0"/>
              </a:spcAft>
              <a:buClrTx/>
              <a:buNone/>
            </a:pPr>
            <a:endParaRPr lang="en-US" sz="1000" dirty="0">
              <a:solidFill>
                <a:schemeClr val="tx1"/>
              </a:solidFill>
            </a:endParaRPr>
          </a:p>
          <a:p>
            <a:pPr marL="0" lvl="1" indent="0">
              <a:spcBef>
                <a:spcPct val="20000"/>
              </a:spcBef>
              <a:spcAft>
                <a:spcPts val="0"/>
              </a:spcAft>
              <a:buClrTx/>
              <a:buNone/>
            </a:pPr>
            <a:endParaRPr lang="en-US" sz="1000" dirty="0">
              <a:solidFill>
                <a:schemeClr val="tx1"/>
              </a:solidFill>
            </a:endParaRPr>
          </a:p>
          <a:p>
            <a:pPr marL="0" lvl="1" indent="0">
              <a:spcBef>
                <a:spcPct val="20000"/>
              </a:spcBef>
              <a:spcAft>
                <a:spcPts val="0"/>
              </a:spcAft>
              <a:buClrTx/>
              <a:buNone/>
            </a:pPr>
            <a:endParaRPr lang="en-US" sz="1000" dirty="0">
              <a:solidFill>
                <a:schemeClr val="tx1"/>
              </a:solidFill>
            </a:endParaRPr>
          </a:p>
          <a:p>
            <a:pPr marL="0" lvl="1" indent="0">
              <a:spcBef>
                <a:spcPct val="20000"/>
              </a:spcBef>
              <a:spcAft>
                <a:spcPts val="0"/>
              </a:spcAft>
              <a:buClrTx/>
              <a:buNone/>
            </a:pPr>
            <a:r>
              <a:rPr lang="en-US" sz="1000" dirty="0">
                <a:solidFill>
                  <a:schemeClr val="tx1"/>
                </a:solidFill>
              </a:rPr>
              <a:t>Source: Information gathered 8/2016 from  forbes.com Generation Z: Rebels With A Cause: http://www.forbes.com/sites/onmarketing/2013/05/28/generation-z-rebels-with-a-cause/#3b18d84a6aa1</a:t>
            </a:r>
          </a:p>
          <a:p>
            <a:endParaRPr lang="en-US" dirty="0"/>
          </a:p>
        </p:txBody>
      </p:sp>
    </p:spTree>
    <p:extLst>
      <p:ext uri="{BB962C8B-B14F-4D97-AF65-F5344CB8AC3E}">
        <p14:creationId xmlns:p14="http://schemas.microsoft.com/office/powerpoint/2010/main" val="1078694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t"/>
          <a:lstStyle/>
          <a:p>
            <a:r>
              <a:rPr lang="en-US" dirty="0"/>
              <a:t>Conclusion</a:t>
            </a:r>
          </a:p>
        </p:txBody>
      </p:sp>
      <p:sp>
        <p:nvSpPr>
          <p:cNvPr id="6" name="Text Placeholder 5"/>
          <p:cNvSpPr>
            <a:spLocks noGrp="1"/>
          </p:cNvSpPr>
          <p:nvPr>
            <p:ph type="body" sz="quarter" idx="11"/>
          </p:nvPr>
        </p:nvSpPr>
        <p:spPr/>
        <p:txBody>
          <a:bodyPr/>
          <a:lstStyle/>
          <a:p>
            <a:pPr marL="457200" indent="-457200">
              <a:buFont typeface="Arial" panose="020B0604020202020204" pitchFamily="34" charset="0"/>
              <a:buChar char="•"/>
            </a:pPr>
            <a:r>
              <a:rPr lang="en-US" sz="2800" dirty="0"/>
              <a:t>Habits and trends vary from generation to generation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We will need to adapt our messages and approaches to be effective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That may mean changing our processes and cycles to be in line with their expectations </a:t>
            </a:r>
          </a:p>
          <a:p>
            <a:endParaRPr lang="en-US" dirty="0"/>
          </a:p>
        </p:txBody>
      </p:sp>
    </p:spTree>
    <p:extLst>
      <p:ext uri="{BB962C8B-B14F-4D97-AF65-F5344CB8AC3E}">
        <p14:creationId xmlns:p14="http://schemas.microsoft.com/office/powerpoint/2010/main" val="933398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26554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4513860" y="2178309"/>
            <a:ext cx="4198816" cy="1827490"/>
          </a:xfrm>
          <a:prstGeom prst="rect">
            <a:avLst/>
          </a:prstGeom>
          <a:noFill/>
          <a:ln w="9525">
            <a:noFill/>
            <a:miter lim="800000"/>
            <a:headEnd/>
            <a:tailEnd/>
          </a:ln>
        </p:spPr>
        <p:txBody>
          <a:bodyPr vert="horz" wrap="square" lIns="68635" tIns="34317" rIns="68635" bIns="34317" numCol="1" anchor="t" anchorCtr="0" compatLnSpc="1">
            <a:prstTxWarp prst="textNoShape">
              <a:avLst/>
            </a:prstTxWarp>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Aft>
                <a:spcPct val="0"/>
              </a:spcAft>
              <a:buFont typeface="Arial"/>
              <a:buNone/>
              <a:defRPr/>
            </a:pPr>
            <a:r>
              <a:rPr lang="en-US" sz="1300" kern="0" dirty="0">
                <a:solidFill>
                  <a:srgbClr val="032D7A"/>
                </a:solidFill>
                <a:latin typeface="Arial" panose="020B0604020202020204" pitchFamily="34" charset="0"/>
                <a:cs typeface="Arial" panose="020B0604020202020204" pitchFamily="34" charset="0"/>
              </a:rPr>
              <a:t>The information contained in this presentation is not comprehensive,</a:t>
            </a:r>
          </a:p>
          <a:p>
            <a:pPr marL="0" indent="0" fontAlgn="base">
              <a:spcAft>
                <a:spcPct val="0"/>
              </a:spcAft>
              <a:buFont typeface="Arial"/>
              <a:buNone/>
              <a:defRPr/>
            </a:pPr>
            <a:r>
              <a:rPr lang="en-US" sz="1300" kern="0" dirty="0">
                <a:solidFill>
                  <a:srgbClr val="032D7A"/>
                </a:solidFill>
                <a:latin typeface="Arial" panose="020B0604020202020204" pitchFamily="34" charset="0"/>
                <a:cs typeface="Arial" panose="020B0604020202020204" pitchFamily="34" charset="0"/>
              </a:rPr>
              <a:t>is subject to constant change, and therefore should serve only as</a:t>
            </a:r>
          </a:p>
          <a:p>
            <a:pPr marL="0" indent="0" fontAlgn="base">
              <a:spcAft>
                <a:spcPct val="0"/>
              </a:spcAft>
              <a:buFont typeface="Arial"/>
              <a:buNone/>
              <a:defRPr/>
            </a:pPr>
            <a:r>
              <a:rPr lang="en-US" sz="1300" kern="0" dirty="0">
                <a:solidFill>
                  <a:srgbClr val="032D7A"/>
                </a:solidFill>
                <a:latin typeface="Arial" panose="020B0604020202020204" pitchFamily="34" charset="0"/>
                <a:cs typeface="Arial" panose="020B0604020202020204" pitchFamily="34" charset="0"/>
              </a:rPr>
              <a:t>general, background information for further investigation and study</a:t>
            </a:r>
          </a:p>
          <a:p>
            <a:pPr marL="0" indent="0" fontAlgn="base">
              <a:spcAft>
                <a:spcPct val="0"/>
              </a:spcAft>
              <a:buFont typeface="Arial"/>
              <a:buNone/>
              <a:defRPr/>
            </a:pPr>
            <a:r>
              <a:rPr lang="en-US" sz="1300" kern="0" dirty="0">
                <a:solidFill>
                  <a:srgbClr val="032D7A"/>
                </a:solidFill>
                <a:latin typeface="Arial" panose="020B0604020202020204" pitchFamily="34" charset="0"/>
                <a:cs typeface="Arial" panose="020B0604020202020204" pitchFamily="34" charset="0"/>
              </a:rPr>
              <a:t>related to the subject matter and the specific factual circumstances</a:t>
            </a:r>
          </a:p>
          <a:p>
            <a:pPr marL="0" indent="0" fontAlgn="base">
              <a:spcAft>
                <a:spcPct val="0"/>
              </a:spcAft>
              <a:buFont typeface="Arial"/>
              <a:buNone/>
              <a:defRPr/>
            </a:pPr>
            <a:r>
              <a:rPr lang="en-US" sz="1300" kern="0" dirty="0">
                <a:solidFill>
                  <a:srgbClr val="032D7A"/>
                </a:solidFill>
                <a:latin typeface="Arial" panose="020B0604020202020204" pitchFamily="34" charset="0"/>
                <a:cs typeface="Arial" panose="020B0604020202020204" pitchFamily="34" charset="0"/>
              </a:rPr>
              <a:t>being considered or evaluated.  Nothing in this presentation</a:t>
            </a:r>
          </a:p>
          <a:p>
            <a:pPr marL="0" indent="0" fontAlgn="base">
              <a:spcAft>
                <a:spcPct val="0"/>
              </a:spcAft>
              <a:buFont typeface="Arial"/>
              <a:buNone/>
              <a:defRPr/>
            </a:pPr>
            <a:r>
              <a:rPr lang="en-US" sz="1300" kern="0" dirty="0">
                <a:solidFill>
                  <a:srgbClr val="032D7A"/>
                </a:solidFill>
                <a:latin typeface="Arial" panose="020B0604020202020204" pitchFamily="34" charset="0"/>
                <a:cs typeface="Arial" panose="020B0604020202020204" pitchFamily="34" charset="0"/>
              </a:rPr>
              <a:t>constitutes or is designed to constitute legal advice.</a:t>
            </a:r>
          </a:p>
          <a:p>
            <a:pPr marL="0" indent="0" fontAlgn="base">
              <a:spcAft>
                <a:spcPct val="0"/>
              </a:spcAft>
              <a:buFont typeface="Arial"/>
              <a:buNone/>
              <a:defRPr/>
            </a:pPr>
            <a:endParaRPr lang="en-US" sz="1126" kern="0" dirty="0"/>
          </a:p>
          <a:p>
            <a:pPr marL="0" indent="0" fontAlgn="base">
              <a:spcAft>
                <a:spcPct val="0"/>
              </a:spcAft>
              <a:buNone/>
              <a:defRPr/>
            </a:pPr>
            <a:r>
              <a:rPr lang="en-US" sz="1300" kern="0" dirty="0">
                <a:solidFill>
                  <a:srgbClr val="032D7A"/>
                </a:solidFill>
                <a:latin typeface="Arial" panose="020B0604020202020204" pitchFamily="34" charset="0"/>
                <a:cs typeface="Arial" panose="020B0604020202020204" pitchFamily="34" charset="0"/>
              </a:rPr>
              <a:t>08/2016  MKT11982</a:t>
            </a:r>
          </a:p>
          <a:p>
            <a:pPr marL="0" indent="0" fontAlgn="base">
              <a:spcAft>
                <a:spcPct val="0"/>
              </a:spcAft>
              <a:buFont typeface="Arial"/>
              <a:buNone/>
              <a:defRPr/>
            </a:pPr>
            <a:r>
              <a:rPr lang="en-US" sz="1126" dirty="0"/>
              <a:t>							</a:t>
            </a:r>
            <a:r>
              <a:rPr lang="en-US" sz="1351" kern="0" dirty="0"/>
              <a:t>								</a:t>
            </a:r>
            <a:endParaRPr lang="en-US" sz="676" kern="0" dirty="0"/>
          </a:p>
        </p:txBody>
      </p:sp>
    </p:spTree>
    <p:extLst>
      <p:ext uri="{BB962C8B-B14F-4D97-AF65-F5344CB8AC3E}">
        <p14:creationId xmlns:p14="http://schemas.microsoft.com/office/powerpoint/2010/main" val="1916263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lstStyle/>
          <a:p>
            <a:r>
              <a:rPr lang="en-US" dirty="0"/>
              <a:t>Who’s Who Over the Years</a:t>
            </a:r>
          </a:p>
        </p:txBody>
      </p:sp>
      <p:graphicFrame>
        <p:nvGraphicFramePr>
          <p:cNvPr id="15" name="Table 14"/>
          <p:cNvGraphicFramePr>
            <a:graphicFrameLocks noGrp="1"/>
          </p:cNvGraphicFramePr>
          <p:nvPr>
            <p:extLst>
              <p:ext uri="{D42A27DB-BD31-4B8C-83A1-F6EECF244321}">
                <p14:modId xmlns:p14="http://schemas.microsoft.com/office/powerpoint/2010/main" val="363948895"/>
              </p:ext>
            </p:extLst>
          </p:nvPr>
        </p:nvGraphicFramePr>
        <p:xfrm>
          <a:off x="669304" y="901493"/>
          <a:ext cx="8223250" cy="5670874"/>
        </p:xfrm>
        <a:graphic>
          <a:graphicData uri="http://schemas.openxmlformats.org/drawingml/2006/table">
            <a:tbl>
              <a:tblPr firstRow="1" firstCol="1" bandRow="1">
                <a:tableStyleId>{5C22544A-7EE6-4342-B048-85BDC9FD1C3A}</a:tableStyleId>
              </a:tblPr>
              <a:tblGrid>
                <a:gridCol w="2055495">
                  <a:extLst>
                    <a:ext uri="{9D8B030D-6E8A-4147-A177-3AD203B41FA5}">
                      <a16:colId xmlns:a16="http://schemas.microsoft.com/office/drawing/2014/main" val="20000"/>
                    </a:ext>
                  </a:extLst>
                </a:gridCol>
                <a:gridCol w="2055495">
                  <a:extLst>
                    <a:ext uri="{9D8B030D-6E8A-4147-A177-3AD203B41FA5}">
                      <a16:colId xmlns:a16="http://schemas.microsoft.com/office/drawing/2014/main" val="20001"/>
                    </a:ext>
                  </a:extLst>
                </a:gridCol>
                <a:gridCol w="2056130">
                  <a:extLst>
                    <a:ext uri="{9D8B030D-6E8A-4147-A177-3AD203B41FA5}">
                      <a16:colId xmlns:a16="http://schemas.microsoft.com/office/drawing/2014/main" val="20002"/>
                    </a:ext>
                  </a:extLst>
                </a:gridCol>
                <a:gridCol w="2056130">
                  <a:extLst>
                    <a:ext uri="{9D8B030D-6E8A-4147-A177-3AD203B41FA5}">
                      <a16:colId xmlns:a16="http://schemas.microsoft.com/office/drawing/2014/main" val="20003"/>
                    </a:ext>
                  </a:extLst>
                </a:gridCol>
              </a:tblGrid>
              <a:tr h="678458">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Baby Boomer </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(1945-1964)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0B332"/>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Gen X</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(1964-1980)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0B332"/>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Millennial or Gen Y</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(1980-2000)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0B332"/>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Gen Z </a:t>
                      </a:r>
                      <a:r>
                        <a:rPr lang="en-US" sz="1400" baseline="0" dirty="0">
                          <a:effectLst/>
                          <a:latin typeface="Arial" panose="020B0604020202020204" pitchFamily="34" charset="0"/>
                          <a:cs typeface="Arial" panose="020B0604020202020204" pitchFamily="34" charset="0"/>
                        </a:rPr>
                        <a:t> or </a:t>
                      </a:r>
                      <a:r>
                        <a:rPr lang="en-US" sz="1400" baseline="0" dirty="0" err="1">
                          <a:effectLst/>
                          <a:latin typeface="Arial" panose="020B0604020202020204" pitchFamily="34" charset="0"/>
                          <a:cs typeface="Arial" panose="020B0604020202020204" pitchFamily="34" charset="0"/>
                        </a:rPr>
                        <a:t>iGen</a:t>
                      </a:r>
                      <a:endParaRPr lang="en-US" sz="14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(2000-Present)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0B332"/>
                    </a:solidFill>
                  </a:tcPr>
                </a:tc>
                <a:extLst>
                  <a:ext uri="{0D108BD9-81ED-4DB2-BD59-A6C34878D82A}">
                    <a16:rowId xmlns:a16="http://schemas.microsoft.com/office/drawing/2014/main" val="10000"/>
                  </a:ext>
                </a:extLst>
              </a:tr>
              <a:tr h="0">
                <a:tc>
                  <a:txBody>
                    <a:bodyPr/>
                    <a:lstStyle/>
                    <a:p>
                      <a:pPr marL="0" marR="0" indent="0" algn="ctr">
                        <a:lnSpc>
                          <a:spcPct val="107000"/>
                        </a:lnSpc>
                        <a:spcBef>
                          <a:spcPts val="0"/>
                        </a:spcBef>
                        <a:spcAft>
                          <a:spcPts val="0"/>
                        </a:spcAft>
                        <a:buFontTx/>
                        <a:buNone/>
                      </a:pPr>
                      <a:r>
                        <a:rPr lang="en-US" sz="1400" b="0" kern="1200" dirty="0">
                          <a:solidFill>
                            <a:schemeClr val="tx1"/>
                          </a:solidFill>
                          <a:effectLst/>
                          <a:latin typeface="Arial" panose="020B0604020202020204" pitchFamily="34" charset="0"/>
                          <a:ea typeface="+mn-ea"/>
                          <a:cs typeface="Arial" panose="020B0604020202020204" pitchFamily="34" charset="0"/>
                        </a:rPr>
                        <a:t>Face-to-Face or Call</a:t>
                      </a:r>
                    </a:p>
                    <a:p>
                      <a:pPr marL="0" marR="0" indent="0" algn="ctr">
                        <a:lnSpc>
                          <a:spcPct val="107000"/>
                        </a:lnSpc>
                        <a:spcBef>
                          <a:spcPts val="0"/>
                        </a:spcBef>
                        <a:spcAft>
                          <a:spcPts val="0"/>
                        </a:spcAft>
                        <a:buFontTx/>
                        <a:buNone/>
                      </a:pPr>
                      <a:endParaRPr lang="en-US" sz="14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cs typeface="Arial" panose="020B0604020202020204" pitchFamily="34" charset="0"/>
                        </a:rPr>
                        <a:t>Phone, E-mail or IM</a:t>
                      </a:r>
                    </a:p>
                    <a:p>
                      <a:pPr marL="0" marR="0" indent="0" algn="ctr">
                        <a:lnSpc>
                          <a:spcPct val="107000"/>
                        </a:lnSpc>
                        <a:spcBef>
                          <a:spcPts val="0"/>
                        </a:spcBef>
                        <a:spcAft>
                          <a:spcPts val="0"/>
                        </a:spcAft>
                        <a:buFontTx/>
                        <a:buNone/>
                      </a:pP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cs typeface="Arial" panose="020B0604020202020204" pitchFamily="34" charset="0"/>
                        </a:rPr>
                        <a:t>Just Text Me</a:t>
                      </a:r>
                    </a:p>
                    <a:p>
                      <a:pPr marL="0" marR="0" indent="0" algn="ctr">
                        <a:lnSpc>
                          <a:spcPct val="107000"/>
                        </a:lnSpc>
                        <a:spcBef>
                          <a:spcPts val="0"/>
                        </a:spcBef>
                        <a:spcAft>
                          <a:spcPts val="0"/>
                        </a:spcAft>
                        <a:buFontTx/>
                        <a:buNone/>
                      </a:pP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@me (Instagram, Snapchat, Twitter)</a:t>
                      </a:r>
                    </a:p>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1"/>
                  </a:ext>
                </a:extLst>
              </a:tr>
              <a:tr h="655046">
                <a:tc>
                  <a:txBody>
                    <a:bodyPr/>
                    <a:lstStyle/>
                    <a:p>
                      <a:pPr marL="0" marR="0" indent="0" algn="ctr">
                        <a:lnSpc>
                          <a:spcPct val="107000"/>
                        </a:lnSpc>
                        <a:spcBef>
                          <a:spcPts val="0"/>
                        </a:spcBef>
                        <a:spcAft>
                          <a:spcPts val="0"/>
                        </a:spcAft>
                        <a:buFontTx/>
                        <a:buNone/>
                      </a:pPr>
                      <a:r>
                        <a:rPr lang="en-US" sz="1400" b="0" kern="1200" dirty="0">
                          <a:solidFill>
                            <a:schemeClr val="tx1"/>
                          </a:solidFill>
                          <a:effectLst/>
                          <a:latin typeface="Arial" panose="020B0604020202020204" pitchFamily="34" charset="0"/>
                          <a:ea typeface="+mn-ea"/>
                          <a:cs typeface="Arial" panose="020B0604020202020204" pitchFamily="34" charset="0"/>
                        </a:rPr>
                        <a:t>Live to work</a:t>
                      </a:r>
                    </a:p>
                    <a:p>
                      <a:pPr marL="0" marR="0" indent="0" algn="ctr">
                        <a:lnSpc>
                          <a:spcPct val="107000"/>
                        </a:lnSpc>
                        <a:spcBef>
                          <a:spcPts val="0"/>
                        </a:spcBef>
                        <a:spcAft>
                          <a:spcPts val="0"/>
                        </a:spcAft>
                        <a:buFontTx/>
                        <a:buNone/>
                      </a:pPr>
                      <a:endParaRPr lang="en-US" sz="14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cs typeface="Arial" panose="020B0604020202020204" pitchFamily="34" charset="0"/>
                        </a:rPr>
                        <a:t>Work to Live</a:t>
                      </a:r>
                    </a:p>
                    <a:p>
                      <a:pPr marL="0" marR="0" indent="0" algn="ctr">
                        <a:lnSpc>
                          <a:spcPct val="107000"/>
                        </a:lnSpc>
                        <a:spcBef>
                          <a:spcPts val="0"/>
                        </a:spcBef>
                        <a:spcAft>
                          <a:spcPts val="0"/>
                        </a:spcAft>
                        <a:buFontTx/>
                        <a:buNone/>
                      </a:pP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effectLst/>
                          <a:latin typeface="Arial" panose="020B0604020202020204" pitchFamily="34" charset="0"/>
                          <a:cs typeface="Arial" panose="020B0604020202020204" pitchFamily="34" charset="0"/>
                        </a:rPr>
                        <a:t>Play then Work</a:t>
                      </a:r>
                    </a:p>
                    <a:p>
                      <a:pPr marL="0" marR="0" indent="0" algn="ctr">
                        <a:lnSpc>
                          <a:spcPct val="107000"/>
                        </a:lnSpc>
                        <a:spcBef>
                          <a:spcPts val="0"/>
                        </a:spcBef>
                        <a:spcAft>
                          <a:spcPts val="0"/>
                        </a:spcAft>
                        <a:buFontTx/>
                        <a:buNone/>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Work? What’s work?</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2"/>
                  </a:ext>
                </a:extLst>
              </a:tr>
              <a:tr h="0">
                <a:tc>
                  <a:txBody>
                    <a:bodyPr/>
                    <a:lstStyle/>
                    <a:p>
                      <a:pPr marL="0" marR="0" indent="0" algn="ctr">
                        <a:lnSpc>
                          <a:spcPct val="107000"/>
                        </a:lnSpc>
                        <a:spcBef>
                          <a:spcPts val="0"/>
                        </a:spcBef>
                        <a:spcAft>
                          <a:spcPts val="0"/>
                        </a:spcAft>
                        <a:buFontTx/>
                        <a:buNone/>
                      </a:pPr>
                      <a:r>
                        <a:rPr lang="en-US" sz="1400" b="0" kern="1200" dirty="0">
                          <a:solidFill>
                            <a:schemeClr val="tx1"/>
                          </a:solidFill>
                          <a:effectLst/>
                          <a:latin typeface="Arial" panose="020B0604020202020204" pitchFamily="34" charset="0"/>
                          <a:ea typeface="+mn-ea"/>
                          <a:cs typeface="Arial" panose="020B0604020202020204" pitchFamily="34" charset="0"/>
                        </a:rPr>
                        <a:t>Touch-tone phones</a:t>
                      </a:r>
                    </a:p>
                    <a:p>
                      <a:pPr marL="0" marR="0" indent="0" algn="ctr">
                        <a:lnSpc>
                          <a:spcPct val="107000"/>
                        </a:lnSpc>
                        <a:spcBef>
                          <a:spcPts val="0"/>
                        </a:spcBef>
                        <a:spcAft>
                          <a:spcPts val="0"/>
                        </a:spcAft>
                        <a:buFontTx/>
                        <a:buNone/>
                      </a:pPr>
                      <a:endParaRPr lang="en-US" sz="14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cs typeface="Arial" panose="020B0604020202020204" pitchFamily="34" charset="0"/>
                        </a:rPr>
                        <a:t>Give</a:t>
                      </a:r>
                      <a:r>
                        <a:rPr lang="en-US" sz="1400" baseline="0" dirty="0">
                          <a:solidFill>
                            <a:schemeClr val="tx1"/>
                          </a:solidFill>
                          <a:effectLst/>
                          <a:latin typeface="Arial" panose="020B0604020202020204" pitchFamily="34" charset="0"/>
                          <a:cs typeface="Arial" panose="020B0604020202020204" pitchFamily="34" charset="0"/>
                        </a:rPr>
                        <a:t> them the latest</a:t>
                      </a:r>
                      <a:endParaRPr lang="en-US" sz="1400" dirty="0">
                        <a:solidFill>
                          <a:schemeClr val="tx1"/>
                        </a:solidFill>
                        <a:effectLst/>
                        <a:latin typeface="Arial" panose="020B0604020202020204" pitchFamily="34" charset="0"/>
                        <a:cs typeface="Arial" panose="020B0604020202020204" pitchFamily="34" charset="0"/>
                      </a:endParaRPr>
                    </a:p>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technology</a:t>
                      </a: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effectLst/>
                          <a:latin typeface="Arial" panose="020B0604020202020204" pitchFamily="34" charset="0"/>
                          <a:cs typeface="Arial" panose="020B0604020202020204" pitchFamily="34" charset="0"/>
                        </a:rPr>
                        <a:t>I’ll Google it myself, connected</a:t>
                      </a:r>
                    </a:p>
                    <a:p>
                      <a:pPr marL="0" marR="0" indent="0" algn="ctr">
                        <a:lnSpc>
                          <a:spcPct val="107000"/>
                        </a:lnSpc>
                        <a:spcBef>
                          <a:spcPts val="0"/>
                        </a:spcBef>
                        <a:spcAft>
                          <a:spcPts val="0"/>
                        </a:spcAft>
                        <a:buFontTx/>
                        <a:buNone/>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Apps vs. Internet </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3"/>
                  </a:ext>
                </a:extLst>
              </a:tr>
              <a:tr h="0">
                <a:tc>
                  <a:txBody>
                    <a:bodyPr/>
                    <a:lstStyle/>
                    <a:p>
                      <a:pPr marL="0" marR="0" indent="0" algn="ctr">
                        <a:lnSpc>
                          <a:spcPct val="107000"/>
                        </a:lnSpc>
                        <a:spcBef>
                          <a:spcPts val="0"/>
                        </a:spcBef>
                        <a:spcAft>
                          <a:spcPts val="0"/>
                        </a:spcAft>
                        <a:buFontTx/>
                        <a:buNone/>
                      </a:pPr>
                      <a:r>
                        <a:rPr lang="en-US" sz="1400" b="0" kern="1200" dirty="0">
                          <a:solidFill>
                            <a:schemeClr val="tx1"/>
                          </a:solidFill>
                          <a:effectLst/>
                          <a:latin typeface="Arial" panose="020B0604020202020204" pitchFamily="34" charset="0"/>
                          <a:ea typeface="+mn-ea"/>
                          <a:cs typeface="Arial" panose="020B0604020202020204" pitchFamily="34" charset="0"/>
                        </a:rPr>
                        <a:t>Respect My Title </a:t>
                      </a:r>
                    </a:p>
                    <a:p>
                      <a:pPr marL="0" marR="0" indent="0" algn="ctr">
                        <a:lnSpc>
                          <a:spcPct val="107000"/>
                        </a:lnSpc>
                        <a:spcBef>
                          <a:spcPts val="0"/>
                        </a:spcBef>
                        <a:spcAft>
                          <a:spcPts val="0"/>
                        </a:spcAft>
                        <a:buFontTx/>
                        <a:buNone/>
                      </a:pPr>
                      <a:r>
                        <a:rPr lang="en-US" sz="1400" b="0" kern="1200" dirty="0">
                          <a:solidFill>
                            <a:schemeClr val="tx1"/>
                          </a:solidFill>
                          <a:effectLst/>
                          <a:latin typeface="Arial" panose="020B0604020202020204" pitchFamily="34" charset="0"/>
                          <a:ea typeface="+mn-ea"/>
                          <a:cs typeface="Arial" panose="020B0604020202020204" pitchFamily="34" charset="0"/>
                        </a:rPr>
                        <a:t>“Me Generation” </a:t>
                      </a:r>
                    </a:p>
                    <a:p>
                      <a:pPr marL="0" marR="0" indent="0" algn="ctr">
                        <a:lnSpc>
                          <a:spcPct val="107000"/>
                        </a:lnSpc>
                        <a:spcBef>
                          <a:spcPts val="0"/>
                        </a:spcBef>
                        <a:spcAft>
                          <a:spcPts val="0"/>
                        </a:spcAft>
                        <a:buFontTx/>
                        <a:buNone/>
                      </a:pPr>
                      <a:endParaRPr lang="en-US" sz="14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cs typeface="Arial" panose="020B0604020202020204" pitchFamily="34" charset="0"/>
                        </a:rPr>
                        <a:t>Respect My Ideas </a:t>
                      </a:r>
                    </a:p>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cs typeface="Arial" panose="020B0604020202020204" pitchFamily="34" charset="0"/>
                        </a:rPr>
                        <a:t>Independent</a:t>
                      </a:r>
                    </a:p>
                    <a:p>
                      <a:pPr marL="0" marR="0" indent="0" algn="ctr">
                        <a:lnSpc>
                          <a:spcPct val="107000"/>
                        </a:lnSpc>
                        <a:spcBef>
                          <a:spcPts val="0"/>
                        </a:spcBef>
                        <a:spcAft>
                          <a:spcPts val="0"/>
                        </a:spcAft>
                        <a:buFontTx/>
                        <a:buNone/>
                      </a:pP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cs typeface="Arial" panose="020B0604020202020204" pitchFamily="34" charset="0"/>
                        </a:rPr>
                        <a:t>Respect &amp; Challenge them, Helicopter</a:t>
                      </a:r>
                      <a:r>
                        <a:rPr lang="en-US" sz="1400" baseline="0" dirty="0">
                          <a:solidFill>
                            <a:schemeClr val="tx1"/>
                          </a:solidFill>
                          <a:effectLst/>
                          <a:latin typeface="Arial" panose="020B0604020202020204" pitchFamily="34" charset="0"/>
                          <a:cs typeface="Arial" panose="020B0604020202020204" pitchFamily="34" charset="0"/>
                        </a:rPr>
                        <a:t> Parents</a:t>
                      </a:r>
                    </a:p>
                    <a:p>
                      <a:pPr marL="0" marR="0" indent="0" algn="ctr">
                        <a:lnSpc>
                          <a:spcPct val="107000"/>
                        </a:lnSpc>
                        <a:spcBef>
                          <a:spcPts val="0"/>
                        </a:spcBef>
                        <a:spcAft>
                          <a:spcPts val="0"/>
                        </a:spcAft>
                        <a:buFontTx/>
                        <a:buNone/>
                      </a:pPr>
                      <a:r>
                        <a:rPr lang="en-US" sz="1400" baseline="0" dirty="0">
                          <a:solidFill>
                            <a:schemeClr val="tx1"/>
                          </a:solidFill>
                          <a:effectLst/>
                          <a:latin typeface="Arial" panose="020B0604020202020204" pitchFamily="34" charset="0"/>
                          <a:cs typeface="Arial" panose="020B0604020202020204" pitchFamily="34" charset="0"/>
                        </a:rPr>
                        <a:t>Prefers Teams</a:t>
                      </a:r>
                      <a:endParaRPr lang="en-US" sz="1400" dirty="0">
                        <a:solidFill>
                          <a:schemeClr val="tx1"/>
                        </a:solidFill>
                        <a:effectLst/>
                        <a:latin typeface="Arial" panose="020B0604020202020204" pitchFamily="34" charset="0"/>
                        <a:cs typeface="Arial" panose="020B0604020202020204" pitchFamily="34" charset="0"/>
                      </a:endParaRPr>
                    </a:p>
                    <a:p>
                      <a:pPr marL="0" marR="0" indent="0" algn="ctr">
                        <a:lnSpc>
                          <a:spcPct val="107000"/>
                        </a:lnSpc>
                        <a:spcBef>
                          <a:spcPts val="0"/>
                        </a:spcBef>
                        <a:spcAft>
                          <a:spcPts val="0"/>
                        </a:spcAft>
                        <a:buFontTx/>
                        <a:buNone/>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Creative</a:t>
                      </a:r>
                      <a:r>
                        <a:rPr lang="en-US" sz="1400" baseline="0" dirty="0">
                          <a:solidFill>
                            <a:schemeClr val="tx1"/>
                          </a:solidFill>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Helicopter parents</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4"/>
                  </a:ext>
                </a:extLst>
              </a:tr>
              <a:tr h="0">
                <a:tc>
                  <a:txBody>
                    <a:bodyPr/>
                    <a:lstStyle/>
                    <a:p>
                      <a:pPr marL="0" marR="0" indent="0" algn="ctr">
                        <a:lnSpc>
                          <a:spcPct val="107000"/>
                        </a:lnSpc>
                        <a:spcBef>
                          <a:spcPts val="0"/>
                        </a:spcBef>
                        <a:spcAft>
                          <a:spcPts val="0"/>
                        </a:spcAft>
                        <a:buFontTx/>
                        <a:buNone/>
                      </a:pPr>
                      <a:r>
                        <a:rPr lang="en-US" sz="1400" b="0" kern="1200" dirty="0">
                          <a:solidFill>
                            <a:schemeClr val="tx1"/>
                          </a:solidFill>
                          <a:effectLst/>
                          <a:latin typeface="Arial" panose="020B0604020202020204" pitchFamily="34" charset="0"/>
                          <a:ea typeface="+mn-ea"/>
                          <a:cs typeface="Arial" panose="020B0604020202020204" pitchFamily="34" charset="0"/>
                        </a:rPr>
                        <a:t>Relationship focused at</a:t>
                      </a:r>
                    </a:p>
                    <a:p>
                      <a:pPr marL="0" marR="0" indent="0" algn="ctr">
                        <a:lnSpc>
                          <a:spcPct val="107000"/>
                        </a:lnSpc>
                        <a:spcBef>
                          <a:spcPts val="0"/>
                        </a:spcBef>
                        <a:spcAft>
                          <a:spcPts val="0"/>
                        </a:spcAft>
                        <a:buFontTx/>
                        <a:buNone/>
                      </a:pPr>
                      <a:r>
                        <a:rPr lang="en-US" sz="1400" b="0" kern="1200" dirty="0">
                          <a:solidFill>
                            <a:schemeClr val="tx1"/>
                          </a:solidFill>
                          <a:effectLst/>
                          <a:latin typeface="Arial" panose="020B0604020202020204" pitchFamily="34" charset="0"/>
                          <a:ea typeface="+mn-ea"/>
                          <a:cs typeface="Arial" panose="020B0604020202020204" pitchFamily="34" charset="0"/>
                        </a:rPr>
                        <a:t>work</a:t>
                      </a: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cs typeface="Arial" panose="020B0604020202020204" pitchFamily="34" charset="0"/>
                        </a:rPr>
                        <a:t>Output focused</a:t>
                      </a:r>
                    </a:p>
                    <a:p>
                      <a:pPr marL="0" marR="0" indent="0" algn="ctr">
                        <a:lnSpc>
                          <a:spcPct val="107000"/>
                        </a:lnSpc>
                        <a:spcBef>
                          <a:spcPts val="0"/>
                        </a:spcBef>
                        <a:spcAft>
                          <a:spcPts val="0"/>
                        </a:spcAft>
                        <a:buFontTx/>
                        <a:buNone/>
                      </a:pP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effectLst/>
                          <a:latin typeface="Arial" panose="020B0604020202020204" pitchFamily="34" charset="0"/>
                          <a:cs typeface="Arial" panose="020B0604020202020204" pitchFamily="34" charset="0"/>
                        </a:rPr>
                        <a:t>Focus on involvement and Digital</a:t>
                      </a:r>
                      <a:r>
                        <a:rPr lang="en-US" sz="1400" baseline="0" dirty="0">
                          <a:effectLst/>
                          <a:latin typeface="Arial" panose="020B0604020202020204" pitchFamily="34" charset="0"/>
                          <a:cs typeface="Arial" panose="020B0604020202020204" pitchFamily="34" charset="0"/>
                        </a:rPr>
                        <a:t> Natives – </a:t>
                      </a:r>
                      <a:r>
                        <a:rPr lang="en-US" sz="1400" baseline="0" dirty="0">
                          <a:solidFill>
                            <a:schemeClr val="tx1"/>
                          </a:solidFill>
                          <a:effectLst/>
                          <a:latin typeface="Arial" panose="020B0604020202020204" pitchFamily="34" charset="0"/>
                          <a:cs typeface="Arial" panose="020B0604020202020204" pitchFamily="34" charset="0"/>
                        </a:rPr>
                        <a:t>Wi-Fi</a:t>
                      </a:r>
                      <a:endParaRPr lang="en-US" sz="1400" dirty="0">
                        <a:solidFill>
                          <a:schemeClr val="tx1"/>
                        </a:solidFill>
                        <a:effectLst/>
                        <a:latin typeface="Arial" panose="020B060402020202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Digital Natives – 5 Screens </a:t>
                      </a:r>
                      <a:r>
                        <a:rPr lang="en-US" sz="1400" dirty="0">
                          <a:solidFill>
                            <a:schemeClr val="tx1"/>
                          </a:solidFill>
                          <a:effectLst/>
                          <a:latin typeface="Arial" panose="020B0604020202020204" pitchFamily="34" charset="0"/>
                          <a:cs typeface="Arial" panose="020B0604020202020204" pitchFamily="34" charset="0"/>
                        </a:rPr>
                        <a:t>–</a:t>
                      </a:r>
                      <a:r>
                        <a:rPr lang="en-US" sz="1400" baseline="0" dirty="0">
                          <a:solidFill>
                            <a:schemeClr val="tx1"/>
                          </a:solidFill>
                          <a:effectLst/>
                          <a:latin typeface="Arial" panose="020B0604020202020204" pitchFamily="34" charset="0"/>
                          <a:cs typeface="Arial" panose="020B0604020202020204" pitchFamily="34" charset="0"/>
                        </a:rPr>
                        <a:t> Touch Screen</a:t>
                      </a:r>
                      <a:endParaRPr lang="en-US" sz="1400" dirty="0">
                        <a:solidFill>
                          <a:schemeClr val="tx1"/>
                        </a:solidFill>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5"/>
                  </a:ext>
                </a:extLst>
              </a:tr>
              <a:tr h="0">
                <a:tc>
                  <a:txBody>
                    <a:bodyPr/>
                    <a:lstStyle/>
                    <a:p>
                      <a:pPr marL="0" marR="0" indent="0" algn="ctr">
                        <a:lnSpc>
                          <a:spcPct val="107000"/>
                        </a:lnSpc>
                        <a:spcBef>
                          <a:spcPts val="0"/>
                        </a:spcBef>
                        <a:spcAft>
                          <a:spcPts val="0"/>
                        </a:spcAft>
                        <a:buFontTx/>
                        <a:buNone/>
                      </a:pPr>
                      <a:r>
                        <a:rPr lang="en-US" sz="1400" b="0" kern="1200" dirty="0">
                          <a:solidFill>
                            <a:schemeClr val="tx1"/>
                          </a:solidFill>
                          <a:effectLst/>
                          <a:latin typeface="Arial" panose="020B0604020202020204" pitchFamily="34" charset="0"/>
                          <a:ea typeface="+mn-ea"/>
                          <a:cs typeface="Arial" panose="020B0604020202020204" pitchFamily="34" charset="0"/>
                        </a:rPr>
                        <a:t>Work Comes First (Career,</a:t>
                      </a:r>
                      <a:r>
                        <a:rPr lang="en-US" sz="1400" b="0" kern="1200" baseline="0" dirty="0">
                          <a:solidFill>
                            <a:schemeClr val="tx1"/>
                          </a:solidFill>
                          <a:effectLst/>
                          <a:latin typeface="Arial" panose="020B0604020202020204" pitchFamily="34" charset="0"/>
                          <a:ea typeface="+mn-ea"/>
                          <a:cs typeface="Arial" panose="020B0604020202020204" pitchFamily="34" charset="0"/>
                        </a:rPr>
                        <a:t> Title, Money)</a:t>
                      </a:r>
                      <a:endParaRPr lang="en-US" sz="1400" b="0" kern="1200" dirty="0">
                        <a:solidFill>
                          <a:schemeClr val="tx1"/>
                        </a:solidFill>
                        <a:effectLst/>
                        <a:latin typeface="Arial" panose="020B0604020202020204" pitchFamily="34" charset="0"/>
                        <a:ea typeface="+mn-ea"/>
                        <a:cs typeface="Arial" panose="020B0604020202020204" pitchFamily="34" charset="0"/>
                      </a:endParaRPr>
                    </a:p>
                    <a:p>
                      <a:pPr marL="0" marR="0" indent="0" algn="ctr">
                        <a:lnSpc>
                          <a:spcPct val="107000"/>
                        </a:lnSpc>
                        <a:spcBef>
                          <a:spcPts val="0"/>
                        </a:spcBef>
                        <a:spcAft>
                          <a:spcPts val="0"/>
                        </a:spcAft>
                        <a:buFontTx/>
                        <a:buNone/>
                      </a:pPr>
                      <a:endParaRPr lang="en-US" sz="14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cs typeface="Arial" panose="020B0604020202020204" pitchFamily="34" charset="0"/>
                        </a:rPr>
                        <a:t>Family comes first</a:t>
                      </a:r>
                    </a:p>
                    <a:p>
                      <a:pPr marL="0" marR="0" indent="0" algn="ctr">
                        <a:lnSpc>
                          <a:spcPct val="107000"/>
                        </a:lnSpc>
                        <a:spcBef>
                          <a:spcPts val="0"/>
                        </a:spcBef>
                        <a:spcAft>
                          <a:spcPts val="0"/>
                        </a:spcAft>
                        <a:buFontTx/>
                        <a:buNone/>
                      </a:pP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r>
                        <a:rPr lang="en-US" sz="1400" dirty="0">
                          <a:solidFill>
                            <a:schemeClr val="tx1"/>
                          </a:solidFill>
                          <a:effectLst/>
                          <a:latin typeface="Arial" panose="020B0604020202020204" pitchFamily="34" charset="0"/>
                          <a:cs typeface="Arial" panose="020B0604020202020204" pitchFamily="34" charset="0"/>
                        </a:rPr>
                        <a:t>Friends comes first</a:t>
                      </a:r>
                    </a:p>
                    <a:p>
                      <a:pPr marL="0" marR="0" indent="0" algn="ctr">
                        <a:lnSpc>
                          <a:spcPct val="107000"/>
                        </a:lnSpc>
                        <a:spcBef>
                          <a:spcPts val="0"/>
                        </a:spcBef>
                        <a:spcAft>
                          <a:spcPts val="0"/>
                        </a:spcAft>
                        <a:buFontTx/>
                        <a:buNone/>
                      </a:pP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TBD – </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still coming of age</a:t>
                      </a:r>
                    </a:p>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6"/>
                  </a:ext>
                </a:extLst>
              </a:tr>
              <a:tr h="0">
                <a:tc>
                  <a:txBody>
                    <a:bodyPr/>
                    <a:lstStyle/>
                    <a:p>
                      <a:pPr marL="0" marR="0" algn="ctr">
                        <a:lnSpc>
                          <a:spcPct val="107000"/>
                        </a:lnSpc>
                        <a:spcBef>
                          <a:spcPts val="0"/>
                        </a:spcBef>
                        <a:spcAft>
                          <a:spcPts val="0"/>
                        </a:spcAft>
                        <a:buFontTx/>
                        <a:buNone/>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buFontTx/>
                        <a:buNone/>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indent="0" algn="ctr">
                        <a:lnSpc>
                          <a:spcPct val="107000"/>
                        </a:lnSpc>
                        <a:spcBef>
                          <a:spcPts val="0"/>
                        </a:spcBef>
                        <a:spcAft>
                          <a:spcPts val="0"/>
                        </a:spcAft>
                        <a:buFontTx/>
                        <a:buNone/>
                      </a:pPr>
                      <a:endParaRPr lang="en-US" sz="1400" dirty="0">
                        <a:effectLst/>
                        <a:latin typeface="Arial" panose="020B060402020202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007"/>
                  </a:ext>
                </a:extLst>
              </a:tr>
            </a:tbl>
          </a:graphicData>
        </a:graphic>
      </p:graphicFrame>
      <p:sp>
        <p:nvSpPr>
          <p:cNvPr id="18" name="TextBox 17"/>
          <p:cNvSpPr txBox="1"/>
          <p:nvPr/>
        </p:nvSpPr>
        <p:spPr>
          <a:xfrm>
            <a:off x="587192" y="6318477"/>
            <a:ext cx="8211367" cy="369332"/>
          </a:xfrm>
          <a:prstGeom prst="rect">
            <a:avLst/>
          </a:prstGeom>
          <a:noFill/>
        </p:spPr>
        <p:txBody>
          <a:bodyPr wrap="square" rtlCol="0">
            <a:spAutoFit/>
          </a:bodyPr>
          <a:lstStyle/>
          <a:p>
            <a:r>
              <a:rPr lang="en-US" sz="900" dirty="0"/>
              <a:t>Source:  Information gathered on 8/5/16 from  </a:t>
            </a:r>
            <a:r>
              <a:rPr lang="en-US" sz="900" dirty="0">
                <a:hlinkClick r:id="rId3"/>
              </a:rPr>
              <a:t>http://opi.mt.gov/pub/rti/EssentialComponents/Leadership/Present/Understanding%20Generational%20Differences.pdf</a:t>
            </a:r>
            <a:r>
              <a:rPr lang="en-US" sz="900" dirty="0"/>
              <a:t> and</a:t>
            </a:r>
          </a:p>
          <a:p>
            <a:r>
              <a:rPr lang="en-US" sz="900" dirty="0">
                <a:hlinkClick r:id="rId4"/>
              </a:rPr>
              <a:t>http://www.wmfc.org/uploads/GenerationalDifferencesChart.pdf</a:t>
            </a:r>
            <a:r>
              <a:rPr lang="en-US" sz="900" dirty="0"/>
              <a:t> </a:t>
            </a:r>
          </a:p>
        </p:txBody>
      </p:sp>
    </p:spTree>
    <p:extLst>
      <p:ext uri="{BB962C8B-B14F-4D97-AF65-F5344CB8AC3E}">
        <p14:creationId xmlns:p14="http://schemas.microsoft.com/office/powerpoint/2010/main" val="3197545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t"/>
          <a:lstStyle/>
          <a:p>
            <a:r>
              <a:rPr lang="en-US" dirty="0"/>
              <a:t>Millennial Impact</a:t>
            </a:r>
          </a:p>
        </p:txBody>
      </p:sp>
      <p:sp>
        <p:nvSpPr>
          <p:cNvPr id="3" name="Text Placeholder 2"/>
          <p:cNvSpPr>
            <a:spLocks noGrp="1"/>
          </p:cNvSpPr>
          <p:nvPr>
            <p:ph type="body" sz="quarter" idx="11"/>
          </p:nvPr>
        </p:nvSpPr>
        <p:spPr>
          <a:xfrm>
            <a:off x="587193" y="1150310"/>
            <a:ext cx="8294339" cy="5308323"/>
          </a:xfrm>
        </p:spPr>
        <p:txBody>
          <a:bodyPr/>
          <a:lstStyle/>
          <a:p>
            <a:pPr marL="285750" indent="-285750">
              <a:spcBef>
                <a:spcPts val="408"/>
              </a:spcBef>
              <a:spcAft>
                <a:spcPts val="1000"/>
              </a:spcAft>
              <a:buFont typeface="Arial" panose="020B0604020202020204" pitchFamily="34" charset="0"/>
              <a:buChar char="•"/>
            </a:pPr>
            <a:r>
              <a:rPr lang="en-US" dirty="0"/>
              <a:t>Born after 1980: Roughly 77 million people, 24% of US population</a:t>
            </a:r>
          </a:p>
          <a:p>
            <a:pPr marL="285750" indent="-285750">
              <a:spcBef>
                <a:spcPts val="408"/>
              </a:spcBef>
              <a:spcAft>
                <a:spcPts val="1000"/>
              </a:spcAft>
              <a:buFont typeface="Arial" panose="020B0604020202020204" pitchFamily="34" charset="0"/>
              <a:buChar char="•"/>
            </a:pPr>
            <a:r>
              <a:rPr lang="en-US" dirty="0"/>
              <a:t>Age of adults in 2016: 20 to 35</a:t>
            </a:r>
          </a:p>
          <a:p>
            <a:pPr marL="285750" indent="-285750">
              <a:spcBef>
                <a:spcPts val="408"/>
              </a:spcBef>
              <a:spcAft>
                <a:spcPts val="1000"/>
              </a:spcAft>
              <a:buFont typeface="Arial" panose="020B0604020202020204" pitchFamily="34" charset="0"/>
              <a:buChar char="•"/>
            </a:pPr>
            <a:r>
              <a:rPr lang="en-US" dirty="0"/>
              <a:t>America’s largest and most diverse population</a:t>
            </a:r>
          </a:p>
          <a:p>
            <a:pPr marL="690563" lvl="1">
              <a:spcBef>
                <a:spcPts val="408"/>
              </a:spcBef>
              <a:spcAft>
                <a:spcPts val="1000"/>
              </a:spcAft>
              <a:buFont typeface="Arial" panose="020B0604020202020204" pitchFamily="34" charset="0"/>
              <a:buChar char="–"/>
            </a:pPr>
            <a:r>
              <a:rPr lang="en-US" dirty="0">
                <a:solidFill>
                  <a:schemeClr val="tx1"/>
                </a:solidFill>
              </a:rPr>
              <a:t>15% were born in a foreign country</a:t>
            </a:r>
          </a:p>
          <a:p>
            <a:pPr marL="285750" indent="-285750">
              <a:spcBef>
                <a:spcPts val="408"/>
              </a:spcBef>
              <a:spcAft>
                <a:spcPts val="1000"/>
              </a:spcAft>
              <a:buFont typeface="Arial" panose="020B0604020202020204" pitchFamily="34" charset="0"/>
              <a:buChar char="•"/>
            </a:pPr>
            <a:r>
              <a:rPr lang="en-US" dirty="0"/>
              <a:t>In 2012: 15.8 million students making up </a:t>
            </a:r>
            <a:r>
              <a:rPr lang="en-US" b="1" dirty="0"/>
              <a:t>75% of Higher Ed</a:t>
            </a:r>
            <a:r>
              <a:rPr lang="en-US" dirty="0"/>
              <a:t>. Enrollment are millennials</a:t>
            </a:r>
          </a:p>
          <a:p>
            <a:pPr marL="285750" indent="-285750">
              <a:spcBef>
                <a:spcPts val="408"/>
              </a:spcBef>
              <a:spcAft>
                <a:spcPts val="1000"/>
              </a:spcAft>
              <a:buFont typeface="Arial" panose="020B0604020202020204" pitchFamily="34" charset="0"/>
              <a:buChar char="•"/>
            </a:pPr>
            <a:r>
              <a:rPr lang="en-US" dirty="0"/>
              <a:t>Also known as Generation Y, millennials make up about one-fourth of the US population (Nielsen)</a:t>
            </a:r>
          </a:p>
          <a:p>
            <a:pPr marL="285750" indent="-285750">
              <a:spcBef>
                <a:spcPts val="408"/>
              </a:spcBef>
              <a:spcAft>
                <a:spcPts val="1000"/>
              </a:spcAft>
              <a:buFont typeface="Arial" panose="020B0604020202020204" pitchFamily="34" charset="0"/>
              <a:buChar char="•"/>
            </a:pPr>
            <a:r>
              <a:rPr lang="en-US" dirty="0"/>
              <a:t>As the Baby Boomers generation taught us, the larger the generation the greater the influence over norms, expectations and behavior</a:t>
            </a:r>
          </a:p>
          <a:p>
            <a:pPr marL="285750" indent="-285750">
              <a:spcBef>
                <a:spcPts val="408"/>
              </a:spcBef>
              <a:spcAft>
                <a:spcPts val="1000"/>
              </a:spcAft>
              <a:buFont typeface="Arial" panose="020B0604020202020204" pitchFamily="34" charset="0"/>
              <a:buChar char="•"/>
            </a:pPr>
            <a:r>
              <a:rPr lang="en-US" dirty="0"/>
              <a:t>By 2018, Millennials will have the most spending power of any generation as they will eclipse Boomers</a:t>
            </a:r>
          </a:p>
          <a:p>
            <a:endParaRPr lang="en-US" sz="1100" dirty="0"/>
          </a:p>
          <a:p>
            <a:endParaRPr lang="en-US" sz="1000" dirty="0"/>
          </a:p>
          <a:p>
            <a:r>
              <a:rPr lang="en-US" sz="1000" dirty="0"/>
              <a:t>Sources: Information gathered 8/2016 from Pew Research Center survey conducted Feb. 14-23, 2014 among  1,821 adults nationwide, including 617 Millennial adults, and analysis of other Pew Research Center surveys conducted between 1990 and 2014 </a:t>
            </a:r>
            <a:r>
              <a:rPr lang="en-US" sz="1000" dirty="0">
                <a:solidFill>
                  <a:prstClr val="white">
                    <a:lumMod val="50000"/>
                  </a:prstClr>
                </a:solidFill>
                <a:latin typeface="Calibri"/>
                <a:hlinkClick r:id="rId2"/>
              </a:rPr>
              <a:t>http://www.pewsocialtrends.org/2014/03/07/millennials-in-adulthood/</a:t>
            </a:r>
            <a:r>
              <a:rPr lang="en-US" sz="1000" dirty="0">
                <a:solidFill>
                  <a:prstClr val="white">
                    <a:lumMod val="50000"/>
                  </a:prstClr>
                </a:solidFill>
                <a:latin typeface="Calibri"/>
              </a:rPr>
              <a:t> </a:t>
            </a:r>
            <a:r>
              <a:rPr lang="en-US" sz="1000" dirty="0"/>
              <a:t>, Ryan-Jenkins </a:t>
            </a:r>
            <a:r>
              <a:rPr lang="en-US" sz="1000" dirty="0">
                <a:solidFill>
                  <a:prstClr val="white">
                    <a:lumMod val="50000"/>
                  </a:prstClr>
                </a:solidFill>
                <a:latin typeface="Calibri"/>
                <a:hlinkClick r:id="rId3"/>
              </a:rPr>
              <a:t>http://www.ryan-jenkins.com/2013/09/16/22-shocking-stats-about-millennials-to-help-you-chart-tomorrows-change/</a:t>
            </a:r>
            <a:r>
              <a:rPr lang="en-US" sz="1000" dirty="0">
                <a:solidFill>
                  <a:prstClr val="white">
                    <a:lumMod val="50000"/>
                  </a:prstClr>
                </a:solidFill>
                <a:latin typeface="Calibri"/>
              </a:rPr>
              <a:t> , </a:t>
            </a:r>
            <a:r>
              <a:rPr lang="en-US" sz="1000" dirty="0"/>
              <a:t>and Nielsen  </a:t>
            </a:r>
            <a:r>
              <a:rPr lang="en-US" sz="1000" dirty="0">
                <a:hlinkClick r:id="rId4"/>
              </a:rPr>
              <a:t>http://www.nielsen.com/us/en/insights/reports/2014/millennials-breaking-the-myths.html</a:t>
            </a:r>
            <a:endParaRPr lang="en-US" dirty="0"/>
          </a:p>
          <a:p>
            <a:pPr marL="285750" lvl="0" indent="-285750">
              <a:buClrTx/>
              <a:buSzTx/>
              <a:buFont typeface="Arial"/>
              <a:buChar char="•"/>
              <a:defRPr/>
            </a:pPr>
            <a:endParaRPr lang="en-US" dirty="0"/>
          </a:p>
        </p:txBody>
      </p:sp>
    </p:spTree>
    <p:extLst>
      <p:ext uri="{BB962C8B-B14F-4D97-AF65-F5344CB8AC3E}">
        <p14:creationId xmlns:p14="http://schemas.microsoft.com/office/powerpoint/2010/main" val="152115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63574" y="219808"/>
            <a:ext cx="8387473" cy="699526"/>
          </a:xfrm>
        </p:spPr>
        <p:txBody>
          <a:bodyPr>
            <a:normAutofit/>
          </a:bodyPr>
          <a:lstStyle/>
          <a:p>
            <a:r>
              <a:rPr lang="en-US" dirty="0"/>
              <a:t>Millennial Generation:  Basic Facts</a:t>
            </a:r>
          </a:p>
        </p:txBody>
      </p:sp>
      <p:sp>
        <p:nvSpPr>
          <p:cNvPr id="5" name="Text Placeholder 4"/>
          <p:cNvSpPr>
            <a:spLocks noGrp="1"/>
          </p:cNvSpPr>
          <p:nvPr>
            <p:ph type="body" sz="quarter" idx="11"/>
          </p:nvPr>
        </p:nvSpPr>
        <p:spPr/>
        <p:txBody>
          <a:bodyPr/>
          <a:lstStyle/>
          <a:p>
            <a:pPr marL="285750" indent="-285750">
              <a:buFont typeface="Arial" panose="020B0604020202020204" pitchFamily="34" charset="0"/>
              <a:buChar char="•"/>
            </a:pPr>
            <a:r>
              <a:rPr lang="en-US" sz="2400" dirty="0"/>
              <a:t>Diverse</a:t>
            </a:r>
          </a:p>
          <a:p>
            <a:pPr marL="285750" indent="-285750">
              <a:buFont typeface="Arial" panose="020B0604020202020204" pitchFamily="34" charset="0"/>
              <a:buChar char="•"/>
            </a:pPr>
            <a:r>
              <a:rPr lang="en-US" sz="2400" dirty="0"/>
              <a:t>Pressured to Perform</a:t>
            </a:r>
          </a:p>
          <a:p>
            <a:pPr marL="285750" indent="-285750">
              <a:buFont typeface="Arial" panose="020B0604020202020204" pitchFamily="34" charset="0"/>
              <a:buChar char="•"/>
            </a:pPr>
            <a:r>
              <a:rPr lang="en-US" sz="2400" dirty="0"/>
              <a:t>Ambitious/Achievers</a:t>
            </a:r>
          </a:p>
          <a:p>
            <a:pPr marL="285750" indent="-285750">
              <a:buFont typeface="Arial" panose="020B0604020202020204" pitchFamily="34" charset="0"/>
              <a:buChar char="•"/>
            </a:pPr>
            <a:r>
              <a:rPr lang="en-US" sz="2400" dirty="0"/>
              <a:t>Team Oriented</a:t>
            </a:r>
          </a:p>
          <a:p>
            <a:pPr marL="285750" indent="-285750">
              <a:buFont typeface="Arial" panose="020B0604020202020204" pitchFamily="34" charset="0"/>
              <a:buChar char="•"/>
            </a:pPr>
            <a:r>
              <a:rPr lang="en-US" sz="2400" dirty="0"/>
              <a:t>Connected</a:t>
            </a:r>
          </a:p>
          <a:p>
            <a:pPr marL="285750" indent="-285750">
              <a:buFont typeface="Arial" panose="020B0604020202020204" pitchFamily="34" charset="0"/>
              <a:buChar char="•"/>
            </a:pPr>
            <a:r>
              <a:rPr lang="en-US" sz="2400" dirty="0"/>
              <a:t>Service Oriented</a:t>
            </a:r>
          </a:p>
          <a:p>
            <a:pPr marL="285750" indent="-285750">
              <a:buFont typeface="Arial" panose="020B0604020202020204" pitchFamily="34" charset="0"/>
              <a:buChar char="•"/>
            </a:pPr>
            <a:r>
              <a:rPr lang="en-US" sz="2400" dirty="0"/>
              <a:t>Excellent Time Managers</a:t>
            </a:r>
          </a:p>
          <a:p>
            <a:pPr marL="285750" indent="-285750">
              <a:buFont typeface="Arial" panose="020B0604020202020204" pitchFamily="34" charset="0"/>
              <a:buChar char="•"/>
            </a:pPr>
            <a:r>
              <a:rPr lang="en-US" sz="2400" dirty="0"/>
              <a:t>Structured</a:t>
            </a:r>
          </a:p>
          <a:p>
            <a:pPr marL="285750" indent="-285750">
              <a:buFont typeface="Arial" panose="020B0604020202020204" pitchFamily="34" charset="0"/>
              <a:buChar char="•"/>
            </a:pPr>
            <a:r>
              <a:rPr lang="en-US" sz="2400" dirty="0"/>
              <a:t>Protected</a:t>
            </a:r>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4850" y="2455981"/>
            <a:ext cx="2636996" cy="1916829"/>
          </a:xfrm>
          <a:prstGeom prst="rect">
            <a:avLst/>
          </a:prstGeom>
        </p:spPr>
      </p:pic>
      <p:sp>
        <p:nvSpPr>
          <p:cNvPr id="7" name="TextBox 6"/>
          <p:cNvSpPr txBox="1"/>
          <p:nvPr/>
        </p:nvSpPr>
        <p:spPr>
          <a:xfrm>
            <a:off x="563574" y="5909457"/>
            <a:ext cx="8220829" cy="400110"/>
          </a:xfrm>
          <a:prstGeom prst="rect">
            <a:avLst/>
          </a:prstGeom>
          <a:noFill/>
        </p:spPr>
        <p:txBody>
          <a:bodyPr wrap="square" rtlCol="0">
            <a:spAutoFit/>
          </a:bodyPr>
          <a:lstStyle/>
          <a:p>
            <a:r>
              <a:rPr lang="en-US" sz="1000" dirty="0"/>
              <a:t>Source: Alicia Moore, Director of Admissions/Registrar; Central Oregon CC,  “They’ve Never Taken A Swim and Thought About Jaws: Understanding the Millennial Generation”</a:t>
            </a:r>
          </a:p>
        </p:txBody>
      </p:sp>
    </p:spTree>
    <p:extLst>
      <p:ext uri="{BB962C8B-B14F-4D97-AF65-F5344CB8AC3E}">
        <p14:creationId xmlns:p14="http://schemas.microsoft.com/office/powerpoint/2010/main" val="2071544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t"/>
          <a:lstStyle/>
          <a:p>
            <a:r>
              <a:rPr lang="en-US" dirty="0"/>
              <a:t>Millennials vs Baby Boomers</a:t>
            </a:r>
          </a:p>
        </p:txBody>
      </p:sp>
      <p:sp>
        <p:nvSpPr>
          <p:cNvPr id="6" name="Text Placeholder 5"/>
          <p:cNvSpPr>
            <a:spLocks noGrp="1"/>
          </p:cNvSpPr>
          <p:nvPr>
            <p:ph type="body" sz="quarter" idx="11"/>
          </p:nvPr>
        </p:nvSpPr>
        <p:spPr>
          <a:xfrm>
            <a:off x="505821" y="1012187"/>
            <a:ext cx="8294339" cy="5308323"/>
          </a:xfrm>
        </p:spPr>
        <p:txBody>
          <a:bodyPr/>
          <a:lstStyle/>
          <a:p>
            <a:pPr marL="285750" indent="-285750">
              <a:spcBef>
                <a:spcPts val="408"/>
              </a:spcBef>
              <a:buFont typeface="Arial" panose="020B0604020202020204" pitchFamily="34" charset="0"/>
              <a:buChar char="•"/>
            </a:pPr>
            <a:r>
              <a:rPr lang="en-US" sz="1600" dirty="0"/>
              <a:t>Millennials are a generation of Debit Card Users; More than half prefer using a “Card”</a:t>
            </a:r>
          </a:p>
          <a:p>
            <a:pPr lvl="1">
              <a:spcBef>
                <a:spcPts val="408"/>
              </a:spcBef>
              <a:spcAft>
                <a:spcPts val="0"/>
              </a:spcAft>
              <a:buFont typeface="Arial" panose="020B0604020202020204" pitchFamily="34" charset="0"/>
              <a:buChar char="‒"/>
            </a:pPr>
            <a:r>
              <a:rPr lang="en-US" sz="1600" dirty="0">
                <a:solidFill>
                  <a:schemeClr val="tx1"/>
                </a:solidFill>
              </a:rPr>
              <a:t>Baby Boomers -77% would prefer to use cash</a:t>
            </a:r>
          </a:p>
          <a:p>
            <a:pPr marL="457200" lvl="1" indent="0">
              <a:spcBef>
                <a:spcPts val="0"/>
              </a:spcBef>
              <a:spcAft>
                <a:spcPts val="0"/>
              </a:spcAft>
              <a:buNone/>
            </a:pPr>
            <a:endParaRPr lang="en-US" sz="1000" dirty="0">
              <a:solidFill>
                <a:srgbClr val="FF0000"/>
              </a:solidFill>
            </a:endParaRPr>
          </a:p>
          <a:p>
            <a:pPr marL="285750" indent="-285750">
              <a:spcBef>
                <a:spcPts val="0"/>
              </a:spcBef>
              <a:buFont typeface="Arial" panose="020B0604020202020204" pitchFamily="34" charset="0"/>
              <a:buChar char="•"/>
            </a:pPr>
            <a:r>
              <a:rPr lang="en-US" sz="1600" dirty="0"/>
              <a:t>According to a survey administered by FICO, Millennials are 10X more likely to use peer-to-peer lending compared to the Boomers generation</a:t>
            </a:r>
          </a:p>
          <a:p>
            <a:pPr>
              <a:spcBef>
                <a:spcPts val="0"/>
              </a:spcBef>
            </a:pPr>
            <a:endParaRPr lang="en-US" sz="1000" dirty="0">
              <a:solidFill>
                <a:srgbClr val="FF0000"/>
              </a:solidFill>
            </a:endParaRPr>
          </a:p>
          <a:p>
            <a:pPr marL="285750" indent="-285750">
              <a:spcBef>
                <a:spcPts val="408"/>
              </a:spcBef>
              <a:buFont typeface="Arial" panose="020B0604020202020204" pitchFamily="34" charset="0"/>
              <a:buChar char="•"/>
            </a:pPr>
            <a:r>
              <a:rPr lang="en-US" sz="1600" dirty="0"/>
              <a:t>In 2014, according to Experian, Millennials held the lowest amount of overall debt and bankcard debt on average, compared to the other generations</a:t>
            </a:r>
          </a:p>
          <a:p>
            <a:pPr lvl="1">
              <a:spcBef>
                <a:spcPts val="408"/>
              </a:spcBef>
              <a:spcAft>
                <a:spcPts val="0"/>
              </a:spcAft>
              <a:buFont typeface="Arial" panose="020B0604020202020204" pitchFamily="34" charset="0"/>
              <a:buChar char="‒"/>
            </a:pPr>
            <a:r>
              <a:rPr lang="en-US" sz="1600" dirty="0">
                <a:solidFill>
                  <a:schemeClr val="tx1"/>
                </a:solidFill>
              </a:rPr>
              <a:t>Millennials had average debt </a:t>
            </a:r>
            <a:r>
              <a:rPr lang="en-US" sz="1600">
                <a:solidFill>
                  <a:schemeClr val="tx1"/>
                </a:solidFill>
              </a:rPr>
              <a:t>of 23k </a:t>
            </a:r>
            <a:r>
              <a:rPr lang="en-US" sz="1600" dirty="0">
                <a:solidFill>
                  <a:schemeClr val="tx1"/>
                </a:solidFill>
              </a:rPr>
              <a:t>compared to Gen Xers with average debt of 30k</a:t>
            </a:r>
          </a:p>
          <a:p>
            <a:pPr lvl="1">
              <a:spcBef>
                <a:spcPts val="408"/>
              </a:spcBef>
              <a:spcAft>
                <a:spcPts val="0"/>
              </a:spcAft>
              <a:buFont typeface="Arial" panose="020B0604020202020204" pitchFamily="34" charset="0"/>
              <a:buChar char="‒"/>
            </a:pPr>
            <a:endParaRPr lang="en-US" sz="1000" dirty="0">
              <a:solidFill>
                <a:schemeClr val="tx1"/>
              </a:solidFill>
            </a:endParaRPr>
          </a:p>
          <a:p>
            <a:pPr marL="285750" lvl="1">
              <a:spcBef>
                <a:spcPts val="0"/>
              </a:spcBef>
              <a:spcAft>
                <a:spcPts val="0"/>
              </a:spcAft>
              <a:buFont typeface="Arial" panose="020B0604020202020204" pitchFamily="34" charset="0"/>
              <a:buChar char="•"/>
            </a:pPr>
            <a:r>
              <a:rPr lang="en-US" sz="1600" dirty="0">
                <a:solidFill>
                  <a:schemeClr val="tx1"/>
                </a:solidFill>
              </a:rPr>
              <a:t>The average Millennial credit score is 625, and 28 percent of them are ranked below 579, says </a:t>
            </a:r>
            <a:r>
              <a:rPr lang="en-US" sz="1600" dirty="0" err="1">
                <a:solidFill>
                  <a:schemeClr val="tx1"/>
                </a:solidFill>
              </a:rPr>
              <a:t>NerdWallet</a:t>
            </a:r>
            <a:r>
              <a:rPr lang="en-US" sz="1600" dirty="0">
                <a:solidFill>
                  <a:schemeClr val="tx1"/>
                </a:solidFill>
              </a:rPr>
              <a:t> </a:t>
            </a:r>
          </a:p>
          <a:p>
            <a:pPr lvl="1">
              <a:spcBef>
                <a:spcPts val="408"/>
              </a:spcBef>
              <a:spcAft>
                <a:spcPts val="0"/>
              </a:spcAft>
              <a:buFont typeface="Arial" panose="020B0604020202020204" pitchFamily="34" charset="0"/>
              <a:buChar char="‒"/>
            </a:pPr>
            <a:r>
              <a:rPr lang="en-US" sz="1600" dirty="0">
                <a:solidFill>
                  <a:schemeClr val="tx1"/>
                </a:solidFill>
              </a:rPr>
              <a:t>In the world of credit scores, anything above 660 (out of 850) is considered good.</a:t>
            </a:r>
          </a:p>
          <a:p>
            <a:pPr lvl="1">
              <a:spcBef>
                <a:spcPts val="408"/>
              </a:spcBef>
              <a:spcAft>
                <a:spcPts val="0"/>
              </a:spcAft>
              <a:buFont typeface="Arial" panose="020B0604020202020204" pitchFamily="34" charset="0"/>
              <a:buChar char="‒"/>
            </a:pPr>
            <a:r>
              <a:rPr lang="en-US" sz="1600" dirty="0">
                <a:solidFill>
                  <a:schemeClr val="tx1"/>
                </a:solidFill>
              </a:rPr>
              <a:t>Based on Millennial credit habits, those scores may not improve</a:t>
            </a:r>
          </a:p>
          <a:p>
            <a:pPr marL="457200" lvl="1" indent="0">
              <a:spcBef>
                <a:spcPts val="408"/>
              </a:spcBef>
              <a:spcAft>
                <a:spcPts val="0"/>
              </a:spcAft>
              <a:buNone/>
            </a:pPr>
            <a:endParaRPr lang="en-US" sz="1000" dirty="0">
              <a:solidFill>
                <a:schemeClr val="tx1"/>
              </a:solidFill>
            </a:endParaRPr>
          </a:p>
          <a:p>
            <a:pPr marL="285750" indent="-285750">
              <a:buFont typeface="Arial" panose="020B0604020202020204" pitchFamily="34" charset="0"/>
              <a:buChar char="•"/>
            </a:pPr>
            <a:r>
              <a:rPr lang="en-US" sz="1600" dirty="0"/>
              <a:t>Less than half of Millennials have a credit card</a:t>
            </a:r>
          </a:p>
          <a:p>
            <a:pPr lvl="0"/>
            <a:endParaRPr lang="en-US" sz="1000" dirty="0"/>
          </a:p>
          <a:p>
            <a:pPr marL="285750" lvl="0" indent="-285750">
              <a:buFont typeface="Arial" panose="020B0604020202020204" pitchFamily="34" charset="0"/>
              <a:buChar char="•"/>
            </a:pPr>
            <a:r>
              <a:rPr lang="en-US" sz="1600" dirty="0"/>
              <a:t>While Millennials have the lowest overall debt and bankcard debt… Millennials have the highest credit utilization rates, though credit limits should increase </a:t>
            </a:r>
          </a:p>
          <a:p>
            <a:pPr>
              <a:spcBef>
                <a:spcPts val="0"/>
              </a:spcBef>
            </a:pPr>
            <a:endParaRPr lang="en-US" dirty="0"/>
          </a:p>
        </p:txBody>
      </p:sp>
      <p:sp>
        <p:nvSpPr>
          <p:cNvPr id="4" name="TextBox 3"/>
          <p:cNvSpPr txBox="1"/>
          <p:nvPr/>
        </p:nvSpPr>
        <p:spPr>
          <a:xfrm>
            <a:off x="505821" y="6208073"/>
            <a:ext cx="8457081" cy="446495"/>
          </a:xfrm>
          <a:prstGeom prst="rect">
            <a:avLst/>
          </a:prstGeom>
        </p:spPr>
        <p:txBody>
          <a:bodyPr wrap="square" rtlCol="0">
            <a:normAutofit fontScale="25000" lnSpcReduction="20000"/>
          </a:bodyPr>
          <a:lstStyle/>
          <a:p>
            <a:pPr defTabSz="343220">
              <a:spcBef>
                <a:spcPct val="0"/>
              </a:spcBef>
            </a:pPr>
            <a:r>
              <a:rPr lang="en-US" sz="4000" dirty="0">
                <a:latin typeface="Arial" panose="020B0604020202020204" pitchFamily="34" charset="0"/>
                <a:cs typeface="Arial" panose="020B0604020202020204" pitchFamily="34" charset="0"/>
              </a:rPr>
              <a:t>Sources: Information gathered 8/2016 from </a:t>
            </a:r>
            <a:r>
              <a:rPr lang="en-US" sz="4000" dirty="0">
                <a:latin typeface="Arial" panose="020B0604020202020204" pitchFamily="34" charset="0"/>
                <a:cs typeface="Arial" panose="020B0604020202020204" pitchFamily="34" charset="0"/>
                <a:hlinkClick r:id="rId2"/>
              </a:rPr>
              <a:t>http://www.phillyvoice.com/what-is-wrong-with-millennial-credit-scores</a:t>
            </a:r>
            <a:r>
              <a:rPr lang="en-US" sz="4000" dirty="0">
                <a:hlinkClick r:id="rId2"/>
              </a:rPr>
              <a:t>/</a:t>
            </a:r>
            <a:r>
              <a:rPr lang="en-US" sz="4000" dirty="0"/>
              <a:t> and FICO Survey http://www.fico.com/en/01-27-2015-fico-survey-american-millennials-will-step-up-use-of-non-traditional-banking-services-this-year  and Experian: http://www.experian.com/live-credit-smart/state-of-credit-2013.html?WT.srch=PR_CIS_StateofCredit2013_11192013_4thannual</a:t>
            </a:r>
          </a:p>
        </p:txBody>
      </p:sp>
    </p:spTree>
    <p:extLst>
      <p:ext uri="{BB962C8B-B14F-4D97-AF65-F5344CB8AC3E}">
        <p14:creationId xmlns:p14="http://schemas.microsoft.com/office/powerpoint/2010/main" val="301010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Millennials in the Marketplace</a:t>
            </a:r>
          </a:p>
        </p:txBody>
      </p:sp>
    </p:spTree>
    <p:extLst>
      <p:ext uri="{BB962C8B-B14F-4D97-AF65-F5344CB8AC3E}">
        <p14:creationId xmlns:p14="http://schemas.microsoft.com/office/powerpoint/2010/main" val="396234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t"/>
          <a:lstStyle/>
          <a:p>
            <a:r>
              <a:rPr lang="en-US" dirty="0"/>
              <a:t>Spending Behavior of Millennials</a:t>
            </a:r>
          </a:p>
        </p:txBody>
      </p:sp>
      <p:sp>
        <p:nvSpPr>
          <p:cNvPr id="6" name="Text Placeholder 5"/>
          <p:cNvSpPr>
            <a:spLocks noGrp="1"/>
          </p:cNvSpPr>
          <p:nvPr>
            <p:ph type="body" sz="quarter" idx="11"/>
          </p:nvPr>
        </p:nvSpPr>
        <p:spPr/>
        <p:txBody>
          <a:bodyPr/>
          <a:lstStyle/>
          <a:p>
            <a:pPr marL="285750" indent="-285750">
              <a:buFont typeface="Arial" panose="020B0604020202020204" pitchFamily="34" charset="0"/>
              <a:buChar char="•"/>
            </a:pPr>
            <a:r>
              <a:rPr lang="en-US" sz="1600" dirty="0"/>
              <a:t>By 2018, Millennials will have the most spending power of any generation</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600" dirty="0"/>
              <a:t>Almost 50% of Millennial grocery shoppers say they want to be the very first to try new technology</a:t>
            </a:r>
          </a:p>
          <a:p>
            <a:pPr marL="285750" lvl="0" indent="-285750">
              <a:buFont typeface="Arial" panose="020B0604020202020204" pitchFamily="34" charset="0"/>
              <a:buChar char="•"/>
            </a:pPr>
            <a:endParaRPr lang="en-US" sz="1200" dirty="0"/>
          </a:p>
          <a:p>
            <a:pPr marL="285750" lvl="0" indent="-285750">
              <a:buFont typeface="Arial" panose="020B0604020202020204" pitchFamily="34" charset="0"/>
              <a:buChar char="•"/>
            </a:pPr>
            <a:r>
              <a:rPr lang="en-US" sz="1600" dirty="0"/>
              <a:t>Millennials are much more likely to be influenced by smartphone applications (262% more likely), mobile advertising (+294%), and recommendations from social media sites compared to the average shopper (+247%)</a:t>
            </a:r>
          </a:p>
          <a:p>
            <a:pPr marL="285750" lvl="0" indent="-285750">
              <a:buFont typeface="Arial" panose="020B0604020202020204" pitchFamily="34" charset="0"/>
              <a:buChar char="•"/>
            </a:pPr>
            <a:endParaRPr lang="en-US" sz="1200" dirty="0"/>
          </a:p>
          <a:p>
            <a:pPr marL="285750" lvl="0" indent="-285750">
              <a:buFont typeface="Arial" panose="020B0604020202020204" pitchFamily="34" charset="0"/>
              <a:buChar char="•"/>
            </a:pPr>
            <a:r>
              <a:rPr lang="en-US" sz="1600" dirty="0"/>
              <a:t>They want to engage with brands on social networks so brands that serve a Millennial’s need may keep them for life</a:t>
            </a:r>
          </a:p>
          <a:p>
            <a:pPr marL="285750" lvl="0" indent="-285750">
              <a:buFont typeface="Arial" panose="020B0604020202020204" pitchFamily="34" charset="0"/>
              <a:buChar char="•"/>
            </a:pPr>
            <a:endParaRPr lang="en-US" sz="1600" dirty="0">
              <a:solidFill>
                <a:srgbClr val="70B332"/>
              </a:solidFill>
            </a:endParaRPr>
          </a:p>
          <a:p>
            <a:pPr marL="285750" lvl="0" indent="-285750">
              <a:buFont typeface="Arial" panose="020B0604020202020204" pitchFamily="34" charset="0"/>
              <a:buChar char="•"/>
            </a:pPr>
            <a:endParaRPr lang="en-US" sz="1600" dirty="0">
              <a:solidFill>
                <a:srgbClr val="70B332"/>
              </a:solidFill>
            </a:endParaRP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313" y="4735902"/>
            <a:ext cx="2582415" cy="1352050"/>
          </a:xfrm>
          <a:prstGeom prst="rect">
            <a:avLst/>
          </a:prstGeom>
        </p:spPr>
      </p:pic>
      <p:sp>
        <p:nvSpPr>
          <p:cNvPr id="8" name="TextBox 7"/>
          <p:cNvSpPr txBox="1"/>
          <p:nvPr/>
        </p:nvSpPr>
        <p:spPr>
          <a:xfrm>
            <a:off x="479352" y="6267006"/>
            <a:ext cx="8495313" cy="185552"/>
          </a:xfrm>
          <a:prstGeom prst="rect">
            <a:avLst/>
          </a:prstGeom>
        </p:spPr>
        <p:txBody>
          <a:bodyPr wrap="square" rtlCol="0">
            <a:noAutofit/>
          </a:bodyPr>
          <a:lstStyle/>
          <a:p>
            <a:pPr defTabSz="343220">
              <a:spcBef>
                <a:spcPct val="0"/>
              </a:spcBef>
            </a:pPr>
            <a:r>
              <a:rPr lang="en-US" sz="1000" dirty="0">
                <a:latin typeface="Arial" panose="020B0604020202020204" pitchFamily="34" charset="0"/>
                <a:cs typeface="Arial" panose="020B0604020202020204" pitchFamily="34" charset="0"/>
              </a:rPr>
              <a:t>Source: Information gathered 8/2016 from  http://resources.bazaarvoice.com/rs/bazaarvoice/images/MillennialsInTheAisles.201208.pdf</a:t>
            </a:r>
          </a:p>
        </p:txBody>
      </p:sp>
    </p:spTree>
    <p:extLst>
      <p:ext uri="{BB962C8B-B14F-4D97-AF65-F5344CB8AC3E}">
        <p14:creationId xmlns:p14="http://schemas.microsoft.com/office/powerpoint/2010/main" val="280842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fontScale="85000" lnSpcReduction="20000"/>
          </a:bodyPr>
          <a:lstStyle/>
          <a:p>
            <a:r>
              <a:rPr lang="en-US" dirty="0"/>
              <a:t>What are the top 7 things Millennials buy more than anyone else?  Can you guess?</a:t>
            </a:r>
          </a:p>
        </p:txBody>
      </p:sp>
      <p:sp>
        <p:nvSpPr>
          <p:cNvPr id="4" name="Text Placeholder 3"/>
          <p:cNvSpPr>
            <a:spLocks noGrp="1"/>
          </p:cNvSpPr>
          <p:nvPr>
            <p:ph type="body" sz="quarter" idx="27"/>
          </p:nvPr>
        </p:nvSpPr>
        <p:spPr>
          <a:xfrm>
            <a:off x="1311813" y="1410696"/>
            <a:ext cx="2941010" cy="4856116"/>
          </a:xfrm>
        </p:spPr>
        <p:txBody>
          <a:bodyPr>
            <a:normAutofit/>
          </a:bodyPr>
          <a:lstStyle/>
          <a:p>
            <a:pPr>
              <a:spcBef>
                <a:spcPts val="0"/>
              </a:spcBef>
              <a:spcAft>
                <a:spcPts val="1800"/>
              </a:spcAft>
            </a:pPr>
            <a:r>
              <a:rPr lang="en-US" sz="2400" dirty="0">
                <a:solidFill>
                  <a:schemeClr val="tx1"/>
                </a:solidFill>
              </a:rPr>
              <a:t>Hot Sauce</a:t>
            </a:r>
          </a:p>
          <a:p>
            <a:pPr>
              <a:spcBef>
                <a:spcPts val="0"/>
              </a:spcBef>
              <a:spcAft>
                <a:spcPts val="1800"/>
              </a:spcAft>
            </a:pPr>
            <a:r>
              <a:rPr lang="en-US" sz="2400" dirty="0">
                <a:solidFill>
                  <a:schemeClr val="tx1"/>
                </a:solidFill>
              </a:rPr>
              <a:t>Organic Food</a:t>
            </a:r>
          </a:p>
          <a:p>
            <a:pPr>
              <a:spcBef>
                <a:spcPts val="0"/>
              </a:spcBef>
              <a:spcAft>
                <a:spcPts val="1800"/>
              </a:spcAft>
            </a:pPr>
            <a:r>
              <a:rPr lang="en-US" sz="2400" dirty="0">
                <a:solidFill>
                  <a:schemeClr val="tx1"/>
                </a:solidFill>
              </a:rPr>
              <a:t>Bulk Warehouse Foods</a:t>
            </a:r>
          </a:p>
          <a:p>
            <a:pPr>
              <a:spcBef>
                <a:spcPts val="0"/>
              </a:spcBef>
              <a:spcAft>
                <a:spcPts val="1800"/>
              </a:spcAft>
            </a:pPr>
            <a:r>
              <a:rPr lang="en-US" sz="2400" dirty="0">
                <a:solidFill>
                  <a:schemeClr val="tx1"/>
                </a:solidFill>
              </a:rPr>
              <a:t>Craft Brews</a:t>
            </a:r>
          </a:p>
          <a:p>
            <a:pPr>
              <a:spcBef>
                <a:spcPts val="0"/>
              </a:spcBef>
              <a:spcAft>
                <a:spcPts val="1800"/>
              </a:spcAft>
            </a:pPr>
            <a:r>
              <a:rPr lang="en-US" sz="2400" dirty="0">
                <a:solidFill>
                  <a:schemeClr val="tx1"/>
                </a:solidFill>
              </a:rPr>
              <a:t>Same Day Delivery</a:t>
            </a:r>
          </a:p>
          <a:p>
            <a:pPr>
              <a:spcBef>
                <a:spcPts val="0"/>
              </a:spcBef>
              <a:spcAft>
                <a:spcPts val="1800"/>
              </a:spcAft>
            </a:pPr>
            <a:r>
              <a:rPr lang="en-US" sz="2400" dirty="0">
                <a:solidFill>
                  <a:schemeClr val="tx1"/>
                </a:solidFill>
              </a:rPr>
              <a:t>Newspapers &amp; Magazines</a:t>
            </a:r>
          </a:p>
        </p:txBody>
      </p:sp>
      <p:sp>
        <p:nvSpPr>
          <p:cNvPr id="7" name="Text Placeholder 6"/>
          <p:cNvSpPr>
            <a:spLocks noGrp="1"/>
          </p:cNvSpPr>
          <p:nvPr>
            <p:ph type="body" sz="quarter" idx="28"/>
          </p:nvPr>
        </p:nvSpPr>
        <p:spPr>
          <a:xfrm>
            <a:off x="5055080" y="1410696"/>
            <a:ext cx="2777705" cy="4576035"/>
          </a:xfrm>
        </p:spPr>
        <p:txBody>
          <a:bodyPr>
            <a:normAutofit/>
          </a:bodyPr>
          <a:lstStyle/>
          <a:p>
            <a:pPr>
              <a:spcBef>
                <a:spcPts val="0"/>
              </a:spcBef>
              <a:spcAft>
                <a:spcPts val="1800"/>
              </a:spcAft>
            </a:pPr>
            <a:r>
              <a:rPr lang="en-US" sz="2400" dirty="0">
                <a:solidFill>
                  <a:schemeClr val="tx1"/>
                </a:solidFill>
              </a:rPr>
              <a:t>Diet Soda</a:t>
            </a:r>
          </a:p>
          <a:p>
            <a:pPr>
              <a:spcBef>
                <a:spcPts val="0"/>
              </a:spcBef>
              <a:spcAft>
                <a:spcPts val="1800"/>
              </a:spcAft>
            </a:pPr>
            <a:r>
              <a:rPr lang="en-US" sz="2400" dirty="0">
                <a:solidFill>
                  <a:schemeClr val="tx1"/>
                </a:solidFill>
              </a:rPr>
              <a:t>Gas Station Food</a:t>
            </a:r>
          </a:p>
          <a:p>
            <a:pPr>
              <a:spcBef>
                <a:spcPts val="0"/>
              </a:spcBef>
              <a:spcAft>
                <a:spcPts val="1800"/>
              </a:spcAft>
            </a:pPr>
            <a:r>
              <a:rPr lang="en-US" sz="2400" dirty="0">
                <a:solidFill>
                  <a:schemeClr val="tx1"/>
                </a:solidFill>
              </a:rPr>
              <a:t>Tattoos &amp; Piercings</a:t>
            </a:r>
          </a:p>
          <a:p>
            <a:pPr>
              <a:spcBef>
                <a:spcPts val="0"/>
              </a:spcBef>
              <a:spcAft>
                <a:spcPts val="1800"/>
              </a:spcAft>
            </a:pPr>
            <a:r>
              <a:rPr lang="en-US" sz="2400" dirty="0">
                <a:solidFill>
                  <a:schemeClr val="tx1"/>
                </a:solidFill>
              </a:rPr>
              <a:t>Postage Stamps</a:t>
            </a:r>
          </a:p>
          <a:p>
            <a:pPr>
              <a:spcBef>
                <a:spcPts val="0"/>
              </a:spcBef>
              <a:spcAft>
                <a:spcPts val="1800"/>
              </a:spcAft>
            </a:pPr>
            <a:r>
              <a:rPr lang="en-US" sz="2400" dirty="0">
                <a:solidFill>
                  <a:schemeClr val="tx1"/>
                </a:solidFill>
              </a:rPr>
              <a:t>Mass Market Beer</a:t>
            </a:r>
          </a:p>
          <a:p>
            <a:pPr>
              <a:spcBef>
                <a:spcPts val="0"/>
              </a:spcBef>
              <a:spcAft>
                <a:spcPts val="1800"/>
              </a:spcAft>
            </a:pPr>
            <a:r>
              <a:rPr lang="en-US" sz="2400" dirty="0">
                <a:solidFill>
                  <a:schemeClr val="tx1"/>
                </a:solidFill>
              </a:rPr>
              <a:t>Energy Drinks</a:t>
            </a:r>
          </a:p>
        </p:txBody>
      </p:sp>
      <p:sp>
        <p:nvSpPr>
          <p:cNvPr id="9" name="TextBox 8"/>
          <p:cNvSpPr txBox="1"/>
          <p:nvPr/>
        </p:nvSpPr>
        <p:spPr>
          <a:xfrm>
            <a:off x="682751" y="6177406"/>
            <a:ext cx="6872593" cy="246221"/>
          </a:xfrm>
          <a:prstGeom prst="rect">
            <a:avLst/>
          </a:prstGeom>
          <a:noFill/>
        </p:spPr>
        <p:txBody>
          <a:bodyPr wrap="square" rtlCol="0">
            <a:spAutoFit/>
          </a:bodyPr>
          <a:lstStyle/>
          <a:p>
            <a:r>
              <a:rPr lang="en-US" sz="1000" dirty="0"/>
              <a:t>Source: Information gathered 8/2016 from http://time.com/money/3979425/millennials-consumers-boomers-gen-x/</a:t>
            </a:r>
          </a:p>
        </p:txBody>
      </p:sp>
    </p:spTree>
    <p:extLst>
      <p:ext uri="{BB962C8B-B14F-4D97-AF65-F5344CB8AC3E}">
        <p14:creationId xmlns:p14="http://schemas.microsoft.com/office/powerpoint/2010/main" val="2058845844"/>
      </p:ext>
    </p:extLst>
  </p:cSld>
  <p:clrMapOvr>
    <a:masterClrMapping/>
  </p:clrMapOvr>
</p:sld>
</file>

<file path=ppt/theme/theme1.xml><?xml version="1.0" encoding="utf-8"?>
<a:theme xmlns:a="http://schemas.openxmlformats.org/drawingml/2006/main" name="CoverOption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ContentSlide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NewSectionSlide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NewSectionSlide_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NewSectionSlide_03">
  <a:themeElements>
    <a:clrScheme name="SallieMae 1">
      <a:dk1>
        <a:sysClr val="windowText" lastClr="000000"/>
      </a:dk1>
      <a:lt1>
        <a:sysClr val="window" lastClr="FFFFFF"/>
      </a:lt1>
      <a:dk2>
        <a:srgbClr val="000000"/>
      </a:dk2>
      <a:lt2>
        <a:srgbClr val="FFFFFF"/>
      </a:lt2>
      <a:accent1>
        <a:srgbClr val="2A6ACA"/>
      </a:accent1>
      <a:accent2>
        <a:srgbClr val="FFBE01"/>
      </a:accent2>
      <a:accent3>
        <a:srgbClr val="002379"/>
      </a:accent3>
      <a:accent4>
        <a:srgbClr val="FFBE01"/>
      </a:accent4>
      <a:accent5>
        <a:srgbClr val="002378"/>
      </a:accent5>
      <a:accent6>
        <a:srgbClr val="2A6ACA"/>
      </a:accent6>
      <a:hlink>
        <a:srgbClr val="2A6ACA"/>
      </a:hlink>
      <a:folHlink>
        <a:srgbClr val="2A6A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Bri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Option_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verOption_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verOption_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overOption_0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CoverOption_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overOption_08">
  <a:themeElements>
    <a:clrScheme name="SallieMae 1">
      <a:dk1>
        <a:sysClr val="windowText" lastClr="000000"/>
      </a:dk1>
      <a:lt1>
        <a:sysClr val="window" lastClr="FFFFFF"/>
      </a:lt1>
      <a:dk2>
        <a:srgbClr val="000000"/>
      </a:dk2>
      <a:lt2>
        <a:srgbClr val="FFFFFF"/>
      </a:lt2>
      <a:accent1>
        <a:srgbClr val="2A6ACA"/>
      </a:accent1>
      <a:accent2>
        <a:srgbClr val="FFBE01"/>
      </a:accent2>
      <a:accent3>
        <a:srgbClr val="002379"/>
      </a:accent3>
      <a:accent4>
        <a:srgbClr val="FFBE01"/>
      </a:accent4>
      <a:accent5>
        <a:srgbClr val="002378"/>
      </a:accent5>
      <a:accent6>
        <a:srgbClr val="2A6ACA"/>
      </a:accent6>
      <a:hlink>
        <a:srgbClr val="2A6ACA"/>
      </a:hlink>
      <a:folHlink>
        <a:srgbClr val="2A6A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7086DB03B2EA48AE8357B48EECD43A" ma:contentTypeVersion="2" ma:contentTypeDescription="Create a new document." ma:contentTypeScope="" ma:versionID="1c044183e7e2e023dbac1b3f5d588e1d">
  <xsd:schema xmlns:xsd="http://www.w3.org/2001/XMLSchema" xmlns:xs="http://www.w3.org/2001/XMLSchema" xmlns:p="http://schemas.microsoft.com/office/2006/metadata/properties" xmlns:ns2="226260c1-0648-4ee3-8a66-a1590505181a" targetNamespace="http://schemas.microsoft.com/office/2006/metadata/properties" ma:root="true" ma:fieldsID="e005e1e656b87d06ec6287530980f311" ns2:_="">
    <xsd:import namespace="226260c1-0648-4ee3-8a66-a1590505181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6260c1-0648-4ee3-8a66-a159050518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B55518-4E14-49A0-BADC-883B111A439F}">
  <ds:schemaRefs>
    <ds:schemaRef ds:uri="http://schemas.microsoft.com/sharepoint/v3/contenttype/forms"/>
  </ds:schemaRefs>
</ds:datastoreItem>
</file>

<file path=customXml/itemProps2.xml><?xml version="1.0" encoding="utf-8"?>
<ds:datastoreItem xmlns:ds="http://schemas.openxmlformats.org/officeDocument/2006/customXml" ds:itemID="{2BB3BF9A-ADB4-4F13-A059-7582B1017B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6260c1-0648-4ee3-8a66-a159050518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907F94-1FB7-4F1D-8F4D-1475949B12A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26260c1-0648-4ee3-8a66-a1590505181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3766</TotalTime>
  <Words>2991</Words>
  <Application>Microsoft Office PowerPoint</Application>
  <PresentationFormat>Letter Paper (8.5x11 in)</PresentationFormat>
  <Paragraphs>311</Paragraphs>
  <Slides>28</Slides>
  <Notes>8</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28</vt:i4>
      </vt:variant>
    </vt:vector>
  </HeadingPairs>
  <TitlesOfParts>
    <vt:vector size="47" baseType="lpstr">
      <vt:lpstr>Arial</vt:lpstr>
      <vt:lpstr>Calibri</vt:lpstr>
      <vt:lpstr>Courier New</vt:lpstr>
      <vt:lpstr>Wingdings</vt:lpstr>
      <vt:lpstr>CoverOption_01</vt:lpstr>
      <vt:lpstr>1_Custom Design</vt:lpstr>
      <vt:lpstr>CoverOption_02</vt:lpstr>
      <vt:lpstr>CoverOption_04</vt:lpstr>
      <vt:lpstr>CoverOption_05</vt:lpstr>
      <vt:lpstr>CoverOption_06</vt:lpstr>
      <vt:lpstr>CoverOption_07</vt:lpstr>
      <vt:lpstr>2_Custom Design</vt:lpstr>
      <vt:lpstr>CoverOption_08</vt:lpstr>
      <vt:lpstr>ContentSlide_01</vt:lpstr>
      <vt:lpstr>NewSectionSlide_01</vt:lpstr>
      <vt:lpstr>NewSectionSlide_02</vt:lpstr>
      <vt:lpstr>NewSectionSlide_03</vt:lpstr>
      <vt:lpstr>Custom Design</vt:lpstr>
      <vt:lpstr>Bridge</vt:lpstr>
      <vt:lpstr>Millennials and Beyond</vt:lpstr>
      <vt:lpstr>Defining the Generations</vt:lpstr>
      <vt:lpstr>PowerPoint Presentation</vt:lpstr>
      <vt:lpstr>PowerPoint Presentation</vt:lpstr>
      <vt:lpstr>PowerPoint Presentation</vt:lpstr>
      <vt:lpstr>PowerPoint Presentation</vt:lpstr>
      <vt:lpstr>Millennials in the Marketplace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Reach Millennials on your College Campus</vt:lpstr>
      <vt:lpstr>PowerPoint Presentation</vt:lpstr>
      <vt:lpstr>PowerPoint Presentation</vt:lpstr>
      <vt:lpstr>Banking and financial trends</vt:lpstr>
      <vt:lpstr>PowerPoint Presentation</vt:lpstr>
      <vt:lpstr>PowerPoint Presentation</vt:lpstr>
      <vt:lpstr>PowerPoint Presentation</vt:lpstr>
      <vt:lpstr>PowerPoint Presentation</vt:lpstr>
      <vt:lpstr>Here comes Gen Z?</vt:lpstr>
      <vt:lpstr>PowerPoint Presentation</vt:lpstr>
      <vt:lpstr>PowerPoint Presentation</vt:lpstr>
      <vt:lpstr>PowerPoint Presentation</vt:lpstr>
      <vt:lpstr>Questions?</vt:lpstr>
      <vt:lpstr>PowerPoint Presentation</vt:lpstr>
    </vt:vector>
  </TitlesOfParts>
  <Company>Sallie Mae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Terrasi</dc:creator>
  <cp:lastModifiedBy>Cassman, Donette</cp:lastModifiedBy>
  <cp:revision>295</cp:revision>
  <dcterms:created xsi:type="dcterms:W3CDTF">2015-12-02T21:16:25Z</dcterms:created>
  <dcterms:modified xsi:type="dcterms:W3CDTF">2016-12-20T16:12:54Z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0x0101002B7086DB03B2EA48AE8357B48EECD43A</vt:lpwstr>
  </property>
  <property fmtid="{D5CDD505-2E9C-101B-9397-08002B2CF9AE}" pid="3" name="Order">
    <vt:r8>366300</vt:r8>
  </property>
  <property fmtid="{D5CDD505-2E9C-101B-9397-08002B2CF9AE}" pid="4" name="xd_ProgID">
    <vt:lpwstr/>
  </property>
  <property fmtid="{D5CDD505-2E9C-101B-9397-08002B2CF9AE}" pid="5" name="_CopySource">
    <vt:lpwstr>https://salliemae.sharepoint.com/sites/SMCMK/Shared Documents/Brand Strategy/Brand Assets/SMSM_MKT11604A_PowerPointSLM_R4.pptx</vt:lpwstr>
  </property>
  <property fmtid="{D5CDD505-2E9C-101B-9397-08002B2CF9AE}" pid="6" name="TemplateUrl">
    <vt:lpwstr/>
  </property>
</Properties>
</file>