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3"/>
  </p:sldMasterIdLst>
  <p:notesMasterIdLst>
    <p:notesMasterId r:id="rId43"/>
  </p:notesMasterIdLst>
  <p:handoutMasterIdLst>
    <p:handoutMasterId r:id="rId44"/>
  </p:handoutMasterIdLst>
  <p:sldIdLst>
    <p:sldId id="400" r:id="rId4"/>
    <p:sldId id="353" r:id="rId5"/>
    <p:sldId id="544" r:id="rId6"/>
    <p:sldId id="546" r:id="rId7"/>
    <p:sldId id="547" r:id="rId8"/>
    <p:sldId id="548" r:id="rId9"/>
    <p:sldId id="549" r:id="rId10"/>
    <p:sldId id="550" r:id="rId11"/>
    <p:sldId id="552" r:id="rId12"/>
    <p:sldId id="553" r:id="rId13"/>
    <p:sldId id="578" r:id="rId14"/>
    <p:sldId id="551" r:id="rId15"/>
    <p:sldId id="573" r:id="rId16"/>
    <p:sldId id="554" r:id="rId17"/>
    <p:sldId id="508" r:id="rId18"/>
    <p:sldId id="524" r:id="rId19"/>
    <p:sldId id="555" r:id="rId20"/>
    <p:sldId id="514" r:id="rId21"/>
    <p:sldId id="574" r:id="rId22"/>
    <p:sldId id="575" r:id="rId23"/>
    <p:sldId id="577" r:id="rId24"/>
    <p:sldId id="556" r:id="rId25"/>
    <p:sldId id="567" r:id="rId26"/>
    <p:sldId id="558" r:id="rId27"/>
    <p:sldId id="565" r:id="rId28"/>
    <p:sldId id="559" r:id="rId29"/>
    <p:sldId id="560" r:id="rId30"/>
    <p:sldId id="561" r:id="rId31"/>
    <p:sldId id="563" r:id="rId32"/>
    <p:sldId id="564" r:id="rId33"/>
    <p:sldId id="576" r:id="rId34"/>
    <p:sldId id="571" r:id="rId35"/>
    <p:sldId id="570" r:id="rId36"/>
    <p:sldId id="542" r:id="rId37"/>
    <p:sldId id="414" r:id="rId38"/>
    <p:sldId id="493" r:id="rId39"/>
    <p:sldId id="496" r:id="rId40"/>
    <p:sldId id="497" r:id="rId41"/>
    <p:sldId id="572" r:id="rId42"/>
  </p:sldIdLst>
  <p:sldSz cx="9144000" cy="5143500" type="screen16x9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A36"/>
    <a:srgbClr val="95C94E"/>
    <a:srgbClr val="23AD26"/>
    <a:srgbClr val="164B01"/>
    <a:srgbClr val="96BC5A"/>
    <a:srgbClr val="90B957"/>
    <a:srgbClr val="94C055"/>
    <a:srgbClr val="8FC854"/>
    <a:srgbClr val="80B24C"/>
    <a:srgbClr val="8FBD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723" autoAdjust="0"/>
  </p:normalViewPr>
  <p:slideViewPr>
    <p:cSldViewPr snapToObjects="1">
      <p:cViewPr varScale="1">
        <p:scale>
          <a:sx n="93" d="100"/>
          <a:sy n="93" d="100"/>
        </p:scale>
        <p:origin x="-648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8"/>
    </p:cViewPr>
  </p:sorterViewPr>
  <p:notesViewPr>
    <p:cSldViewPr snapToObjects="1">
      <p:cViewPr>
        <p:scale>
          <a:sx n="100" d="100"/>
          <a:sy n="100" d="100"/>
        </p:scale>
        <p:origin x="-1746" y="270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r>
              <a:rPr lang="en-US" dirty="0" smtClean="0"/>
              <a:t>For training and discussion purposes only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r>
              <a:rPr lang="en-US" dirty="0"/>
              <a:t>I</a:t>
            </a:r>
            <a:r>
              <a:rPr lang="en-US" dirty="0" smtClean="0"/>
              <a:t>SFAA </a:t>
            </a:r>
            <a:r>
              <a:rPr lang="en-US" dirty="0" smtClean="0"/>
              <a:t>Conference, </a:t>
            </a:r>
            <a:r>
              <a:rPr lang="en-US" dirty="0" smtClean="0"/>
              <a:t>Indianapolis, IN</a:t>
            </a:r>
            <a:endParaRPr lang="en-US" dirty="0" smtClean="0"/>
          </a:p>
          <a:p>
            <a:r>
              <a:rPr lang="en-US" dirty="0" smtClean="0"/>
              <a:t>January 26,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r>
              <a:rPr lang="en-US" dirty="0" smtClean="0"/>
              <a:t>Zack Goodwin</a:t>
            </a:r>
          </a:p>
          <a:p>
            <a:r>
              <a:rPr lang="en-US" dirty="0" smtClean="0"/>
              <a:t>US Department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6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CE6E0A7C-26DF-4FE7-834C-F889295BFE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C:\Users\zachary.goodwin\AppData\Local\Microsoft\Windows\Temporary Internet Files\Content.IE5\A8BD7KLA\department_of_educati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179"/>
            <a:ext cx="740092" cy="45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965" y="8908223"/>
            <a:ext cx="556561" cy="31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71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86" y="0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3DA8F-F298-42B7-88DB-945E6F292B62}" type="datetimeFigureOut">
              <a:rPr lang="en-US"/>
              <a:pPr>
                <a:defRPr/>
              </a:pPr>
              <a:t>1/18/2017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1" y="4416111"/>
            <a:ext cx="5607038" cy="4182419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1"/>
            <a:ext cx="3037413" cy="46418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86" y="8830621"/>
            <a:ext cx="3037413" cy="464180"/>
          </a:xfrm>
          <a:prstGeom prst="rect">
            <a:avLst/>
          </a:prstGeom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B5D1A77-AEE6-46C9-9FA8-10387A44C2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4843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8500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895" indent="-2857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2915" indent="-22858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081" indent="-22858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247" indent="-22858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414" indent="-228583" defTabSz="4571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581" indent="-228583" defTabSz="4571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8747" indent="-228583" defTabSz="4571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5913" indent="-228583" defTabSz="45716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FBC8AC3-8159-4589-8AEA-9D92A4A58B29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9339" indent="-2882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2830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3962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5094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36226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97357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58489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19621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B2ACC83B-CB32-47EE-B3A0-EDF8301A239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9339" indent="-2882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2830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3962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5094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36226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97357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58489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19621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3BF9E0B-10C7-4281-ACFB-0B42AD3A1D19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9339" indent="-2882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2830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3962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5094" indent="-23056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36226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97357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58489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19621" indent="-230566" defTabSz="4611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3BF9E0B-10C7-4281-ACFB-0B42AD3A1D19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D590E-BEE9-4443-B82F-4823BD47BC2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09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8500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FACD57-94CD-4EFF-B06B-D2D9077C9A89}" type="slidenum">
              <a:rPr lang="en-US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6C930-0C39-C14E-9A81-5D25950FD49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68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8500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0C422B-BE24-4C2E-B1AE-E6682C2C53A7}" type="slidenum">
              <a:rPr lang="en-US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6C930-0C39-C14E-9A81-5D25950FD49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6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47175" cy="41148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8"/>
          <a:stretch>
            <a:fillRect/>
          </a:stretch>
        </p:blipFill>
        <p:spPr bwMode="auto">
          <a:xfrm>
            <a:off x="152400" y="4248150"/>
            <a:ext cx="48656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0191" y="2000250"/>
            <a:ext cx="8425545" cy="52863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 b="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0"/>
          </p:nvPr>
        </p:nvSpPr>
        <p:spPr>
          <a:xfrm>
            <a:off x="1650998" y="3592569"/>
            <a:ext cx="7021286" cy="447508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2200">
                <a:solidFill>
                  <a:srgbClr val="FFFFFF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1503454"/>
            <a:ext cx="8229600" cy="553946"/>
          </a:xfrm>
          <a:prstGeom prst="rect">
            <a:avLst/>
          </a:prstGeom>
        </p:spPr>
        <p:txBody>
          <a:bodyPr vert="horz"/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27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 userDrawn="1"/>
        </p:nvSpPr>
        <p:spPr bwMode="auto">
          <a:xfrm>
            <a:off x="-14288" y="0"/>
            <a:ext cx="9167813" cy="2413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4902200"/>
            <a:ext cx="9167813" cy="2413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8"/>
          <a:stretch>
            <a:fillRect/>
          </a:stretch>
        </p:blipFill>
        <p:spPr bwMode="auto">
          <a:xfrm>
            <a:off x="28575" y="236538"/>
            <a:ext cx="46704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10191" y="2611346"/>
            <a:ext cx="8425545" cy="52863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81000" y="2114551"/>
            <a:ext cx="8229600" cy="553946"/>
          </a:xfrm>
          <a:prstGeom prst="rect">
            <a:avLst/>
          </a:prstGeom>
        </p:spPr>
        <p:txBody>
          <a:bodyPr vert="horz"/>
          <a:lstStyle>
            <a:lvl1pPr algn="l">
              <a:defRPr sz="4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1"/>
          </p:nvPr>
        </p:nvSpPr>
        <p:spPr>
          <a:xfrm>
            <a:off x="410190" y="4295943"/>
            <a:ext cx="7021286" cy="44750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200">
                <a:solidFill>
                  <a:srgbClr val="595959"/>
                </a:solidFill>
                <a:latin typeface="Arial"/>
                <a:cs typeface="Arial"/>
              </a:defRPr>
            </a:lvl1pPr>
            <a:lvl2pPr algn="r">
              <a:defRPr sz="3600">
                <a:latin typeface="Arial"/>
                <a:cs typeface="Arial"/>
              </a:defRPr>
            </a:lvl2pPr>
            <a:lvl3pPr algn="r">
              <a:defRPr sz="3600">
                <a:latin typeface="Arial"/>
                <a:cs typeface="Arial"/>
              </a:defRPr>
            </a:lvl3pPr>
            <a:lvl4pPr algn="r">
              <a:defRPr sz="3600">
                <a:latin typeface="Arial"/>
                <a:cs typeface="Arial"/>
              </a:defRPr>
            </a:lvl4pPr>
            <a:lvl5pPr algn="r">
              <a:defRPr sz="36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253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4746625"/>
            <a:ext cx="4495800" cy="404813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-14288" y="0"/>
            <a:ext cx="9167813" cy="2413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41300" y="796925"/>
            <a:ext cx="8645525" cy="0"/>
          </a:xfrm>
          <a:prstGeom prst="line">
            <a:avLst/>
          </a:prstGeom>
          <a:ln w="50800" cmpd="sng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8"/>
          <a:stretch>
            <a:fillRect/>
          </a:stretch>
        </p:blipFill>
        <p:spPr bwMode="auto">
          <a:xfrm>
            <a:off x="5045075" y="4619625"/>
            <a:ext cx="371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396" y="180976"/>
            <a:ext cx="8554162" cy="485774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305800" cy="3489722"/>
          </a:xfrm>
          <a:prstGeom prst="rect">
            <a:avLst/>
          </a:prstGeom>
        </p:spPr>
        <p:txBody>
          <a:bodyPr/>
          <a:lstStyle>
            <a:lvl1pPr marL="230188" indent="-230188">
              <a:buSzPct val="80000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  <a:lvl2pPr marL="404813" indent="-174625">
              <a:buSzPct val="75000"/>
              <a:buFont typeface="Arial" panose="020B0604020202020204" pitchFamily="34" charset="0"/>
              <a:buChar char="−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2pPr>
            <a:lvl3pPr marL="623888" indent="-163513">
              <a:buSzPct val="80000"/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3pPr>
            <a:lvl4pPr marL="854075" indent="-230188"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4pPr>
            <a:lvl5pPr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33400" y="4800600"/>
            <a:ext cx="2133600" cy="274638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 charset="0"/>
              </a:defRPr>
            </a:lvl1pPr>
          </a:lstStyle>
          <a:p>
            <a:pPr>
              <a:defRPr/>
            </a:pPr>
            <a:fld id="{DBB1941C-C36D-4D45-8D98-47CA5A411FD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183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4746625"/>
            <a:ext cx="4495800" cy="404813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14288" y="0"/>
            <a:ext cx="9167813" cy="2413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41300" y="796925"/>
            <a:ext cx="8645525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8"/>
          <a:stretch>
            <a:fillRect/>
          </a:stretch>
        </p:blipFill>
        <p:spPr bwMode="auto">
          <a:xfrm>
            <a:off x="5045075" y="4619625"/>
            <a:ext cx="371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708" y="310744"/>
            <a:ext cx="8554162" cy="485774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33400" y="4800600"/>
            <a:ext cx="2133600" cy="274638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 charset="0"/>
              </a:defRPr>
            </a:lvl1pPr>
          </a:lstStyle>
          <a:p>
            <a:pPr>
              <a:defRPr/>
            </a:pPr>
            <a:fld id="{1C8C774F-5742-49C3-8A02-E20F37A395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948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 userDrawn="1"/>
        </p:nvSpPr>
        <p:spPr bwMode="auto">
          <a:xfrm>
            <a:off x="0" y="4746625"/>
            <a:ext cx="4495800" cy="404813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-14288" y="0"/>
            <a:ext cx="9167813" cy="241300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08"/>
          <a:stretch>
            <a:fillRect/>
          </a:stretch>
        </p:blipFill>
        <p:spPr bwMode="auto">
          <a:xfrm>
            <a:off x="5029200" y="4619625"/>
            <a:ext cx="371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33400" y="4800600"/>
            <a:ext cx="2133600" cy="274638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 charset="0"/>
              </a:defRPr>
            </a:lvl1pPr>
          </a:lstStyle>
          <a:p>
            <a:pPr>
              <a:defRPr/>
            </a:pPr>
            <a:fld id="{EB8D056C-0F1A-40A4-9803-9E58416168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87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/>
          </p:cNvSpPr>
          <p:nvPr/>
        </p:nvSpPr>
        <p:spPr bwMode="auto">
          <a:xfrm>
            <a:off x="0" y="4746656"/>
            <a:ext cx="4495800" cy="404229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9" name="Picture 8" descr="FSA-4C cop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510" y="4750806"/>
            <a:ext cx="4288427" cy="302085"/>
          </a:xfrm>
          <a:prstGeom prst="rect">
            <a:avLst/>
          </a:prstGeom>
        </p:spPr>
      </p:pic>
      <p:sp>
        <p:nvSpPr>
          <p:cNvPr id="16" name="Rectangle 1"/>
          <p:cNvSpPr>
            <a:spLocks/>
          </p:cNvSpPr>
          <p:nvPr/>
        </p:nvSpPr>
        <p:spPr bwMode="auto">
          <a:xfrm>
            <a:off x="-14597" y="0"/>
            <a:ext cx="9167722" cy="241213"/>
          </a:xfrm>
          <a:prstGeom prst="rect">
            <a:avLst/>
          </a:prstGeom>
          <a:solidFill>
            <a:srgbClr val="155F86"/>
          </a:solidFill>
          <a:ln>
            <a:noFill/>
          </a:ln>
        </p:spPr>
        <p:txBody>
          <a:bodyPr lIns="0" tIns="0" rIns="0" bIns="0"/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40844" y="796517"/>
            <a:ext cx="8645528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4800600"/>
            <a:ext cx="2133600" cy="273844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fld id="{AB2AC901-8A29-4661-9A38-714B198FA5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4747022"/>
            <a:ext cx="4495800" cy="403622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ea typeface="MS PGothic" pitchFamily="34" charset="-128"/>
            </a:endParaRPr>
          </a:p>
        </p:txBody>
      </p:sp>
      <p:pic>
        <p:nvPicPr>
          <p:cNvPr id="5" name="Picture 3" descr="FSA-4C cop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9" y="4750594"/>
            <a:ext cx="4287837" cy="302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"/>
          <p:cNvSpPr>
            <a:spLocks/>
          </p:cNvSpPr>
          <p:nvPr userDrawn="1"/>
        </p:nvSpPr>
        <p:spPr bwMode="auto">
          <a:xfrm>
            <a:off x="-14288" y="1"/>
            <a:ext cx="9167813" cy="241697"/>
          </a:xfrm>
          <a:prstGeom prst="rect">
            <a:avLst/>
          </a:prstGeom>
          <a:solidFill>
            <a:srgbClr val="95C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>
              <a:ea typeface="MS PGothic" pitchFamily="34" charset="-128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41301" y="796529"/>
            <a:ext cx="8645525" cy="0"/>
          </a:xfrm>
          <a:prstGeom prst="line">
            <a:avLst/>
          </a:prstGeom>
          <a:ln w="50800" cmpd="sng">
            <a:solidFill>
              <a:srgbClr val="5959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9550"/>
            <a:ext cx="8554162" cy="485774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028701"/>
            <a:ext cx="8229600" cy="3394472"/>
          </a:xfrm>
          <a:prstGeom prst="rect">
            <a:avLst/>
          </a:prstGeom>
        </p:spPr>
        <p:txBody>
          <a:bodyPr/>
          <a:lstStyle>
            <a:lvl1pPr marL="230188" indent="-230188">
              <a:buSzPct val="80000"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1pPr>
            <a:lvl2pPr marL="404813" indent="-174625">
              <a:buSzPct val="75000"/>
              <a:buFont typeface="Arial" panose="020B0604020202020204" pitchFamily="34" charset="0"/>
              <a:buChar char="−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2pPr>
            <a:lvl3pPr marL="623888" indent="-163513">
              <a:buSzPct val="80000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3pPr>
            <a:lvl4pPr marL="854075" indent="-230188">
              <a:defRPr sz="11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4pPr>
            <a:lvl5pPr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33400" y="4800600"/>
            <a:ext cx="2133600" cy="273844"/>
          </a:xfrm>
        </p:spPr>
        <p:txBody>
          <a:bodyPr/>
          <a:lstStyle>
            <a:lvl1pPr algn="l">
              <a:defRPr sz="900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8963A3A5-B8D6-4778-8047-B36B4DFB78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9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4E2903-8307-41E8-9A99-B50EA7F663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7150"/>
            <a:ext cx="8229600" cy="1828800"/>
          </a:xfrm>
        </p:spPr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Shoe and the Thimble: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You May Not Know about R2T4</a:t>
            </a:r>
            <a:b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Status and Reporting</a:t>
            </a:r>
            <a:endParaRPr lang="en-US" sz="4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6" name="Picture 6" descr="C:\Users\zachary.goodwin\AppData\Local\Microsoft\Windows\Temporary Internet Files\Content.IE5\2P9FGBSH\department_of_educati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26416"/>
            <a:ext cx="1429066" cy="96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sz="quarter" idx="10"/>
          </p:nvPr>
        </p:nvSpPr>
        <p:spPr bwMode="auto">
          <a:xfrm>
            <a:off x="1447800" y="2495550"/>
            <a:ext cx="7554686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Arial" charset="0"/>
              </a:rPr>
              <a:t>Zack Goodwin</a:t>
            </a:r>
          </a:p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Arial" charset="0"/>
              </a:rPr>
              <a:t>US Department of Education</a:t>
            </a:r>
          </a:p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Arial" charset="0"/>
              </a:rPr>
              <a:t>ISFAA Conference, Indianapolis, IN</a:t>
            </a:r>
          </a:p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cs typeface="Arial" charset="0"/>
              </a:rPr>
              <a:t>January 26, 2017</a:t>
            </a: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06" y="2266951"/>
            <a:ext cx="1269994" cy="1727650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94" y="2266950"/>
            <a:ext cx="1300864" cy="17276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28800" y="2800350"/>
            <a:ext cx="1139197" cy="6232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50" b="1" dirty="0" smtClean="0"/>
              <a:t>Enrollment Status and Reporting</a:t>
            </a:r>
            <a:endParaRPr lang="en-US" sz="1150" b="1" dirty="0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295126"/>
            <a:ext cx="1113122" cy="62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5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1: </a:t>
            </a:r>
            <a:br>
              <a:rPr lang="en-US" dirty="0" smtClean="0"/>
            </a:br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052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2:</a:t>
            </a:r>
            <a:br>
              <a:rPr lang="en-US" dirty="0" smtClean="0"/>
            </a:br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674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3:</a:t>
            </a:r>
          </a:p>
          <a:p>
            <a:pPr algn="ctr"/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3118206" y="1598811"/>
            <a:ext cx="609600" cy="292812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>
            <a:off x="4076700" y="2164316"/>
            <a:ext cx="609600" cy="1752600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599" y="334541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25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334541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35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1638299" y="2621517"/>
            <a:ext cx="609600" cy="1143000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 rot="5400000">
            <a:off x="5492394" y="1589821"/>
            <a:ext cx="609600" cy="292812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2399" y="1428750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miley Face 16"/>
          <p:cNvSpPr/>
          <p:nvPr/>
        </p:nvSpPr>
        <p:spPr>
          <a:xfrm>
            <a:off x="5294616" y="2735817"/>
            <a:ext cx="457200" cy="3048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598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100" dirty="0" smtClean="0">
              <a:solidFill>
                <a:srgbClr val="509A36"/>
              </a:solidFill>
            </a:endParaRPr>
          </a:p>
          <a:p>
            <a:pPr marL="0" indent="0" algn="ctr">
              <a:buNone/>
            </a:pPr>
            <a:r>
              <a:rPr lang="en-US" sz="2300" i="1" dirty="0" smtClean="0">
                <a:solidFill>
                  <a:srgbClr val="509A36"/>
                </a:solidFill>
              </a:rPr>
              <a:t>In most cases, when a student </a:t>
            </a:r>
            <a:r>
              <a:rPr lang="en-US" sz="2300" i="1" dirty="0" smtClean="0">
                <a:solidFill>
                  <a:srgbClr val="509A36"/>
                </a:solidFill>
              </a:rPr>
              <a:t>in a program offered in modules drops </a:t>
            </a:r>
            <a:r>
              <a:rPr lang="en-US" sz="2300" i="1" dirty="0" smtClean="0">
                <a:solidFill>
                  <a:srgbClr val="509A36"/>
                </a:solidFill>
              </a:rPr>
              <a:t>future courses on the last day of </a:t>
            </a:r>
            <a:r>
              <a:rPr lang="en-US" sz="2300" i="1" dirty="0" smtClean="0">
                <a:solidFill>
                  <a:srgbClr val="509A36"/>
                </a:solidFill>
              </a:rPr>
              <a:t>a module, </a:t>
            </a:r>
            <a:r>
              <a:rPr lang="en-US" sz="2300" i="1" dirty="0" smtClean="0">
                <a:solidFill>
                  <a:srgbClr val="509A36"/>
                </a:solidFill>
              </a:rPr>
              <a:t>the student is considered a  withdrawal and the days including the dropped courses are included in the R2T4 calculation.</a:t>
            </a:r>
          </a:p>
          <a:p>
            <a:pPr marL="0" indent="0" algn="ctr">
              <a:buNone/>
            </a:pPr>
            <a:endParaRPr lang="en-US" sz="2300" i="1" dirty="0" smtClean="0">
              <a:solidFill>
                <a:srgbClr val="509A36"/>
              </a:solidFill>
            </a:endParaRPr>
          </a:p>
          <a:p>
            <a:pPr marL="0" indent="0" algn="ctr">
              <a:buNone/>
            </a:pPr>
            <a:r>
              <a:rPr lang="en-US" sz="2300" i="1" dirty="0" smtClean="0">
                <a:solidFill>
                  <a:srgbClr val="509A36"/>
                </a:solidFill>
              </a:rPr>
              <a:t>If that last day of attendance reflects </a:t>
            </a:r>
            <a:r>
              <a:rPr lang="en-US" sz="2300" i="1" u="sng" dirty="0" smtClean="0">
                <a:solidFill>
                  <a:srgbClr val="509A36"/>
                </a:solidFill>
              </a:rPr>
              <a:t>completing</a:t>
            </a:r>
            <a:r>
              <a:rPr lang="en-US" sz="2300" i="1" dirty="0" smtClean="0">
                <a:solidFill>
                  <a:srgbClr val="509A36"/>
                </a:solidFill>
              </a:rPr>
              <a:t> a </a:t>
            </a:r>
            <a:r>
              <a:rPr lang="en-US" sz="2300" i="1" dirty="0" smtClean="0">
                <a:solidFill>
                  <a:srgbClr val="509A36"/>
                </a:solidFill>
              </a:rPr>
              <a:t>module</a:t>
            </a:r>
            <a:r>
              <a:rPr lang="en-US" sz="2300" i="1" dirty="0" smtClean="0">
                <a:solidFill>
                  <a:srgbClr val="509A36"/>
                </a:solidFill>
              </a:rPr>
              <a:t>, then the student is not considered a withdrawal.</a:t>
            </a:r>
            <a:endParaRPr lang="en-US" sz="2300" i="1" dirty="0">
              <a:solidFill>
                <a:srgbClr val="509A3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63A3A5-B8D6-4778-8047-B36B4DFB78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428"/>
            <a:ext cx="8305800" cy="348972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Dollars</a:t>
            </a:r>
            <a:endParaRPr lang="en-US" dirty="0" smtClean="0"/>
          </a:p>
          <a:p>
            <a:pPr lvl="1"/>
            <a:r>
              <a:rPr lang="en-US" dirty="0" smtClean="0"/>
              <a:t>Round to the nearest penny</a:t>
            </a:r>
          </a:p>
          <a:p>
            <a:pPr lvl="1"/>
            <a:r>
              <a:rPr lang="en-US" dirty="0" smtClean="0"/>
              <a:t>When returning funds, may round to the nearest dollar</a:t>
            </a:r>
          </a:p>
          <a:p>
            <a:pPr lvl="1"/>
            <a:endParaRPr lang="en-US" dirty="0"/>
          </a:p>
          <a:p>
            <a:pPr lvl="1"/>
            <a:endParaRPr lang="en-US" sz="1000" dirty="0" smtClean="0"/>
          </a:p>
          <a:p>
            <a:pPr marL="55563" indent="0">
              <a:buNone/>
            </a:pPr>
            <a:r>
              <a:rPr lang="en-US" u="sng" dirty="0" smtClean="0"/>
              <a:t>Percentages</a:t>
            </a:r>
          </a:p>
          <a:p>
            <a:pPr marL="398463" lvl="1" indent="-173038">
              <a:buSzPct val="80000"/>
            </a:pPr>
            <a:r>
              <a:rPr lang="en-US" dirty="0" smtClean="0"/>
              <a:t>Calculate to </a:t>
            </a:r>
            <a:r>
              <a:rPr lang="en-US" dirty="0"/>
              <a:t>the </a:t>
            </a:r>
            <a:r>
              <a:rPr lang="en-US" dirty="0" smtClean="0"/>
              <a:t>fourth digit</a:t>
            </a:r>
          </a:p>
          <a:p>
            <a:pPr marL="398463" lvl="1" indent="-173038">
              <a:buSzPct val="80000"/>
            </a:pPr>
            <a:r>
              <a:rPr lang="en-US" dirty="0" smtClean="0"/>
              <a:t>Round to the </a:t>
            </a:r>
            <a:r>
              <a:rPr lang="en-US" i="1" dirty="0" smtClean="0"/>
              <a:t>third</a:t>
            </a:r>
            <a:endParaRPr lang="en-US" dirty="0"/>
          </a:p>
          <a:p>
            <a:pPr marL="55563" indent="0">
              <a:buNone/>
            </a:pPr>
            <a:endParaRPr lang="en-US" dirty="0" smtClean="0"/>
          </a:p>
          <a:p>
            <a:pPr marL="573088" lvl="1" indent="-342900"/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3267730"/>
            <a:ext cx="3429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509A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33.77%  →  33.8%</a:t>
            </a:r>
            <a:endParaRPr lang="en-US" sz="2800" i="1" dirty="0">
              <a:solidFill>
                <a:srgbClr val="509A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59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7742" y="3877330"/>
            <a:ext cx="3429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509A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36.36%  </a:t>
            </a:r>
            <a:r>
              <a:rPr lang="en-US" sz="2800" i="1" dirty="0" smtClean="0">
                <a:solidFill>
                  <a:srgbClr val="509A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 </a:t>
            </a:r>
            <a:r>
              <a:rPr lang="en-US" sz="2800" i="1" dirty="0" smtClean="0">
                <a:solidFill>
                  <a:srgbClr val="509A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  <a:endParaRPr lang="en-US" sz="2800" i="1" dirty="0">
              <a:solidFill>
                <a:srgbClr val="509A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25958"/>
            <a:ext cx="7010400" cy="266700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790950"/>
            <a:ext cx="5029200" cy="64779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4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55" y="1330075"/>
            <a:ext cx="8305800" cy="2410721"/>
          </a:xfrm>
        </p:spPr>
        <p:txBody>
          <a:bodyPr/>
          <a:lstStyle/>
          <a:p>
            <a:r>
              <a:rPr lang="en-US" dirty="0" smtClean="0"/>
              <a:t>The R2T4 calculation must be performed within </a:t>
            </a:r>
            <a:br>
              <a:rPr lang="en-US" dirty="0" smtClean="0"/>
            </a:br>
            <a:r>
              <a:rPr lang="en-US" dirty="0" smtClean="0"/>
              <a:t>30 days of the date of determination</a:t>
            </a:r>
          </a:p>
          <a:p>
            <a:endParaRPr lang="en-US" dirty="0" smtClean="0"/>
          </a:p>
          <a:p>
            <a:r>
              <a:rPr lang="en-US" dirty="0" smtClean="0"/>
              <a:t>Funds must be returned within 45 days of the date</a:t>
            </a:r>
            <a:br>
              <a:rPr lang="en-US" dirty="0" smtClean="0"/>
            </a:br>
            <a:r>
              <a:rPr lang="en-US" dirty="0" smtClean="0"/>
              <a:t>of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92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MPN and Entrance Counseling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504950"/>
            <a:ext cx="80010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 smtClean="0">
                <a:solidFill>
                  <a:srgbClr val="509A36"/>
                </a:solidFill>
              </a:rPr>
              <a:t>If a student signs the MPN prior to the </a:t>
            </a:r>
            <a:br>
              <a:rPr lang="en-US" sz="2800" i="1" dirty="0" smtClean="0">
                <a:solidFill>
                  <a:srgbClr val="509A36"/>
                </a:solidFill>
              </a:rPr>
            </a:br>
            <a:r>
              <a:rPr lang="en-US" sz="2800" i="1" dirty="0" smtClean="0">
                <a:solidFill>
                  <a:srgbClr val="509A36"/>
                </a:solidFill>
              </a:rPr>
              <a:t>R2T4 calculation being performed, </a:t>
            </a:r>
            <a:br>
              <a:rPr lang="en-US" sz="2800" i="1" dirty="0" smtClean="0">
                <a:solidFill>
                  <a:srgbClr val="509A36"/>
                </a:solidFill>
              </a:rPr>
            </a:br>
            <a:r>
              <a:rPr lang="en-US" sz="2800" i="1" dirty="0" smtClean="0">
                <a:solidFill>
                  <a:srgbClr val="509A36"/>
                </a:solidFill>
              </a:rPr>
              <a:t>loan funds may be included as </a:t>
            </a:r>
            <a:br>
              <a:rPr lang="en-US" sz="2800" i="1" dirty="0" smtClean="0">
                <a:solidFill>
                  <a:srgbClr val="509A36"/>
                </a:solidFill>
              </a:rPr>
            </a:br>
            <a:r>
              <a:rPr lang="en-US" sz="2800" i="1" dirty="0" smtClean="0">
                <a:solidFill>
                  <a:srgbClr val="509A36"/>
                </a:solidFill>
              </a:rPr>
              <a:t>aid that could have been disbursed</a:t>
            </a:r>
          </a:p>
          <a:p>
            <a:endParaRPr lang="en-US" sz="2800" i="1" dirty="0"/>
          </a:p>
          <a:p>
            <a:endParaRPr lang="en-US" sz="28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05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600" i="1" dirty="0" smtClean="0">
              <a:solidFill>
                <a:srgbClr val="0070C0"/>
              </a:solidFill>
            </a:endParaRPr>
          </a:p>
          <a:p>
            <a:r>
              <a:rPr lang="en-US" sz="2600" i="1" dirty="0" smtClean="0">
                <a:solidFill>
                  <a:srgbClr val="0070C0"/>
                </a:solidFill>
              </a:rPr>
              <a:t>FSA Handbook</a:t>
            </a:r>
            <a:r>
              <a:rPr lang="en-US" sz="2600" i="1" dirty="0">
                <a:solidFill>
                  <a:srgbClr val="0070C0"/>
                </a:solidFill>
              </a:rPr>
              <a:t>:</a:t>
            </a:r>
            <a:r>
              <a:rPr lang="en-US" sz="2600" i="1" dirty="0" smtClean="0">
                <a:solidFill>
                  <a:srgbClr val="0070C0"/>
                </a:solidFill>
              </a:rPr>
              <a:t> Volume 5</a:t>
            </a:r>
          </a:p>
          <a:p>
            <a:endParaRPr lang="en-US" sz="1100" i="1" dirty="0" smtClean="0">
              <a:solidFill>
                <a:srgbClr val="0070C0"/>
              </a:solidFill>
            </a:endParaRPr>
          </a:p>
          <a:p>
            <a:endParaRPr lang="en-US" sz="1100" i="1" dirty="0">
              <a:solidFill>
                <a:srgbClr val="0070C0"/>
              </a:solidFill>
            </a:endParaRPr>
          </a:p>
          <a:p>
            <a:endParaRPr lang="en-US" sz="1100" i="1" dirty="0">
              <a:solidFill>
                <a:srgbClr val="0070C0"/>
              </a:solidFill>
            </a:endParaRPr>
          </a:p>
          <a:p>
            <a:r>
              <a:rPr lang="en-US" sz="2600" i="1" dirty="0" smtClean="0">
                <a:solidFill>
                  <a:srgbClr val="0070C0"/>
                </a:solidFill>
              </a:rPr>
              <a:t>Program Integrity Q&amp;A: R2T4 in Modules</a:t>
            </a:r>
          </a:p>
          <a:p>
            <a:endParaRPr lang="en-US" sz="2600" i="1" dirty="0" smtClean="0">
              <a:solidFill>
                <a:srgbClr val="0070C0"/>
              </a:solidFill>
            </a:endParaRPr>
          </a:p>
          <a:p>
            <a:endParaRPr lang="en-US" sz="2600" i="1" dirty="0">
              <a:solidFill>
                <a:srgbClr val="0070C0"/>
              </a:solidFill>
            </a:endParaRPr>
          </a:p>
          <a:p>
            <a:endParaRPr lang="en-US" sz="2600" i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23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394" y="708279"/>
            <a:ext cx="2665406" cy="35398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81400" y="1809750"/>
            <a:ext cx="1371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Enrollment Status and Reporting</a:t>
            </a:r>
            <a:endParaRPr lang="en-US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8D056C-0F1A-40A4-9803-9E58416168CF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45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063228"/>
            <a:ext cx="8382000" cy="3489722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“If </a:t>
            </a:r>
            <a:r>
              <a:rPr lang="en-US" i="1" dirty="0"/>
              <a:t>a student is enrolled in courses that do not count toward his </a:t>
            </a:r>
            <a:r>
              <a:rPr lang="en-US" i="1" dirty="0" smtClean="0"/>
              <a:t>degree, certificate</a:t>
            </a:r>
            <a:r>
              <a:rPr lang="en-US" i="1" dirty="0"/>
              <a:t>, or other recognized credential, they cannot be used to </a:t>
            </a:r>
            <a:r>
              <a:rPr lang="en-US" i="1" dirty="0" smtClean="0"/>
              <a:t>determine enrollment </a:t>
            </a:r>
            <a:r>
              <a:rPr lang="en-US" i="1" dirty="0"/>
              <a:t>status unless they are eligible remedial courses. This means </a:t>
            </a:r>
            <a:r>
              <a:rPr lang="en-US" i="1" dirty="0" smtClean="0"/>
              <a:t>you cannot </a:t>
            </a:r>
            <a:r>
              <a:rPr lang="en-US" i="1" dirty="0"/>
              <a:t>award the student aid for classes that do not count toward his </a:t>
            </a:r>
            <a:r>
              <a:rPr lang="en-US" i="1" dirty="0" smtClean="0"/>
              <a:t>degree, certificate</a:t>
            </a:r>
            <a:r>
              <a:rPr lang="en-US" i="1" dirty="0"/>
              <a:t>, or other recognized credential</a:t>
            </a:r>
            <a:r>
              <a:rPr lang="en-US" i="1" dirty="0" smtClean="0"/>
              <a:t>.”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Federal Student Aid Handbook, page 1-18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041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09550"/>
            <a:ext cx="8763000" cy="485774"/>
          </a:xfrm>
        </p:spPr>
        <p:txBody>
          <a:bodyPr/>
          <a:lstStyle/>
          <a:p>
            <a:r>
              <a:rPr lang="en-US" sz="3800" dirty="0" smtClean="0"/>
              <a:t>Majors </a:t>
            </a:r>
            <a:r>
              <a:rPr lang="en-US" sz="3800" dirty="0" smtClean="0"/>
              <a:t>and Minors</a:t>
            </a:r>
            <a:endParaRPr lang="en-US" sz="3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063228"/>
            <a:ext cx="8382000" cy="3489722"/>
          </a:xfrm>
        </p:spPr>
        <p:txBody>
          <a:bodyPr/>
          <a:lstStyle/>
          <a:p>
            <a:pPr marL="0" indent="0" algn="ctr">
              <a:buNone/>
            </a:pPr>
            <a:endParaRPr lang="en-US" sz="2800" i="1" dirty="0" smtClean="0">
              <a:solidFill>
                <a:srgbClr val="509A36"/>
              </a:solidFill>
            </a:endParaRPr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509A36"/>
                </a:solidFill>
              </a:rPr>
              <a:t>There is flexibility for schools to decide what counts toward each individual </a:t>
            </a:r>
            <a:r>
              <a:rPr lang="en-US" sz="2800" i="1" dirty="0">
                <a:solidFill>
                  <a:srgbClr val="509A36"/>
                </a:solidFill>
              </a:rPr>
              <a:t>student’s degree, certificate, or other recognized </a:t>
            </a:r>
            <a:r>
              <a:rPr lang="en-US" sz="2800" i="1" dirty="0" smtClean="0">
                <a:solidFill>
                  <a:srgbClr val="509A36"/>
                </a:solidFill>
              </a:rPr>
              <a:t>credential.  This allows for the provision of Title IV aid for multiple majors and for academic minors and concentrations.</a:t>
            </a:r>
          </a:p>
          <a:p>
            <a:pPr marL="0" indent="0" algn="ctr">
              <a:buNone/>
            </a:pPr>
            <a:endParaRPr lang="en-US" i="1" dirty="0">
              <a:solidFill>
                <a:srgbClr val="509A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33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047750"/>
            <a:ext cx="8382000" cy="3352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0188" lvl="1" indent="0" eaLnBrk="1" hangingPunct="1">
              <a:lnSpc>
                <a:spcPct val="200000"/>
              </a:lnSpc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444228"/>
            <a:ext cx="8382000" cy="31849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 smtClean="0">
                <a:solidFill>
                  <a:srgbClr val="509A36"/>
                </a:solidFill>
              </a:rPr>
              <a:t>If a student is taking a course that must be taken</a:t>
            </a:r>
            <a:br>
              <a:rPr lang="en-US" sz="2800" i="1" dirty="0" smtClean="0">
                <a:solidFill>
                  <a:srgbClr val="509A36"/>
                </a:solidFill>
              </a:rPr>
            </a:br>
            <a:r>
              <a:rPr lang="en-US" sz="2800" i="1" dirty="0" smtClean="0">
                <a:solidFill>
                  <a:srgbClr val="509A36"/>
                </a:solidFill>
              </a:rPr>
              <a:t>in order to qualify to enroll in a course that is required for the program of study, the student </a:t>
            </a:r>
            <a:br>
              <a:rPr lang="en-US" sz="2800" i="1" dirty="0" smtClean="0">
                <a:solidFill>
                  <a:srgbClr val="509A36"/>
                </a:solidFill>
              </a:rPr>
            </a:br>
            <a:r>
              <a:rPr lang="en-US" sz="2800" i="1" dirty="0" smtClean="0">
                <a:solidFill>
                  <a:srgbClr val="509A36"/>
                </a:solidFill>
              </a:rPr>
              <a:t>may receive Title IV aid for the prerequisite course under the remedial coursework provisions.</a:t>
            </a:r>
            <a:endParaRPr lang="en-US" sz="2800" i="1" dirty="0">
              <a:solidFill>
                <a:srgbClr val="509A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25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8763000" cy="485774"/>
          </a:xfrm>
        </p:spPr>
        <p:txBody>
          <a:bodyPr/>
          <a:lstStyle/>
          <a:p>
            <a:r>
              <a:rPr lang="en-US" sz="3900" dirty="0" smtClean="0"/>
              <a:t>Graduate Students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 smtClean="0">
              <a:solidFill>
                <a:srgbClr val="509A36"/>
              </a:solidFill>
            </a:endParaRP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509A36"/>
                </a:solidFill>
              </a:rPr>
              <a:t>For graduate programs, full-time enrollment status may be defined differentl</a:t>
            </a:r>
            <a:r>
              <a:rPr lang="en-US" i="1" dirty="0">
                <a:solidFill>
                  <a:srgbClr val="509A36"/>
                </a:solidFill>
              </a:rPr>
              <a:t>y</a:t>
            </a:r>
            <a:r>
              <a:rPr lang="en-US" i="1" dirty="0" smtClean="0">
                <a:solidFill>
                  <a:srgbClr val="509A36"/>
                </a:solidFill>
              </a:rPr>
              <a:t> in summer than during the academic year.  Half-time status must still reflect at least half of the full-time status definition.</a:t>
            </a:r>
            <a:endParaRPr lang="en-US" i="1" dirty="0">
              <a:solidFill>
                <a:srgbClr val="509A3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63A3A5-B8D6-4778-8047-B36B4DFB78C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Audits and Program Reviews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3950"/>
            <a:ext cx="8305800" cy="34135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 smtClean="0"/>
              <a:t>NSLDS enrollment reporting issues are frequently among the top audit and program review </a:t>
            </a:r>
            <a:r>
              <a:rPr lang="en-US" sz="2800" i="1" dirty="0" smtClean="0"/>
              <a:t>findings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i="1" dirty="0" smtClean="0">
                <a:solidFill>
                  <a:srgbClr val="509A36"/>
                </a:solidFill>
              </a:rPr>
              <a:t>Reporting inaccuracies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i="1" dirty="0" smtClean="0">
                <a:solidFill>
                  <a:srgbClr val="509A36"/>
                </a:solidFill>
              </a:rPr>
              <a:t>Untimely reporting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22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Length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439112"/>
              </p:ext>
            </p:extLst>
          </p:nvPr>
        </p:nvGraphicFramePr>
        <p:xfrm>
          <a:off x="457200" y="1200149"/>
          <a:ext cx="8229599" cy="2977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082"/>
                <a:gridCol w="4191350"/>
                <a:gridCol w="1558998"/>
                <a:gridCol w="1330169"/>
              </a:tblGrid>
              <a:tr h="425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Credential Level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Credential Level Description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Minimum Years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&gt; or =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Maximum Years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&lt; or =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425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Undergraduate Certificate or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Diploma Program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Associate's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Bachelor's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Post Baccalaureate Certificate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Master's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Doctoral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First Professional Degree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212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Graduate/Professional Certificate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  <a:tr h="6379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Non-Credential Program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[Preparatory Coursework/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Teacher Certification]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51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305800" cy="3489722"/>
          </a:xfrm>
        </p:spPr>
        <p:txBody>
          <a:bodyPr/>
          <a:lstStyle/>
          <a:p>
            <a:endParaRPr lang="en-US" sz="2800" i="1" dirty="0" smtClean="0"/>
          </a:p>
          <a:p>
            <a:pPr marL="0" indent="0" algn="ctr">
              <a:buNone/>
            </a:pPr>
            <a:r>
              <a:rPr lang="en-US" sz="2800" i="1" dirty="0" smtClean="0"/>
              <a:t>020000</a:t>
            </a:r>
          </a:p>
          <a:p>
            <a:pPr marL="0" indent="0" algn="ctr">
              <a:buNone/>
            </a:pPr>
            <a:endParaRPr lang="en-US" sz="2800" i="1" dirty="0"/>
          </a:p>
          <a:p>
            <a:pPr marL="0" indent="0" algn="ctr">
              <a:buNone/>
            </a:pPr>
            <a:r>
              <a:rPr lang="en-US" sz="2800" i="1" dirty="0" smtClean="0"/>
              <a:t>Y</a:t>
            </a:r>
          </a:p>
          <a:p>
            <a:pPr marL="0" indent="0" algn="ctr">
              <a:buNone/>
            </a:pPr>
            <a:endParaRPr lang="en-US" sz="2800" i="1" dirty="0"/>
          </a:p>
          <a:p>
            <a:pPr marL="0" indent="0" algn="ctr">
              <a:buNone/>
            </a:pPr>
            <a:r>
              <a:rPr lang="en-US" sz="2800" i="1" dirty="0" smtClean="0"/>
              <a:t>30</a:t>
            </a:r>
          </a:p>
          <a:p>
            <a:pPr marL="0" indent="0" algn="ctr">
              <a:buNone/>
            </a:pP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67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Update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 smtClean="0"/>
          </a:p>
          <a:p>
            <a:r>
              <a:rPr lang="en-US" dirty="0" smtClean="0"/>
              <a:t>Users may filter search results to exclude students with certified programs</a:t>
            </a:r>
          </a:p>
          <a:p>
            <a:endParaRPr lang="en-US" dirty="0"/>
          </a:p>
          <a:p>
            <a:r>
              <a:rPr lang="en-US" dirty="0" smtClean="0"/>
              <a:t>Results may be sorted by oldest certification date first</a:t>
            </a:r>
          </a:p>
          <a:p>
            <a:endParaRPr lang="en-US" sz="300" dirty="0" smtClean="0"/>
          </a:p>
          <a:p>
            <a:pPr lvl="1"/>
            <a:r>
              <a:rPr lang="en-US" dirty="0" smtClean="0"/>
              <a:t>Results may also be sorted by certification date on the</a:t>
            </a:r>
            <a:br>
              <a:rPr lang="en-US" dirty="0" smtClean="0"/>
            </a:br>
            <a:r>
              <a:rPr lang="en-US" i="1" dirty="0" smtClean="0"/>
              <a:t>Enrollment Maintenance</a:t>
            </a:r>
            <a:r>
              <a:rPr lang="en-US" dirty="0" smtClean="0"/>
              <a:t> page</a:t>
            </a:r>
          </a:p>
          <a:p>
            <a:pPr lvl="1"/>
            <a:endParaRPr lang="en-US" sz="700" dirty="0" smtClean="0"/>
          </a:p>
          <a:p>
            <a:pPr lvl="2"/>
            <a:r>
              <a:rPr lang="en-US" dirty="0" smtClean="0"/>
              <a:t>Warning icon will appear if student has not been certified in more than 65 days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971551"/>
            <a:ext cx="8455025" cy="3451622"/>
          </a:xfrm>
        </p:spPr>
        <p:txBody>
          <a:bodyPr/>
          <a:lstStyle/>
          <a:p>
            <a:r>
              <a:rPr lang="en-US" dirty="0" smtClean="0"/>
              <a:t>Student-level </a:t>
            </a:r>
            <a:r>
              <a:rPr lang="en-US" dirty="0"/>
              <a:t>enrollment reporting history is listed for all programs </a:t>
            </a:r>
            <a:r>
              <a:rPr lang="en-US" dirty="0" smtClean="0"/>
              <a:t>attended</a:t>
            </a:r>
          </a:p>
          <a:p>
            <a:endParaRPr lang="en-US" sz="200" dirty="0" smtClean="0"/>
          </a:p>
          <a:p>
            <a:pPr lvl="1"/>
            <a:r>
              <a:rPr lang="en-US" dirty="0" smtClean="0"/>
              <a:t>Each record indicates a new enrollment status</a:t>
            </a:r>
          </a:p>
          <a:p>
            <a:pPr lvl="1"/>
            <a:r>
              <a:rPr lang="en-US" dirty="0" smtClean="0"/>
              <a:t>May view reporting history program-by-program</a:t>
            </a:r>
            <a:endParaRPr lang="en-US" dirty="0"/>
          </a:p>
          <a:p>
            <a:pPr marL="0" indent="0">
              <a:buNone/>
            </a:pPr>
            <a:endParaRPr lang="en-US" sz="105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	NSLDS professional website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				Enroll tab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						Enrollment Summary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2236535">
            <a:off x="2852314" y="3356496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396069">
            <a:off x="3619677" y="3963062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Enrollment Detail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64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Enrollment Submittal Tracking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914400"/>
            <a:ext cx="8455025" cy="4114800"/>
          </a:xfrm>
        </p:spPr>
        <p:txBody>
          <a:bodyPr/>
          <a:lstStyle/>
          <a:p>
            <a:r>
              <a:rPr lang="en-US" dirty="0" smtClean="0"/>
              <a:t>Enrollment roster submittal </a:t>
            </a:r>
            <a:r>
              <a:rPr lang="en-US" dirty="0"/>
              <a:t>history </a:t>
            </a:r>
            <a:r>
              <a:rPr lang="en-US" dirty="0" smtClean="0"/>
              <a:t>may be obtained for all school locations</a:t>
            </a:r>
          </a:p>
          <a:p>
            <a:endParaRPr lang="en-US" sz="100" dirty="0"/>
          </a:p>
          <a:p>
            <a:pPr lvl="1"/>
            <a:r>
              <a:rPr lang="en-US" dirty="0" smtClean="0"/>
              <a:t>Reflects rosters sent by NSLDS, submittals to NSLDS, and updates made via the NSLDS Professional website</a:t>
            </a:r>
          </a:p>
          <a:p>
            <a:pPr lvl="1"/>
            <a:endParaRPr lang="en-US" sz="400" dirty="0"/>
          </a:p>
          <a:p>
            <a:pPr lvl="1"/>
            <a:r>
              <a:rPr lang="en-US" dirty="0" smtClean="0"/>
              <a:t>If the school uses a servicer for enrollment reporting, the total count of records listed may include other schools’ records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00" dirty="0" smtClean="0"/>
              <a:t>		</a:t>
            </a:r>
            <a:r>
              <a:rPr lang="en-US" dirty="0" smtClean="0"/>
              <a:t>NSLDS </a:t>
            </a:r>
            <a:r>
              <a:rPr lang="en-US" dirty="0"/>
              <a:t>professional website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			</a:t>
            </a:r>
            <a:r>
              <a:rPr lang="en-US" dirty="0" smtClean="0"/>
              <a:t>		Enroll tab</a:t>
            </a:r>
            <a:br>
              <a:rPr lang="en-US" dirty="0" smtClean="0"/>
            </a:br>
            <a:r>
              <a:rPr lang="en-US" dirty="0"/>
              <a:t>						</a:t>
            </a:r>
            <a:r>
              <a:rPr lang="en-US" dirty="0" smtClean="0"/>
              <a:t>		Enrollment Reporting Profile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2236535">
            <a:off x="2776947" y="3727169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396069">
            <a:off x="3690123" y="4275301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09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914400"/>
            <a:ext cx="8455025" cy="4114800"/>
          </a:xfrm>
        </p:spPr>
        <p:txBody>
          <a:bodyPr/>
          <a:lstStyle/>
          <a:p>
            <a:r>
              <a:rPr lang="en-US" dirty="0" smtClean="0"/>
              <a:t>NSLDS Enrollment Submittal File Tracking Report (SCHET1)</a:t>
            </a:r>
          </a:p>
          <a:p>
            <a:endParaRPr lang="en-US" sz="100" dirty="0"/>
          </a:p>
          <a:p>
            <a:pPr lvl="1"/>
            <a:r>
              <a:rPr lang="en-US" sz="2200" dirty="0" smtClean="0"/>
              <a:t>Provides data from Enrollment Submittal Tracking page in Microsoft Excel format</a:t>
            </a:r>
          </a:p>
          <a:p>
            <a:pPr marL="230188" lvl="1" indent="0">
              <a:buNone/>
            </a:pPr>
            <a:endParaRPr lang="en-US" sz="4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300" dirty="0" smtClean="0"/>
              <a:t>				</a:t>
            </a:r>
            <a:r>
              <a:rPr lang="en-US" dirty="0" smtClean="0"/>
              <a:t>NSLDS professional website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			</a:t>
            </a:r>
            <a:r>
              <a:rPr lang="en-US" dirty="0" smtClean="0"/>
              <a:t>		 	Report tab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								Web Report List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2236535">
            <a:off x="3238327" y="3522681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2236535">
            <a:off x="4111619" y="4070068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Submittal Tracking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03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Roster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73" y="1047536"/>
            <a:ext cx="8305800" cy="3489722"/>
          </a:xfrm>
        </p:spPr>
        <p:txBody>
          <a:bodyPr/>
          <a:lstStyle/>
          <a:p>
            <a:r>
              <a:rPr lang="en-US" dirty="0" smtClean="0"/>
              <a:t>Users may push </a:t>
            </a:r>
            <a:r>
              <a:rPr lang="en-US" dirty="0"/>
              <a:t>back onto a school location’s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</a:t>
            </a:r>
            <a:r>
              <a:rPr lang="en-US" dirty="0"/>
              <a:t>roster all students who had appeared </a:t>
            </a:r>
            <a:r>
              <a:rPr lang="en-US" dirty="0" smtClean="0"/>
              <a:t>on </a:t>
            </a:r>
            <a:br>
              <a:rPr lang="en-US" dirty="0" smtClean="0"/>
            </a:br>
            <a:r>
              <a:rPr lang="en-US" dirty="0" smtClean="0"/>
              <a:t>previous </a:t>
            </a:r>
            <a:r>
              <a:rPr lang="en-US" dirty="0"/>
              <a:t>enrollment roster(s) since a </a:t>
            </a:r>
            <a:r>
              <a:rPr lang="en-US" dirty="0" smtClean="0"/>
              <a:t>specific date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NSLDS professional website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 smtClean="0"/>
              <a:t>					Enroll tab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							  Enrollment Reporting Profile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2236535">
            <a:off x="2576087" y="3127896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2396069">
            <a:off x="3594479" y="3818100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975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797581"/>
            <a:ext cx="2480495" cy="337436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8D056C-0F1A-40A4-9803-9E58416168CF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79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536"/>
            <a:ext cx="8610600" cy="3489722"/>
          </a:xfrm>
        </p:spPr>
        <p:txBody>
          <a:bodyPr/>
          <a:lstStyle/>
          <a:p>
            <a:r>
              <a:rPr lang="en-US" dirty="0" smtClean="0"/>
              <a:t>Schools may </a:t>
            </a:r>
            <a:r>
              <a:rPr lang="en-US" dirty="0"/>
              <a:t>request a list of students who have not had an enrollment certification reported after a specified </a:t>
            </a:r>
            <a:r>
              <a:rPr lang="en-US" dirty="0" smtClean="0"/>
              <a:t>date</a:t>
            </a:r>
            <a:br>
              <a:rPr lang="en-US" dirty="0" smtClean="0"/>
            </a:br>
            <a:r>
              <a:rPr lang="en-US" dirty="0" smtClean="0"/>
              <a:t>(SCHLC1)</a:t>
            </a:r>
          </a:p>
          <a:p>
            <a:endParaRPr lang="en-US" sz="2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CSV version </a:t>
            </a:r>
            <a:r>
              <a:rPr lang="en-US" dirty="0" smtClean="0"/>
              <a:t>may be imported </a:t>
            </a:r>
            <a:r>
              <a:rPr lang="en-US" dirty="0"/>
              <a:t>into a spreadsheet, and </a:t>
            </a:r>
            <a:r>
              <a:rPr lang="en-US" dirty="0" smtClean="0"/>
              <a:t>later submitted to </a:t>
            </a:r>
            <a:r>
              <a:rPr lang="en-US" dirty="0"/>
              <a:t>NSLDS </a:t>
            </a:r>
            <a:r>
              <a:rPr lang="en-US" dirty="0" smtClean="0"/>
              <a:t>via the </a:t>
            </a:r>
            <a:r>
              <a:rPr lang="en-US" dirty="0"/>
              <a:t>Enrollment Spreadsheet Submittal process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		NSLDS professional website</a:t>
            </a:r>
          </a:p>
          <a:p>
            <a:pPr marL="0" indent="0">
              <a:buNone/>
            </a:pPr>
            <a:endParaRPr lang="en-US" sz="200" dirty="0"/>
          </a:p>
          <a:p>
            <a:pPr marL="0" indent="0">
              <a:buNone/>
            </a:pPr>
            <a:r>
              <a:rPr lang="en-US" dirty="0" smtClean="0"/>
              <a:t>					Report tab</a:t>
            </a:r>
          </a:p>
          <a:p>
            <a:pPr marL="0" indent="0">
              <a:buNone/>
            </a:pPr>
            <a:endParaRPr lang="en-US" sz="400" dirty="0"/>
          </a:p>
          <a:p>
            <a:pPr marL="0" indent="0">
              <a:buNone/>
            </a:pPr>
            <a:r>
              <a:rPr lang="en-US" dirty="0" smtClean="0"/>
              <a:t>							  Web Report List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2236535">
            <a:off x="2271096" y="3501487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2396069">
            <a:off x="3353891" y="4122901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09550"/>
            <a:ext cx="8763000" cy="485774"/>
          </a:xfrm>
        </p:spPr>
        <p:txBody>
          <a:bodyPr/>
          <a:lstStyle/>
          <a:p>
            <a:r>
              <a:rPr lang="en-US" dirty="0" smtClean="0"/>
              <a:t>Late Enrollment Certifications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639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47536"/>
            <a:ext cx="8610600" cy="3489722"/>
          </a:xfrm>
        </p:spPr>
        <p:txBody>
          <a:bodyPr/>
          <a:lstStyle/>
          <a:p>
            <a:r>
              <a:rPr lang="en-US" dirty="0" smtClean="0"/>
              <a:t>Schools may </a:t>
            </a:r>
            <a:r>
              <a:rPr lang="en-US" dirty="0"/>
              <a:t>request </a:t>
            </a:r>
            <a:r>
              <a:rPr lang="en-US" dirty="0" smtClean="0"/>
              <a:t>reporting </a:t>
            </a:r>
            <a:r>
              <a:rPr lang="en-US" dirty="0" smtClean="0"/>
              <a:t>error/acknowledgement information for a given school code, within a specified timeframe </a:t>
            </a:r>
            <a:r>
              <a:rPr lang="en-US" dirty="0" smtClean="0"/>
              <a:t>(SCHER5)</a:t>
            </a:r>
            <a:endParaRPr lang="en-US" dirty="0" smtClean="0"/>
          </a:p>
          <a:p>
            <a:endParaRPr lang="en-US" sz="200" dirty="0"/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available </a:t>
            </a:r>
            <a:r>
              <a:rPr lang="en-US" dirty="0"/>
              <a:t>only from </a:t>
            </a:r>
            <a:r>
              <a:rPr lang="en-US" dirty="0" smtClean="0"/>
              <a:t>the report’s implementation date forward,</a:t>
            </a:r>
            <a:br>
              <a:rPr lang="en-US" dirty="0" smtClean="0"/>
            </a:br>
            <a:r>
              <a:rPr lang="en-US" dirty="0" smtClean="0"/>
              <a:t>November 20,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		NSLDS professional website</a:t>
            </a:r>
          </a:p>
          <a:p>
            <a:pPr marL="0" indent="0">
              <a:buNone/>
            </a:pPr>
            <a:endParaRPr lang="en-US" sz="200" dirty="0"/>
          </a:p>
          <a:p>
            <a:pPr marL="0" indent="0">
              <a:buNone/>
            </a:pPr>
            <a:r>
              <a:rPr lang="en-US" dirty="0" smtClean="0"/>
              <a:t>					Report tab</a:t>
            </a:r>
          </a:p>
          <a:p>
            <a:pPr marL="0" indent="0">
              <a:buNone/>
            </a:pPr>
            <a:endParaRPr lang="en-US" sz="400" dirty="0"/>
          </a:p>
          <a:p>
            <a:pPr marL="0" indent="0">
              <a:buNone/>
            </a:pPr>
            <a:r>
              <a:rPr lang="en-US" dirty="0" smtClean="0"/>
              <a:t>							  Web Report List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2236535">
            <a:off x="2271096" y="3501487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2396069">
            <a:off x="3353891" y="4122901"/>
            <a:ext cx="388038" cy="1817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09550"/>
            <a:ext cx="8763000" cy="485774"/>
          </a:xfrm>
        </p:spPr>
        <p:txBody>
          <a:bodyPr/>
          <a:lstStyle/>
          <a:p>
            <a:r>
              <a:rPr lang="en-US" dirty="0" smtClean="0"/>
              <a:t>Enrollment Errors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030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10%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1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Graduation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200" i="1" dirty="0" smtClean="0"/>
          </a:p>
          <a:p>
            <a:pPr marL="0" indent="0" algn="ctr">
              <a:buNone/>
            </a:pPr>
            <a:r>
              <a:rPr lang="en-US" sz="2600" i="1" dirty="0" smtClean="0"/>
              <a:t>If a student’s graduation status is effective after the last day of classes, students may be reported as withdrawn until graduated status is reported, in order to prevent loss of Direct Loan subsidy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Electronic Announcement: September 25,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284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87028"/>
            <a:ext cx="8442558" cy="348972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0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600" i="1" dirty="0" smtClean="0">
                <a:solidFill>
                  <a:srgbClr val="0070C0"/>
                </a:solidFill>
              </a:rPr>
              <a:t>NSLDS Enrollment Reporting </a:t>
            </a:r>
            <a:r>
              <a:rPr lang="en-US" sz="2600" i="1" dirty="0" smtClean="0">
                <a:solidFill>
                  <a:srgbClr val="0070C0"/>
                </a:solidFill>
              </a:rPr>
              <a:t>Guide (November 2016)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1400" i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600" i="1" dirty="0" smtClean="0">
                <a:solidFill>
                  <a:srgbClr val="0070C0"/>
                </a:solidFill>
              </a:rPr>
              <a:t>NSLDS Newsletters #</a:t>
            </a:r>
            <a:r>
              <a:rPr lang="en-US" sz="2600" i="1" dirty="0" smtClean="0">
                <a:solidFill>
                  <a:srgbClr val="0070C0"/>
                </a:solidFill>
              </a:rPr>
              <a:t>53, #55 and #56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1400" i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600" i="1" dirty="0" smtClean="0">
                <a:solidFill>
                  <a:srgbClr val="0070C0"/>
                </a:solidFill>
              </a:rPr>
              <a:t>Electronic Announcement: May 13, 2016</a:t>
            </a:r>
          </a:p>
          <a:p>
            <a:pPr>
              <a:lnSpc>
                <a:spcPct val="150000"/>
              </a:lnSpc>
            </a:pPr>
            <a:endParaRPr lang="en-US" sz="1400" i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en-US" sz="22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11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1100" i="1" dirty="0">
              <a:solidFill>
                <a:srgbClr val="0070C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600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2600" i="1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sz="2600" i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844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Byron.Scott\AppData\Local\Microsoft\Windows\Temporary Internet Files\Content.IE5\E7P93DE7\MC90044190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2343151"/>
            <a:ext cx="1935163" cy="168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2362200" y="685801"/>
            <a:ext cx="434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+mn-ea"/>
              </a:rPr>
              <a:t>Thank you!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952500" y="2686050"/>
            <a:ext cx="5295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70C0"/>
                </a:solidFill>
                <a:latin typeface="Arial" charset="0"/>
                <a:ea typeface="+mn-ea"/>
              </a:rPr>
              <a:t>Zack Goodwin</a:t>
            </a:r>
          </a:p>
          <a:p>
            <a:pPr eaLnBrk="1" hangingPunct="1"/>
            <a:r>
              <a:rPr lang="en-US" altLang="en-US" sz="3200" i="1" dirty="0">
                <a:solidFill>
                  <a:srgbClr val="0070C0"/>
                </a:solidFill>
                <a:latin typeface="Arial" charset="0"/>
                <a:ea typeface="+mn-ea"/>
              </a:rPr>
              <a:t>zachary.goodwin@ed.gov</a:t>
            </a:r>
          </a:p>
          <a:p>
            <a:pPr eaLnBrk="1" hangingPunct="1"/>
            <a:r>
              <a:rPr lang="en-US" altLang="en-US" sz="3200" i="1" dirty="0">
                <a:solidFill>
                  <a:srgbClr val="0070C0"/>
                </a:solidFill>
                <a:latin typeface="Arial" charset="0"/>
                <a:ea typeface="+mn-ea"/>
              </a:rPr>
              <a:t>617.289.0051</a:t>
            </a:r>
          </a:p>
        </p:txBody>
      </p:sp>
      <p:pic>
        <p:nvPicPr>
          <p:cNvPr id="37893" name="Picture 2" descr="C:\Users\zachary.goodwin\AppData\Local\Microsoft\Windows\Temporary Internet Files\Content.IE5\61DM7ZDG\MC900441908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539354"/>
            <a:ext cx="2232025" cy="91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8D056C-0F1A-40A4-9803-9E58416168CF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03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38" y="180976"/>
            <a:ext cx="8554162" cy="485774"/>
          </a:xfr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ED Contacts: Chicago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1"/>
            <a:ext cx="9144000" cy="3623072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068" y="895350"/>
            <a:ext cx="8193389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Improvement Specialists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" i="1" u="sng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" i="1" u="sng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Effie Barnett</a:t>
            </a:r>
            <a:b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effie.barnett@ed.gov</a:t>
            </a:r>
            <a:b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312.730.1587</a:t>
            </a:r>
            <a:b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 West</a:t>
            </a:r>
            <a:b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george.west@ed.gov</a:t>
            </a:r>
            <a:b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312.730.1538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xfrm>
            <a:off x="228600" y="180975"/>
            <a:ext cx="8553450" cy="485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ED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1"/>
            <a:ext cx="9144000" cy="362307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819150"/>
            <a:ext cx="86106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5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i="1" u="sng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and Customer Care Center</a:t>
            </a:r>
            <a:endParaRPr lang="en-US" sz="2400" i="1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800.433.7327</a:t>
            </a:r>
          </a:p>
          <a:p>
            <a:pP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fsa.customer.support@ed.gov</a:t>
            </a:r>
          </a:p>
          <a:p>
            <a:pPr>
              <a:defRPr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i="1" u="sng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Reach FSA</a:t>
            </a:r>
          </a:p>
          <a:p>
            <a:pPr>
              <a:defRPr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855.FSA.4FAA 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--  1 number to reach 10 contact centers!</a:t>
            </a:r>
          </a:p>
          <a:p>
            <a:pPr>
              <a:defRPr/>
            </a:pPr>
            <a:endParaRPr lang="en-US" sz="11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Campus Based Call Center	   eZ-Audit</a:t>
            </a:r>
          </a:p>
          <a:p>
            <a:pPr>
              <a:defRPr/>
            </a:pP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COD				   		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School Eligibility Service Group</a:t>
            </a:r>
          </a:p>
          <a:p>
            <a:pPr>
              <a:defRPr/>
            </a:pP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CPS/SAIG			   		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Foreign Schools Participation Division</a:t>
            </a:r>
          </a:p>
          <a:p>
            <a:pPr>
              <a:defRPr/>
            </a:pP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NSLDS			   			   Research and Customer Care Center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G5                                        	   Nelnet Total &amp; 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Permanent</a:t>
            </a:r>
            <a:r>
              <a:rPr 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Disability 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Team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  <p:pic>
        <p:nvPicPr>
          <p:cNvPr id="8" name="Picture 2" descr="C:\Users\zachary.goodwin\AppData\Local\Microsoft\Windows\Temporary Internet Files\Content.IE5\A8BD7KLA\department_of_educati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140" y="971550"/>
            <a:ext cx="1266973" cy="77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54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9550"/>
            <a:ext cx="8554162" cy="485774"/>
          </a:xfrm>
          <a:prstGeom prst="rect">
            <a:avLst/>
          </a:prstGeo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Appreciate Your Feedback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458200" cy="356592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To ensure quality training we ask all participants to please fill out an online session evaluation:</a:t>
            </a:r>
          </a:p>
          <a:p>
            <a:endParaRPr lang="en-US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24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sz="2400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www.surveymonkey.com/s/ZacharyGoodwin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This evaluation tool provides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 means to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us of areas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improvement,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to support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an effective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for listening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to our </a:t>
            </a: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customers.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feedback about training can be directed to </a:t>
            </a:r>
            <a:r>
              <a:rPr lang="en-US" sz="23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joann.borel@ed.gov</a:t>
            </a:r>
            <a:r>
              <a:rPr lang="en-US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87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zachary.goodwin\AppData\Local\Microsoft\Windows\Temporary Internet Files\Content.IE5\A8BD7KLA\department_of_educati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926599"/>
            <a:ext cx="1143001" cy="70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043891"/>
            <a:ext cx="1013761" cy="46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zachary.goodwin\AppData\Local\Microsoft\Windows\Temporary Internet Files\Content.IE5\LXWRCAYG\monopoly-bankrupt[1]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90550"/>
            <a:ext cx="3581400" cy="364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8D056C-0F1A-40A4-9803-9E58416168CF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40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Audits and Program Reviews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5628"/>
            <a:ext cx="8305800" cy="34135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i="1" dirty="0" smtClean="0"/>
              <a:t>R2T4 issues are frequently among the top audit and program review </a:t>
            </a:r>
            <a:r>
              <a:rPr lang="en-US" sz="2800" i="1" dirty="0" smtClean="0"/>
              <a:t>findings</a:t>
            </a:r>
            <a:endParaRPr lang="en-US" sz="18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>
                <a:solidFill>
                  <a:srgbClr val="509A36"/>
                </a:solidFill>
              </a:rPr>
              <a:t>Miscalculations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i="1" dirty="0" smtClean="0">
                <a:solidFill>
                  <a:srgbClr val="509A36"/>
                </a:solidFill>
              </a:rPr>
              <a:t>Funds returned late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7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Days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054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148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1242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336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24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0960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31109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 scheduled break for R2T4 purposes?</a:t>
            </a:r>
            <a:b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(Green indicates days where classes are held)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0866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0772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59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Days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1239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054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148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124200" y="11239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33600" y="11239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2400" y="113187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096000" y="113187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31109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 scheduled break for R2T4 purposes?</a:t>
            </a:r>
            <a:b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(Classes are held only on weekends)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086600" y="113187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0772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63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Days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81200" y="126843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943600" y="12763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53000" y="12763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62400" y="126843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971800" y="126843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90600" y="12763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934200" y="12763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35440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 scheduled break for R2T4 purposes?</a:t>
            </a:r>
            <a:b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6172200" y="1573230"/>
            <a:ext cx="457200" cy="3048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636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Days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054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148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124200" y="112395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336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24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0960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631109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student’s withdrawal date?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086600" y="1131870"/>
            <a:ext cx="9144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077200" y="1123950"/>
            <a:ext cx="914400" cy="2209800"/>
          </a:xfrm>
          <a:prstGeom prst="roundRect">
            <a:avLst/>
          </a:prstGeom>
          <a:solidFill>
            <a:srgbClr val="95C9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6" name="Smiley Face 15"/>
          <p:cNvSpPr/>
          <p:nvPr/>
        </p:nvSpPr>
        <p:spPr>
          <a:xfrm>
            <a:off x="5334000" y="1428750"/>
            <a:ext cx="457200" cy="3048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08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1: </a:t>
            </a:r>
            <a:br>
              <a:rPr lang="en-US" dirty="0" smtClean="0"/>
            </a:br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052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2:</a:t>
            </a:r>
            <a:br>
              <a:rPr lang="en-US" dirty="0" smtClean="0"/>
            </a:br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67400" y="2050017"/>
            <a:ext cx="2209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Module 3:</a:t>
            </a:r>
          </a:p>
          <a:p>
            <a:pPr algn="ctr"/>
            <a:r>
              <a:rPr lang="en-US" dirty="0" smtClean="0"/>
              <a:t>50 days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3118206" y="1598811"/>
            <a:ext cx="609600" cy="292812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>
            <a:off x="4305300" y="1935716"/>
            <a:ext cx="609600" cy="2209800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6210300" y="2469118"/>
            <a:ext cx="609600" cy="1143000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599" y="334541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25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34541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25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799" y="334541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50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1638299" y="2621517"/>
            <a:ext cx="609600" cy="1143000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 rot="5400000">
            <a:off x="5492394" y="1589821"/>
            <a:ext cx="609600" cy="292812"/>
          </a:xfrm>
          <a:prstGeom prst="leftBrace">
            <a:avLst>
              <a:gd name="adj1" fmla="val 8333"/>
              <a:gd name="adj2" fmla="val 52996"/>
            </a:avLst>
          </a:prstGeom>
          <a:ln>
            <a:solidFill>
              <a:srgbClr val="95C9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2399" y="1440417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days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miley Face 16"/>
          <p:cNvSpPr/>
          <p:nvPr/>
        </p:nvSpPr>
        <p:spPr>
          <a:xfrm>
            <a:off x="7086600" y="2746733"/>
            <a:ext cx="457200" cy="3048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1941C-C36D-4D45-8D98-47CA5A411F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594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7D63EE5034904FBE124CE4C93FC8B0" ma:contentTypeVersion="0" ma:contentTypeDescription="Create a new document." ma:contentTypeScope="" ma:versionID="3f4cfbe723a6cbfb77b4f5b96168ebe0">
  <xsd:schema xmlns:xsd="http://www.w3.org/2001/XMLSchema" xmlns:xs="http://www.w3.org/2001/XMLSchema" xmlns:p="http://schemas.microsoft.com/office/2006/metadata/properties" xmlns:ns2="8f29d4d0-5528-4115-a002-02e36f812ef4" targetNamespace="http://schemas.microsoft.com/office/2006/metadata/properties" ma:root="true" ma:fieldsID="e77b9b358753b7aa374985d1d03930aa" ns2:_="">
    <xsd:import namespace="8f29d4d0-5528-4115-a002-02e36f812e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9d4d0-5528-4115-a002-02e36f812ef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FC896B-6D82-4B58-B729-F29AFF7455A6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8f29d4d0-5528-4115-a002-02e36f812ef4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4B797C5-6472-47A1-A4BC-E000D76D9B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9d4d0-5528-4115-a002-02e36f812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18276</TotalTime>
  <Words>937</Words>
  <Application>Microsoft Office PowerPoint</Application>
  <PresentationFormat>On-screen Show (16:9)</PresentationFormat>
  <Paragraphs>356</Paragraphs>
  <Slides>39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The Shoe and the Thimble: Things You May Not Know about R2T4 and Enrollment Status and Reporting</vt:lpstr>
      <vt:lpstr>Agenda</vt:lpstr>
      <vt:lpstr>PowerPoint Presentation</vt:lpstr>
      <vt:lpstr>Audits and Program Reviews</vt:lpstr>
      <vt:lpstr>Counting Days</vt:lpstr>
      <vt:lpstr>Counting Days</vt:lpstr>
      <vt:lpstr>Counting Days</vt:lpstr>
      <vt:lpstr>Counting Days</vt:lpstr>
      <vt:lpstr>Modules</vt:lpstr>
      <vt:lpstr>Modules</vt:lpstr>
      <vt:lpstr>Modules</vt:lpstr>
      <vt:lpstr>Rounding</vt:lpstr>
      <vt:lpstr>Rounding</vt:lpstr>
      <vt:lpstr>Timeline</vt:lpstr>
      <vt:lpstr>MPN and Entrance Counseling</vt:lpstr>
      <vt:lpstr>Resources</vt:lpstr>
      <vt:lpstr>PowerPoint Presentation</vt:lpstr>
      <vt:lpstr>Degree Requirements</vt:lpstr>
      <vt:lpstr>Majors and Minors</vt:lpstr>
      <vt:lpstr>Prerequisites</vt:lpstr>
      <vt:lpstr>Graduate Students</vt:lpstr>
      <vt:lpstr>Audits and Program Reviews</vt:lpstr>
      <vt:lpstr>Program Length</vt:lpstr>
      <vt:lpstr>Program Length</vt:lpstr>
      <vt:lpstr>Enrollment Update Page</vt:lpstr>
      <vt:lpstr>Program Enrollment Detail</vt:lpstr>
      <vt:lpstr>Enrollment Submittal Tracking</vt:lpstr>
      <vt:lpstr>Enrollment Submittal Tracking</vt:lpstr>
      <vt:lpstr>Roster Reset</vt:lpstr>
      <vt:lpstr>Late Enrollment Certifications</vt:lpstr>
      <vt:lpstr>Enrollment Errors</vt:lpstr>
      <vt:lpstr>10%</vt:lpstr>
      <vt:lpstr>Graduation Reporting</vt:lpstr>
      <vt:lpstr>Resources</vt:lpstr>
      <vt:lpstr>PowerPoint Presentation</vt:lpstr>
      <vt:lpstr>ED Contacts: Chicago</vt:lpstr>
      <vt:lpstr>ED Contacts</vt:lpstr>
      <vt:lpstr>We Appreciate Your Feedback</vt:lpstr>
      <vt:lpstr>PowerPoint Presentation</vt:lpstr>
    </vt:vector>
  </TitlesOfParts>
  <Company>C-E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ce</dc:creator>
  <cp:lastModifiedBy>U.S. Department of Education</cp:lastModifiedBy>
  <cp:revision>269</cp:revision>
  <cp:lastPrinted>2016-03-25T19:14:55Z</cp:lastPrinted>
  <dcterms:created xsi:type="dcterms:W3CDTF">2012-06-11T19:08:42Z</dcterms:created>
  <dcterms:modified xsi:type="dcterms:W3CDTF">2017-01-18T22:33:10Z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0x010100337D63EE5034904FBE124CE4C93FC8B0</vt:lpwstr>
  </property>
  <property fmtid="{D5CDD505-2E9C-101B-9397-08002B2CF9AE}" pid="3" name="_dlc_DocIdItemGuid">
    <vt:lpwstr>8f810f7d-8a11-484d-ad7f-0aeb8d6ca03d</vt:lpwstr>
  </property>
  <property fmtid="{D5CDD505-2E9C-101B-9397-08002B2CF9AE}" pid="4" name="_dlc_DocId">
    <vt:lpwstr>ZQHRFS737ZVJ-391-3</vt:lpwstr>
  </property>
  <property fmtid="{D5CDD505-2E9C-101B-9397-08002B2CF9AE}" pid="5" name="_dlc_DocIdUrl">
    <vt:lpwstr>https://fsa.share.ed.gov/as/comm/_layouts/DocIdRedir.aspx?ID=ZQHRFS737ZVJ-391-3, ZQHRFS737ZVJ-391-3</vt:lpwstr>
  </property>
</Properties>
</file>