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Quattrocento" panose="020B0604020202020204" charset="0"/>
      <p:regular r:id="rId36"/>
      <p:bold r:id="rId37"/>
    </p:embeddedFont>
    <p:embeddedFont>
      <p:font typeface="Questrial" panose="020B0604020202020204" charset="0"/>
      <p:regular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B4812E-3483-412A-A2A3-35B239A06F54}">
  <a:tblStyle styleId="{39B4812E-3483-412A-A2A3-35B239A06F5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BBC4-06DB-4674-8CF3-27D5633B5DAC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1B484-A1C5-4C50-9755-2ACD0AC4D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3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8075" y="696912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92372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29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58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245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49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634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556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507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00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4246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772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287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2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1070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8863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3277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7486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7684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3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71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92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43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  <a:noFill/>
          <a:ln>
            <a:noFill/>
          </a:ln>
        </p:spPr>
        <p:txBody>
          <a:bodyPr lIns="92575" tIns="46275" rIns="92575" bIns="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388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86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36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40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800" b="1" i="0" u="none" strike="noStrike" cap="none" smtClean="0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1" i="0" u="none" strike="noStrike" cap="none">
              <a:solidFill>
                <a:srgbClr val="4753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076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80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24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063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79525" marR="0" lvl="3" indent="-136525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54163" marR="0" lvl="4" indent="-131762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11679" marR="0" lvl="6" indent="-9397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94560" marR="0" lvl="7" indent="-9906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-104139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063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79525" marR="0" lvl="3" indent="-136525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54163" marR="0" lvl="4" indent="-131762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11679" marR="0" lvl="6" indent="-9397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94560" marR="0" lvl="7" indent="-9906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-104139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44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48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63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9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4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47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31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1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6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0" y="2438400"/>
            <a:ext cx="9144000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smtClean="0"/>
              <a:t>Unconscious Bias in the Workplace</a:t>
            </a:r>
            <a:r>
              <a:rPr lang="en-US" sz="4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3276600" y="4267200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514600" y="4343400"/>
            <a:ext cx="4190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Toni Neely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0" y="2362200"/>
            <a:ext cx="9144000" cy="1904999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ctrTitle" idx="4294967295"/>
          </p:nvPr>
        </p:nvSpPr>
        <p:spPr>
          <a:xfrm>
            <a:off x="152400" y="2514600"/>
            <a:ext cx="8991600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DON'T INTENTIONALLY INCLUDE, YOU WILL UNINTENTIONALLY EXCLUDE</a:t>
            </a:r>
            <a:r>
              <a:rPr lang="en-US" sz="4000" b="0" i="0" u="none" strike="noStrike" cap="none">
                <a:solidFill>
                  <a:srgbClr val="6B7C72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4000" b="0" i="0" u="none" strike="noStrike" cap="none">
                <a:solidFill>
                  <a:srgbClr val="6B7C7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en-US" sz="4000" b="0" i="0" u="none" strike="noStrike" cap="none">
              <a:solidFill>
                <a:srgbClr val="6B7C7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" y="0"/>
            <a:ext cx="1881186" cy="21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3733800"/>
            <a:ext cx="1904999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85800"/>
            <a:ext cx="7619999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304800" y="533400"/>
            <a:ext cx="516413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Maslow’s Hierarchy of Needs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ctrTitle"/>
          </p:nvPr>
        </p:nvSpPr>
        <p:spPr>
          <a:xfrm>
            <a:off x="304800" y="609600"/>
            <a:ext cx="85343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4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SARATOGA INSTITUTE</a:t>
            </a:r>
            <a:br>
              <a:rPr lang="en-US" sz="324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24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24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24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80% OF TURNOVER IS DIRECTLY RELATED TO AN UNSATISFACTORY RELATIONSHIP WITH ONES BOSS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subTitle" idx="1"/>
          </p:nvPr>
        </p:nvSpPr>
        <p:spPr>
          <a:xfrm>
            <a:off x="762000" y="2971800"/>
            <a:ext cx="7696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COST OF UNINTENTIONAL TURNOVER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3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5 TO 1.5 THE ANNUAL SALARY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10 POSITIONS AT 100K EACH =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$500,000 - $1,500,000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rgbClr val="6B7C7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8200"/>
            <a:ext cx="1600199" cy="1904999"/>
          </a:xfrm>
          <a:prstGeom prst="rect">
            <a:avLst/>
          </a:prstGeom>
          <a:solidFill>
            <a:srgbClr val="C0504D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914400" y="1066800"/>
            <a:ext cx="7391399" cy="4572000"/>
          </a:xfrm>
          <a:prstGeom prst="rect">
            <a:avLst/>
          </a:prstGeom>
          <a:solidFill>
            <a:schemeClr val="lt1">
              <a:alpha val="72549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DEMOGRAPHIC TRENDS</a:t>
            </a:r>
            <a:b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idx="1"/>
          </p:nvPr>
        </p:nvSpPr>
        <p:spPr>
          <a:xfrm>
            <a:off x="914400" y="1066800"/>
            <a:ext cx="73913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endParaRPr sz="222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lang="en-US" sz="333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Hispanics are now the largest minority group; population over 38M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endParaRPr sz="333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lang="en-US" sz="333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Minority purchasing power is projected to increase from $1.3T in 2000 to $6.1T by 2045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endParaRPr sz="333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lang="en-US" sz="333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LGBT buying power for 2012 was $790B</a:t>
            </a:r>
          </a:p>
          <a:p>
            <a:pPr marL="0" marR="0" lvl="0" indent="0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330" b="0" i="0" u="none" strike="noStrike" cap="none">
              <a:solidFill>
                <a:srgbClr val="6B7D7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endParaRPr sz="222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endParaRPr sz="222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endParaRPr sz="222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914400" y="1066800"/>
            <a:ext cx="7391399" cy="4572000"/>
          </a:xfrm>
          <a:prstGeom prst="rect">
            <a:avLst/>
          </a:prstGeom>
          <a:solidFill>
            <a:schemeClr val="lt1">
              <a:alpha val="72549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DEMOGRAPHIC TRENDS</a:t>
            </a:r>
            <a:b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4000" b="0" i="0" u="none" strike="noStrike" cap="none">
                <a:solidFill>
                  <a:srgbClr val="6B7C72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idx="1"/>
          </p:nvPr>
        </p:nvSpPr>
        <p:spPr>
          <a:xfrm>
            <a:off x="914400" y="1066800"/>
            <a:ext cx="7391399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Asian Americans make more money than any other ethnic group</a:t>
            </a: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Women = 51.2% of U.S. population, influence 80% of purchasing decisions and spend close to $13.5 trillion per year</a:t>
            </a: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ctrTitle"/>
          </p:nvPr>
        </p:nvSpPr>
        <p:spPr>
          <a:xfrm>
            <a:off x="762000" y="2362200"/>
            <a:ext cx="77724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DIMENSIONS OF DIVERSITY 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0"/>
            <a:ext cx="65008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304800" y="304800"/>
            <a:ext cx="8534399" cy="6324600"/>
          </a:xfrm>
          <a:prstGeom prst="rect">
            <a:avLst/>
          </a:prstGeom>
          <a:solidFill>
            <a:schemeClr val="lt1">
              <a:alpha val="69803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idx="1"/>
          </p:nvPr>
        </p:nvSpPr>
        <p:spPr>
          <a:xfrm>
            <a:off x="1524000" y="1981200"/>
            <a:ext cx="6934199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4163" marR="0" lvl="0" indent="-28416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 don’t see color…</a:t>
            </a:r>
          </a:p>
          <a:p>
            <a:pPr marL="284163" marR="0" lvl="0" indent="-284163" algn="l" rtl="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99CC00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 don’t see you as a woman…</a:t>
            </a:r>
          </a:p>
          <a:p>
            <a:pPr marL="284163" marR="0" lvl="0" indent="-284163" algn="l" rtl="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99CC00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Your sexual preference…</a:t>
            </a:r>
          </a:p>
          <a:p>
            <a:pPr marL="284163" marR="0" lvl="0" indent="-284163" algn="l" rtl="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99CC00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S/he must be a terrorist…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219200" y="457200"/>
            <a:ext cx="60960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Intent vs. I</a:t>
            </a:r>
            <a:r>
              <a:rPr lang="en-US" sz="40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mpact</a:t>
            </a:r>
            <a:r>
              <a:rPr lang="en-US" sz="4000" b="0">
                <a:solidFill>
                  <a:srgbClr val="9966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181600"/>
            <a:ext cx="2209799" cy="116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066800"/>
            <a:ext cx="2435224" cy="131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PERCEPTION IS…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8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rtl="0">
              <a:spcBef>
                <a:spcPts val="17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    </a:t>
            </a:r>
            <a:r>
              <a:rPr lang="en-US" sz="8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EASY!!!!  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4038600"/>
            <a:ext cx="1447800" cy="233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28800"/>
            <a:ext cx="1371599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304800" y="304800"/>
            <a:ext cx="8534399" cy="6324600"/>
          </a:xfrm>
          <a:prstGeom prst="rect">
            <a:avLst/>
          </a:prstGeom>
          <a:solidFill>
            <a:schemeClr val="lt1">
              <a:alpha val="69803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382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     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ASK THE DIVERSITY QUESTION</a:t>
            </a:r>
            <a:r>
              <a:rPr lang="en-US"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203325" y="1411287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457200" y="1219200"/>
            <a:ext cx="81533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0" marR="0" lvl="1" indent="-17780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"What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is it that you might be experiencing that is preventing you from making your maximum contribution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?” </a:t>
            </a:r>
            <a:endParaRPr lang="en-US" sz="36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1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If 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you don’t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ask, you assume…and making assumptions is not the most solid business platform </a:t>
            </a:r>
            <a:r>
              <a:rPr lang="en-US" sz="3600" dirty="0" smtClean="0">
                <a:latin typeface="Arial Narrow"/>
                <a:ea typeface="Arial Narrow"/>
                <a:cs typeface="Arial Narrow"/>
                <a:sym typeface="Arial Narrow"/>
              </a:rPr>
              <a:t>on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which 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to stand.  </a:t>
            </a:r>
            <a:endParaRPr lang="en-US" sz="36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485900" marR="0" lvl="3" indent="-114300" algn="l" rtl="0">
              <a:spcBef>
                <a:spcPts val="120"/>
              </a:spcBef>
              <a:spcAft>
                <a:spcPts val="0"/>
              </a:spcAft>
              <a:buSzPct val="25000"/>
              <a:buNone/>
            </a:pPr>
            <a:r>
              <a:rPr lang="en-US" sz="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04800" y="304800"/>
            <a:ext cx="8534399" cy="6324600"/>
          </a:xfrm>
          <a:prstGeom prst="rect">
            <a:avLst/>
          </a:prstGeom>
          <a:solidFill>
            <a:schemeClr val="lt1">
              <a:alpha val="69803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PRESENTATION OBJECTIVE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203325" y="1411287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0" y="12192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0" marR="0" lvl="1" indent="-17780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define diversity, inclusion and other key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terms to help increase both the awareness and understanding of the business case for incorporating a diversity initiative into your strategic training plan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Diversity </a:t>
            </a:r>
            <a:r>
              <a:rPr lang="en-US" sz="3600" dirty="0">
                <a:latin typeface="Arial Narrow"/>
                <a:ea typeface="Arial Narrow"/>
                <a:cs typeface="Arial Narrow"/>
                <a:sym typeface="Arial Narrow"/>
              </a:rPr>
              <a:t>&amp;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dirty="0">
                <a:latin typeface="Arial Narrow"/>
                <a:ea typeface="Arial Narrow"/>
                <a:cs typeface="Arial Narrow"/>
                <a:sym typeface="Arial Narrow"/>
              </a:rPr>
              <a:t>I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nclusion is a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business </a:t>
            </a:r>
            <a:r>
              <a:rPr lang="en-US" sz="3600" dirty="0" smtClean="0">
                <a:latin typeface="Arial Narrow"/>
                <a:ea typeface="Arial Narrow"/>
                <a:cs typeface="Arial Narrow"/>
                <a:sym typeface="Arial Narrow"/>
              </a:rPr>
              <a:t>imperative</a:t>
            </a:r>
            <a:r>
              <a:rPr lang="en-US" sz="3600" b="0" i="0" u="none" strike="noStrike" cap="none" dirty="0" smtClean="0">
                <a:solidFill>
                  <a:srgbClr val="6B7C7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-US" sz="3600" b="0" i="0" u="none" strike="noStrike" cap="none" dirty="0">
              <a:solidFill>
                <a:srgbClr val="6B7C7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20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485900" marR="0" lvl="3" indent="-114300" algn="l" rtl="0">
              <a:spcBef>
                <a:spcPts val="120"/>
              </a:spcBef>
              <a:spcAft>
                <a:spcPts val="0"/>
              </a:spcAft>
              <a:buSzPct val="25000"/>
              <a:buNone/>
            </a:pPr>
            <a:r>
              <a:rPr lang="en-US" sz="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304800" y="304800"/>
            <a:ext cx="8534399" cy="6324600"/>
          </a:xfrm>
          <a:prstGeom prst="rect">
            <a:avLst/>
          </a:prstGeom>
          <a:solidFill>
            <a:schemeClr val="lt1">
              <a:alpha val="69803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4582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6B7C72"/>
                </a:solidFill>
                <a:latin typeface="Arial Narrow"/>
                <a:ea typeface="Arial Narrow"/>
                <a:cs typeface="Arial Narrow"/>
                <a:sym typeface="Arial Narrow"/>
              </a:rPr>
              <a:t>    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ASK THE DIVERSITY QUESTION</a:t>
            </a:r>
            <a:r>
              <a:rPr lang="en-US"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203325" y="1411287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457200" y="1219200"/>
            <a:ext cx="81533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0" marR="0" lvl="1" indent="-17780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1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But…I don’t have time…      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don’t ask, inconvenience will turn into conflict...and conflict with turn into crisis…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Crisis will turn into $$$ </a:t>
            </a:r>
          </a:p>
          <a:p>
            <a:pPr marL="457200" marR="0" lvl="1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485900" marR="0" lvl="3" indent="-114300" algn="l" rtl="0">
              <a:spcBef>
                <a:spcPts val="120"/>
              </a:spcBef>
              <a:spcAft>
                <a:spcPts val="0"/>
              </a:spcAft>
              <a:buSzPct val="25000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838200"/>
            <a:ext cx="144780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4648200"/>
            <a:ext cx="2362200" cy="16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685800" y="419100"/>
            <a:ext cx="8001000" cy="5219700"/>
          </a:xfrm>
          <a:prstGeom prst="rect">
            <a:avLst/>
          </a:prstGeom>
          <a:solidFill>
            <a:srgbClr val="CCCCCC">
              <a:alpha val="57647"/>
            </a:srgb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you ignore becomes more…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you tolerate will soon take over…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But what you challenge, will change…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 other words…what you permit…you promote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810000"/>
            <a:ext cx="4267199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304800" y="304800"/>
            <a:ext cx="8534399" cy="6324600"/>
          </a:xfrm>
          <a:prstGeom prst="rect">
            <a:avLst/>
          </a:prstGeom>
          <a:solidFill>
            <a:schemeClr val="lt1">
              <a:alpha val="69803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76962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DENISON CONSULTING &amp; GALLUP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203325" y="1411287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457200" y="1219200"/>
            <a:ext cx="81533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0" marR="0" lvl="1" indent="-17780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1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Contented employees provide 3X’s more revenue growth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Improving employee satisfaction 15% increased financial performance 40%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When culture and strategy align, companies have 4X the revenue growth and 12X stock value</a:t>
            </a:r>
          </a:p>
          <a:p>
            <a:pPr marL="457200" marR="0" lvl="1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6B7D7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485900" marR="0" lvl="3" indent="-114300" algn="l" rtl="0">
              <a:spcBef>
                <a:spcPts val="120"/>
              </a:spcBef>
              <a:spcAft>
                <a:spcPts val="0"/>
              </a:spcAft>
              <a:buSzPct val="25000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304800" y="304800"/>
            <a:ext cx="8534399" cy="6324600"/>
          </a:xfrm>
          <a:prstGeom prst="rect">
            <a:avLst/>
          </a:prstGeom>
          <a:solidFill>
            <a:schemeClr val="lt1">
              <a:alpha val="69803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763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LEVERAGE DIFFERENCES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1203325" y="1411287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457200" y="1219200"/>
            <a:ext cx="81533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0" marR="0" lvl="1" indent="-17780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1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Increase revenue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Increase productivity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Attract and retain the best and brightest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Competitive advantage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Decrease turnover rate 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Collaboration, Cooperation, Teamwork 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Extraordinary results</a:t>
            </a: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5000" marR="0" lvl="1" indent="-177800" algn="l" rtl="0"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17780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485900" marR="0" lvl="3" indent="-114300" algn="l" rtl="0">
              <a:spcBef>
                <a:spcPts val="120"/>
              </a:spcBef>
              <a:spcAft>
                <a:spcPts val="0"/>
              </a:spcAft>
              <a:buSzPct val="25000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0" y="1752600"/>
            <a:ext cx="9144000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6B7D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3276600" y="4267200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2209800" y="4572000"/>
            <a:ext cx="51053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Toni Neely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DIVERSITY 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rgbClr val="6600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acknowledge-ment of ALL human differences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4" name="Shape 15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4648200" y="2613718"/>
            <a:ext cx="3810000" cy="2925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6B7C7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959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INCLUSION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6600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Proactive behaviors that make others feel valued and respected </a:t>
            </a:r>
          </a:p>
        </p:txBody>
      </p:sp>
      <p:pic>
        <p:nvPicPr>
          <p:cNvPr id="163" name="Shape 16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4648200" y="2507456"/>
            <a:ext cx="3810000" cy="313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2514600"/>
            <a:ext cx="9144000" cy="1828800"/>
          </a:xfrm>
          <a:prstGeom prst="rect">
            <a:avLst/>
          </a:prstGeom>
          <a:gradFill>
            <a:gsLst>
              <a:gs pos="0">
                <a:srgbClr val="EEDDFF">
                  <a:alpha val="60000"/>
                </a:srgbClr>
              </a:gs>
              <a:gs pos="50000">
                <a:srgbClr val="FFFFFF"/>
              </a:gs>
              <a:gs pos="100000">
                <a:srgbClr val="EEDD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762000" y="0"/>
            <a:ext cx="7772400" cy="662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9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LEVEL PLAYING FIELD INSTITUTE </a:t>
            </a:r>
            <a:r>
              <a:rPr lang="en-US" sz="3959" b="1" i="0" u="none" strike="noStrike" cap="none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959" b="1" i="0" u="none" strike="noStrike" cap="none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959" b="1" i="0" u="none" strike="noStrike" cap="none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959" b="1" i="0" u="none" strike="noStrike" cap="none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959" b="1" i="0" u="none" strike="noStrike" cap="none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959" b="1" i="0" u="none" strike="noStrike" cap="none">
                <a:solidFill>
                  <a:srgbClr val="47534C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VOLUNTARY TURNOVER BASED SOLELY ON PERCEPTIONS OF UNFAIR TREATMENT COST U.S. BUSINESSES AN ESTIMATED $64B A YEAR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6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br>
              <a:rPr lang="en-US" sz="3600" b="0" i="0" u="none" strike="noStrike" cap="none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endParaRPr lang="en-US" sz="3600" b="0" i="0" u="none" strike="noStrike" cap="none">
              <a:solidFill>
                <a:srgbClr val="6B7D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381000" y="685800"/>
            <a:ext cx="8458200" cy="5791200"/>
          </a:xfrm>
          <a:prstGeom prst="rect">
            <a:avLst/>
          </a:prstGeom>
          <a:solidFill>
            <a:srgbClr val="EEDDFF">
              <a:alpha val="3647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KEY TERMS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533400" y="838200"/>
          <a:ext cx="8229600" cy="5481675"/>
        </p:xfrm>
        <a:graphic>
          <a:graphicData uri="http://schemas.openxmlformats.org/drawingml/2006/table">
            <a:tbl>
              <a:tblPr>
                <a:noFill/>
                <a:tableStyleId>{39B4812E-3483-412A-A2A3-35B239A06F54}</a:tableStyleId>
              </a:tblPr>
              <a:tblGrid>
                <a:gridCol w="4114800"/>
                <a:gridCol w="41148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AFFIRMATIVE ACTION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CONCEPT TO INCREASE REPRESENTATION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DIVERSITY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NOUN WHICH DESCRIBES DEMOGRAPHICS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INCLUSION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VERB WHICH SPEAKS TO PROACTIVE BEHAVIORS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CULTURAL COMPETENCIES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SKILLS REQUIRED TO CREATE INCLUSION &amp; LEVERAGE DIFFERENCES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66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ENGAGEMENT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INCREASED PRODUCTIVITY AND $$$$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AFFIRMATIVE ACTION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sz="half" idx="1"/>
          </p:nvPr>
        </p:nvSpPr>
        <p:spPr>
          <a:xfrm>
            <a:off x="685800" y="1295400"/>
            <a:ext cx="380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year enacted</a:t>
            </a: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Who was President</a:t>
            </a: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Explanation </a:t>
            </a: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sz="half" idx="2"/>
          </p:nvPr>
        </p:nvSpPr>
        <p:spPr>
          <a:xfrm>
            <a:off x="4648200" y="1295400"/>
            <a:ext cx="38099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1965</a:t>
            </a: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Lyndon Johnson </a:t>
            </a: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Federal Contract Equal Representation 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88" y="5486400"/>
            <a:ext cx="3059111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DISTANCE 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lang="en-US" sz="333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Definition: </a:t>
            </a:r>
            <a:r>
              <a:rPr lang="en-US" sz="333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distance is the degree to which people are willing to accept and associate with those having different social characteristics. For example, an unwillingness to live next door to a family of a different race would indicate a high degree of social distance. On the other hand, willingness to marry a person of a different race would indicate a very low degree of social distance.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2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None/>
            </a:pPr>
            <a:endParaRPr sz="222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9049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Shape 198"/>
          <p:cNvGrpSpPr/>
          <p:nvPr/>
        </p:nvGrpSpPr>
        <p:grpSpPr>
          <a:xfrm>
            <a:off x="1543077" y="402379"/>
            <a:ext cx="6057842" cy="5386609"/>
            <a:chOff x="19077" y="97579"/>
            <a:chExt cx="6057842" cy="5386609"/>
          </a:xfrm>
        </p:grpSpPr>
        <p:sp>
          <p:nvSpPr>
            <p:cNvPr id="199" name="Shape 199"/>
            <p:cNvSpPr/>
            <p:nvPr/>
          </p:nvSpPr>
          <p:spPr>
            <a:xfrm>
              <a:off x="2257663" y="1778333"/>
              <a:ext cx="947292" cy="10317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0" name="Shape 200"/>
            <p:cNvSpPr/>
            <p:nvPr/>
          </p:nvSpPr>
          <p:spPr>
            <a:xfrm>
              <a:off x="3204956" y="1778333"/>
              <a:ext cx="2126893" cy="25332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2588"/>
                  </a:lnTo>
                  <a:lnTo>
                    <a:pt x="120000" y="11258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1" name="Shape 201"/>
            <p:cNvSpPr/>
            <p:nvPr/>
          </p:nvSpPr>
          <p:spPr>
            <a:xfrm>
              <a:off x="3204956" y="1778333"/>
              <a:ext cx="97440" cy="25176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2542"/>
                  </a:lnTo>
                  <a:lnTo>
                    <a:pt x="120000" y="112542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2" name="Shape 202"/>
            <p:cNvSpPr/>
            <p:nvPr/>
          </p:nvSpPr>
          <p:spPr>
            <a:xfrm>
              <a:off x="1045249" y="1778333"/>
              <a:ext cx="2159705" cy="25332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12588"/>
                  </a:lnTo>
                  <a:lnTo>
                    <a:pt x="0" y="112588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3" name="Shape 203"/>
            <p:cNvSpPr/>
            <p:nvPr/>
          </p:nvSpPr>
          <p:spPr>
            <a:xfrm>
              <a:off x="2727116" y="97579"/>
              <a:ext cx="955679" cy="1680752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727116" y="97579"/>
              <a:ext cx="955679" cy="1680752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249275" y="400114"/>
              <a:ext cx="1911358" cy="10756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2249275" y="400114"/>
              <a:ext cx="1911358" cy="1075680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Quality of Work Relationship Decreases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532164" y="4311626"/>
              <a:ext cx="1026170" cy="1062448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532164" y="4311626"/>
              <a:ext cx="1026170" cy="1062448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9077" y="4502866"/>
              <a:ext cx="2052341" cy="6799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19077" y="4502866"/>
              <a:ext cx="2052341" cy="679966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Informal Development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2830022" y="4295971"/>
              <a:ext cx="944749" cy="1062605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2830022" y="4295971"/>
              <a:ext cx="944749" cy="1062605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2357647" y="4487239"/>
              <a:ext cx="1889498" cy="6800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2249276" y="4487239"/>
              <a:ext cx="2089821" cy="680066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Task  Effectiveness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4959314" y="4311626"/>
              <a:ext cx="745070" cy="1172562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4959314" y="4311626"/>
              <a:ext cx="745070" cy="1172562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4586778" y="4522687"/>
              <a:ext cx="1490141" cy="75043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4586778" y="4522687"/>
              <a:ext cx="1490141" cy="750439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Resource Utilization 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1312945" y="1933903"/>
              <a:ext cx="1073541" cy="2002802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312945" y="1933903"/>
              <a:ext cx="1073541" cy="2002802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776174" y="2294408"/>
              <a:ext cx="2147085" cy="128179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776174" y="2294408"/>
              <a:ext cx="2147085" cy="1281792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Barriers to Productivity Increase </a:t>
              </a:r>
            </a:p>
          </p:txBody>
        </p:sp>
      </p:grpSp>
      <p:sp>
        <p:nvSpPr>
          <p:cNvPr id="223" name="Shape 223"/>
          <p:cNvSpPr/>
          <p:nvPr/>
        </p:nvSpPr>
        <p:spPr>
          <a:xfrm>
            <a:off x="3124200" y="762000"/>
            <a:ext cx="484187" cy="9778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973D2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257800" y="2667000"/>
            <a:ext cx="484187" cy="1143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973D2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066800" y="4724400"/>
            <a:ext cx="484631" cy="97840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848600" y="4648200"/>
            <a:ext cx="484631" cy="97840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477</Words>
  <Application>Microsoft Office PowerPoint</Application>
  <PresentationFormat>On-screen Show (4:3)</PresentationFormat>
  <Paragraphs>171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Arial Narrow</vt:lpstr>
      <vt:lpstr>Times New Roman</vt:lpstr>
      <vt:lpstr>Noto Sans Symbols</vt:lpstr>
      <vt:lpstr>Arial</vt:lpstr>
      <vt:lpstr>Quattrocento</vt:lpstr>
      <vt:lpstr>Questrial</vt:lpstr>
      <vt:lpstr>Calibri Light</vt:lpstr>
      <vt:lpstr>Retrospect</vt:lpstr>
      <vt:lpstr>PowerPoint Presentation</vt:lpstr>
      <vt:lpstr>PRESENTATION OBJECTIVE</vt:lpstr>
      <vt:lpstr>DIVERSITY  </vt:lpstr>
      <vt:lpstr>  INCLUSION</vt:lpstr>
      <vt:lpstr>  THE LEVEL PLAYING FIELD INSTITUTE    VOLUNTARY TURNOVER BASED SOLELY ON PERCEPTIONS OF UNFAIR TREATMENT COST U.S. BUSINESSES AN ESTIMATED $64B A YEAR    </vt:lpstr>
      <vt:lpstr>KEY TERMS</vt:lpstr>
      <vt:lpstr>AFFIRMATIVE ACTION </vt:lpstr>
      <vt:lpstr>SOCIAL DISTANCE </vt:lpstr>
      <vt:lpstr>PowerPoint Presentation</vt:lpstr>
      <vt:lpstr>IF YOU DON'T INTENTIONALLY INCLUDE, YOU WILL UNINTENTIONALLY EXCLUDE </vt:lpstr>
      <vt:lpstr>PowerPoint Presentation</vt:lpstr>
      <vt:lpstr>SARATOGA INSTITUTE  80% OF TURNOVER IS DIRECTLY RELATED TO AN UNSATISFACTORY RELATIONSHIP WITH ONES BOSS</vt:lpstr>
      <vt:lpstr>U.S. DEMOGRAPHIC TRENDS                        </vt:lpstr>
      <vt:lpstr>U.S. DEMOGRAPHIC TRENDS                        </vt:lpstr>
      <vt:lpstr>DIMENSIONS OF DIVERSITY </vt:lpstr>
      <vt:lpstr>PowerPoint Presentation</vt:lpstr>
      <vt:lpstr>PowerPoint Presentation</vt:lpstr>
      <vt:lpstr>PERCEPTION IS…</vt:lpstr>
      <vt:lpstr>      ASK THE DIVERSITY QUESTION </vt:lpstr>
      <vt:lpstr>     ASK THE DIVERSITY QUESTION </vt:lpstr>
      <vt:lpstr>PowerPoint Presentation</vt:lpstr>
      <vt:lpstr>DENISON CONSULTING &amp; GALLUP  </vt:lpstr>
      <vt:lpstr>LEVERAGE DIFFERENCES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Neely</dc:creator>
  <cp:lastModifiedBy>Toni Neely</cp:lastModifiedBy>
  <cp:revision>9</cp:revision>
  <cp:lastPrinted>2016-03-01T19:20:34Z</cp:lastPrinted>
  <dcterms:modified xsi:type="dcterms:W3CDTF">2016-12-16T19:20:18Z</dcterms:modified>
</cp:coreProperties>
</file>