
<file path=[Content_Types].xml><?xml version="1.0" encoding="utf-8"?>
<Types xmlns="http://schemas.openxmlformats.org/package/2006/content-types">
  <Default Extension="png" ContentType="image/png"/>
  <Default Extension="tmp"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54"/>
  </p:notesMasterIdLst>
  <p:handoutMasterIdLst>
    <p:handoutMasterId r:id="rId55"/>
  </p:handoutMasterIdLst>
  <p:sldIdLst>
    <p:sldId id="631" r:id="rId6"/>
    <p:sldId id="468" r:id="rId7"/>
    <p:sldId id="634" r:id="rId8"/>
    <p:sldId id="654" r:id="rId9"/>
    <p:sldId id="633" r:id="rId10"/>
    <p:sldId id="585" r:id="rId11"/>
    <p:sldId id="586" r:id="rId12"/>
    <p:sldId id="606" r:id="rId13"/>
    <p:sldId id="655" r:id="rId14"/>
    <p:sldId id="623" r:id="rId15"/>
    <p:sldId id="553" r:id="rId16"/>
    <p:sldId id="639" r:id="rId17"/>
    <p:sldId id="610" r:id="rId18"/>
    <p:sldId id="611" r:id="rId19"/>
    <p:sldId id="676" r:id="rId20"/>
    <p:sldId id="555" r:id="rId21"/>
    <p:sldId id="556" r:id="rId22"/>
    <p:sldId id="627" r:id="rId23"/>
    <p:sldId id="648" r:id="rId24"/>
    <p:sldId id="679" r:id="rId25"/>
    <p:sldId id="620" r:id="rId26"/>
    <p:sldId id="621" r:id="rId27"/>
    <p:sldId id="670" r:id="rId28"/>
    <p:sldId id="667" r:id="rId29"/>
    <p:sldId id="641" r:id="rId30"/>
    <p:sldId id="668" r:id="rId31"/>
    <p:sldId id="669" r:id="rId32"/>
    <p:sldId id="677" r:id="rId33"/>
    <p:sldId id="640" r:id="rId34"/>
    <p:sldId id="680" r:id="rId35"/>
    <p:sldId id="678" r:id="rId36"/>
    <p:sldId id="657" r:id="rId37"/>
    <p:sldId id="658" r:id="rId38"/>
    <p:sldId id="659" r:id="rId39"/>
    <p:sldId id="660" r:id="rId40"/>
    <p:sldId id="661" r:id="rId41"/>
    <p:sldId id="662" r:id="rId42"/>
    <p:sldId id="681" r:id="rId43"/>
    <p:sldId id="682" r:id="rId44"/>
    <p:sldId id="683" r:id="rId45"/>
    <p:sldId id="663" r:id="rId46"/>
    <p:sldId id="666" r:id="rId47"/>
    <p:sldId id="664" r:id="rId48"/>
    <p:sldId id="665" r:id="rId49"/>
    <p:sldId id="643" r:id="rId50"/>
    <p:sldId id="644" r:id="rId51"/>
    <p:sldId id="645" r:id="rId52"/>
    <p:sldId id="642" r:id="rId53"/>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95C94E"/>
    <a:srgbClr val="96BC5A"/>
    <a:srgbClr val="90B957"/>
    <a:srgbClr val="94C055"/>
    <a:srgbClr val="8FC854"/>
    <a:srgbClr val="80B24C"/>
    <a:srgbClr val="8FBD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62" autoAdjust="0"/>
    <p:restoredTop sz="96092" autoAdjust="0"/>
  </p:normalViewPr>
  <p:slideViewPr>
    <p:cSldViewPr snapToObjects="1">
      <p:cViewPr varScale="1">
        <p:scale>
          <a:sx n="67" d="100"/>
          <a:sy n="67" d="100"/>
        </p:scale>
        <p:origin x="-133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notesViewPr>
    <p:cSldViewPr snapToObjects="1">
      <p:cViewPr>
        <p:scale>
          <a:sx n="80" d="100"/>
          <a:sy n="80" d="100"/>
        </p:scale>
        <p:origin x="-2196" y="72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55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dirty="0" smtClean="0"/>
              <a:t>For training and discussion purposes only</a:t>
            </a:r>
            <a:endParaRPr lang="en-US" dirty="0"/>
          </a:p>
        </p:txBody>
      </p:sp>
      <p:sp>
        <p:nvSpPr>
          <p:cNvPr id="3" name="Date Placeholder 2"/>
          <p:cNvSpPr>
            <a:spLocks noGrp="1"/>
          </p:cNvSpPr>
          <p:nvPr>
            <p:ph type="dt" sz="quarter" idx="1"/>
          </p:nvPr>
        </p:nvSpPr>
        <p:spPr>
          <a:xfrm>
            <a:off x="3970938" y="0"/>
            <a:ext cx="3037840" cy="46355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dirty="0" smtClean="0"/>
              <a:t>I</a:t>
            </a:r>
            <a:r>
              <a:rPr lang="en-US" dirty="0" smtClean="0"/>
              <a:t>SFAA </a:t>
            </a:r>
            <a:r>
              <a:rPr lang="en-US" dirty="0" smtClean="0"/>
              <a:t>Conference, </a:t>
            </a:r>
            <a:r>
              <a:rPr lang="en-US" dirty="0" smtClean="0"/>
              <a:t>Indianapolis, IN</a:t>
            </a:r>
            <a:endParaRPr lang="en-US" dirty="0" smtClean="0"/>
          </a:p>
          <a:p>
            <a:pPr>
              <a:defRPr/>
            </a:pPr>
            <a:r>
              <a:rPr lang="en-US" dirty="0" smtClean="0"/>
              <a:t>January 26</a:t>
            </a:r>
            <a:r>
              <a:rPr lang="en-US" dirty="0" smtClean="0"/>
              <a:t>, 2017</a:t>
            </a:r>
            <a:endParaRPr lang="en-US" dirty="0"/>
          </a:p>
        </p:txBody>
      </p:sp>
      <p:sp>
        <p:nvSpPr>
          <p:cNvPr id="4" name="Footer Placeholder 3"/>
          <p:cNvSpPr>
            <a:spLocks noGrp="1"/>
          </p:cNvSpPr>
          <p:nvPr>
            <p:ph type="ftr" sz="quarter" idx="2"/>
          </p:nvPr>
        </p:nvSpPr>
        <p:spPr>
          <a:xfrm>
            <a:off x="0" y="8831263"/>
            <a:ext cx="3037840" cy="46355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smtClean="0"/>
              <a:t>Zack Goodwin</a:t>
            </a:r>
          </a:p>
          <a:p>
            <a:pPr>
              <a:defRPr/>
            </a:pPr>
            <a:r>
              <a:rPr lang="en-US" dirty="0" smtClean="0"/>
              <a:t>US Department of Education</a:t>
            </a:r>
            <a:endParaRPr lang="en-US" dirty="0"/>
          </a:p>
        </p:txBody>
      </p:sp>
      <p:sp>
        <p:nvSpPr>
          <p:cNvPr id="5" name="Slide Number Placeholder 4"/>
          <p:cNvSpPr>
            <a:spLocks noGrp="1"/>
          </p:cNvSpPr>
          <p:nvPr>
            <p:ph type="sldNum" sz="quarter" idx="3"/>
          </p:nvPr>
        </p:nvSpPr>
        <p:spPr>
          <a:xfrm>
            <a:off x="3970938" y="8831263"/>
            <a:ext cx="3037840" cy="46355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r>
              <a:rPr lang="en-US" dirty="0" smtClean="0"/>
              <a:t>Page </a:t>
            </a:r>
            <a:fld id="{1B7A8BF1-D163-4BE5-A332-923229629AF3}" type="slidenum">
              <a:rPr lang="en-US" smtClean="0"/>
              <a:pPr>
                <a:defRPr/>
              </a:pPr>
              <a:t>‹#›</a:t>
            </a:fld>
            <a:endParaRPr lang="en-US" dirty="0"/>
          </a:p>
        </p:txBody>
      </p:sp>
      <p:pic>
        <p:nvPicPr>
          <p:cNvPr id="7"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1017" y="8915400"/>
            <a:ext cx="585756" cy="321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C:\Users\zachary.goodwin\AppData\Local\Microsoft\Windows\Temporary Internet Files\Content.IE5\A8BD7KLA\department_of_education[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4993" y="44960"/>
            <a:ext cx="749674" cy="488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545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2382" tIns="46191" rIns="92382" bIns="46191"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8" y="0"/>
            <a:ext cx="3037840" cy="465138"/>
          </a:xfrm>
          <a:prstGeom prst="rect">
            <a:avLst/>
          </a:prstGeom>
        </p:spPr>
        <p:txBody>
          <a:bodyPr vert="horz" lIns="92382" tIns="46191" rIns="92382" bIns="46191" rtlCol="0"/>
          <a:lstStyle>
            <a:lvl1pPr algn="r" fontAlgn="auto">
              <a:spcBef>
                <a:spcPts val="0"/>
              </a:spcBef>
              <a:spcAft>
                <a:spcPts val="0"/>
              </a:spcAft>
              <a:defRPr sz="1200">
                <a:latin typeface="+mn-lt"/>
                <a:cs typeface="+mn-cs"/>
              </a:defRPr>
            </a:lvl1pPr>
          </a:lstStyle>
          <a:p>
            <a:pPr>
              <a:defRPr/>
            </a:pPr>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2382" tIns="46191" rIns="92382" bIns="46191" rtlCol="0" anchor="ctr"/>
          <a:lstStyle/>
          <a:p>
            <a:pPr lvl="0"/>
            <a:endParaRPr lang="en-US" noProof="0" dirty="0"/>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2382" tIns="46191" rIns="92382" bIns="4619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7840" cy="465138"/>
          </a:xfrm>
          <a:prstGeom prst="rect">
            <a:avLst/>
          </a:prstGeom>
        </p:spPr>
        <p:txBody>
          <a:bodyPr vert="horz" lIns="92382" tIns="46191" rIns="92382" bIns="46191"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2382" tIns="46191" rIns="92382" bIns="46191" rtlCol="0" anchor="b"/>
          <a:lstStyle>
            <a:lvl1pPr algn="r" fontAlgn="auto">
              <a:spcBef>
                <a:spcPts val="0"/>
              </a:spcBef>
              <a:spcAft>
                <a:spcPts val="0"/>
              </a:spcAft>
              <a:defRPr sz="1200">
                <a:latin typeface="+mn-lt"/>
                <a:cs typeface="+mn-cs"/>
              </a:defRPr>
            </a:lvl1pPr>
          </a:lstStyle>
          <a:p>
            <a:pPr>
              <a:defRPr/>
            </a:pPr>
            <a:fld id="{E8230E9B-AB37-4882-A3C2-B93853EF5ABC}" type="slidenum">
              <a:rPr/>
              <a:pPr>
                <a:defRPr/>
              </a:pPr>
              <a:t>‹#›</a:t>
            </a:fld>
            <a:endParaRPr lang="en-US" dirty="0"/>
          </a:p>
        </p:txBody>
      </p:sp>
    </p:spTree>
    <p:extLst>
      <p:ext uri="{BB962C8B-B14F-4D97-AF65-F5344CB8AC3E}">
        <p14:creationId xmlns:p14="http://schemas.microsoft.com/office/powerpoint/2010/main" val="257797973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ifap.ed.gov/fregisters/FR040416DeadlineDatesforReportsOtherRecordsAssocWiththeDLprogram1617AY.html"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mailto:EarlyFAFSAFeedback@ed.gov"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DD20A193-9EE7-4D5E-A030-7B13CCD9C55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798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defRPr/>
            </a:pPr>
            <a:fld id="{8258B431-2EE9-4CB9-91B9-4A2963E8F013}" type="slidenum">
              <a:rPr lang="en-US" altLang="en-US" sz="1200" smtClean="0"/>
              <a:pPr>
                <a:defRPr/>
              </a:pPr>
              <a:t>13</a:t>
            </a:fld>
            <a:endParaRPr lang="en-US" altLang="en-US" sz="120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809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defRPr/>
            </a:pPr>
            <a:fld id="{E5F8D904-8106-4F10-9F90-8699996F89D7}" type="slidenum">
              <a:rPr lang="en-US" altLang="en-US" sz="1200" smtClean="0"/>
              <a:pPr>
                <a:defRPr/>
              </a:pPr>
              <a:t>14</a:t>
            </a:fld>
            <a:endParaRPr lang="en-US" altLang="en-US" sz="120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809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defRPr/>
            </a:pPr>
            <a:fld id="{E5F8D904-8106-4F10-9F90-8699996F89D7}" type="slidenum">
              <a:rPr lang="en-US" altLang="en-US" sz="1200" smtClean="0"/>
              <a:pPr>
                <a:defRPr/>
              </a:pPr>
              <a:t>15</a:t>
            </a:fld>
            <a:endParaRPr lang="en-US" altLang="en-US" sz="1200"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706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defRPr/>
            </a:pPr>
            <a:fld id="{C76F801A-773F-43E7-B0D6-13122D5841F6}" type="slidenum">
              <a:rPr lang="en-US" altLang="en-US" sz="1200" smtClean="0"/>
              <a:pPr>
                <a:defRPr/>
              </a:pPr>
              <a:t>16</a:t>
            </a:fld>
            <a:endParaRPr lang="en-US" altLang="en-US" sz="120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716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defRPr/>
            </a:pPr>
            <a:fld id="{D1F8CD7C-4EEF-4BB8-BC0C-E7E2023ADF0D}" type="slidenum">
              <a:rPr lang="en-US" altLang="en-US" sz="1200" smtClean="0"/>
              <a:pPr>
                <a:defRPr/>
              </a:pPr>
              <a:t>17</a:t>
            </a:fld>
            <a:endParaRPr lang="en-US" altLang="en-US" sz="120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 </a:t>
            </a:r>
          </a:p>
        </p:txBody>
      </p:sp>
      <p:sp>
        <p:nvSpPr>
          <p:cNvPr id="1628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fld id="{83A7EBD3-025B-42A7-93EF-71B6D3D4F048}" type="slidenum">
              <a:rPr lang="en-US" altLang="en-US" smtClean="0"/>
              <a:pPr eaLnBrk="1" hangingPunct="1">
                <a:defRPr/>
              </a:pPr>
              <a:t>21</a:t>
            </a:fld>
            <a:endParaRPr lang="en-US"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xfrm>
            <a:off x="683190" y="4267201"/>
            <a:ext cx="5608320" cy="4727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 </a:t>
            </a:r>
          </a:p>
        </p:txBody>
      </p:sp>
      <p:sp>
        <p:nvSpPr>
          <p:cNvPr id="163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fld id="{420926BE-8E43-4DD5-8266-8E97D14828D2}" type="slidenum">
              <a:rPr lang="en-US" altLang="en-US" smtClean="0"/>
              <a:pPr eaLnBrk="1" hangingPunct="1">
                <a:defRPr/>
              </a:pPr>
              <a:t>22</a:t>
            </a:fld>
            <a:endParaRPr lang="en-US"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86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defRPr/>
            </a:pPr>
            <a:fld id="{A2DDE9F1-4A4A-4B5D-8531-53AE4052DC57}" type="slidenum">
              <a:rPr lang="en-US" altLang="en-US" sz="1200" smtClean="0"/>
              <a:pPr>
                <a:defRPr/>
              </a:pPr>
              <a:t>23</a:t>
            </a:fld>
            <a:endParaRPr lang="en-US" altLang="en-US" sz="1200"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r>
              <a:rPr lang="en-US" altLang="en-US" sz="1400" dirty="0" smtClean="0"/>
              <a:t> </a:t>
            </a:r>
          </a:p>
        </p:txBody>
      </p:sp>
      <p:sp>
        <p:nvSpPr>
          <p:cNvPr id="160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594458D4-7B11-4D40-9B2B-1204F64679A6}" type="slidenum">
              <a:rPr lang="en-US" altLang="en-US" smtClean="0">
                <a:latin typeface="Arial" charset="0"/>
              </a:rPr>
              <a:pPr eaLnBrk="1" hangingPunct="1">
                <a:spcBef>
                  <a:spcPct val="0"/>
                </a:spcBef>
              </a:pPr>
              <a:t>25</a:t>
            </a:fld>
            <a:endParaRPr lang="en-US" altLang="en-US" dirty="0"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xfrm>
            <a:off x="1181100" y="6985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r>
              <a:rPr lang="en-US" altLang="en-US" sz="1400" dirty="0" smtClean="0"/>
              <a:t> </a:t>
            </a:r>
          </a:p>
        </p:txBody>
      </p:sp>
      <p:sp>
        <p:nvSpPr>
          <p:cNvPr id="160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594458D4-7B11-4D40-9B2B-1204F64679A6}" type="slidenum">
              <a:rPr lang="en-US" altLang="en-US" smtClean="0">
                <a:latin typeface="Arial" charset="0"/>
              </a:rPr>
              <a:pPr eaLnBrk="1" hangingPunct="1">
                <a:spcBef>
                  <a:spcPct val="0"/>
                </a:spcBef>
              </a:pPr>
              <a:t>26</a:t>
            </a:fld>
            <a:endParaRPr lang="en-US" altLang="en-US" dirty="0"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841B5AD2-242C-4ACE-BB6C-ABD1A5552B95}"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xfrm>
            <a:off x="1181100" y="6985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r>
              <a:rPr lang="en-US" altLang="en-US" sz="1400" dirty="0" smtClean="0"/>
              <a:t> </a:t>
            </a:r>
          </a:p>
        </p:txBody>
      </p:sp>
      <p:sp>
        <p:nvSpPr>
          <p:cNvPr id="160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594458D4-7B11-4D40-9B2B-1204F64679A6}" type="slidenum">
              <a:rPr lang="en-US" altLang="en-US" smtClean="0">
                <a:latin typeface="Arial" charset="0"/>
              </a:rPr>
              <a:pPr eaLnBrk="1" hangingPunct="1">
                <a:spcBef>
                  <a:spcPct val="0"/>
                </a:spcBef>
              </a:pPr>
              <a:t>27</a:t>
            </a:fld>
            <a:endParaRPr lang="en-US" altLang="en-US" dirty="0"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 </a:t>
            </a:r>
          </a:p>
        </p:txBody>
      </p:sp>
      <p:sp>
        <p:nvSpPr>
          <p:cNvPr id="1628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eaLnBrk="1" hangingPunct="1">
              <a:defRPr/>
            </a:pPr>
            <a:fld id="{83A7EBD3-025B-42A7-93EF-71B6D3D4F048}" type="slidenum">
              <a:rPr lang="en-US" altLang="en-US" smtClean="0"/>
              <a:pPr eaLnBrk="1" hangingPunct="1">
                <a:defRPr/>
              </a:pPr>
              <a:t>30</a:t>
            </a:fld>
            <a:endParaRPr lang="en-US" alt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86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defRPr/>
            </a:pPr>
            <a:fld id="{A2DDE9F1-4A4A-4B5D-8531-53AE4052DC57}" type="slidenum">
              <a:rPr lang="en-US" altLang="en-US" sz="1200" smtClean="0"/>
              <a:pPr>
                <a:defRPr/>
              </a:pPr>
              <a:t>31</a:t>
            </a:fld>
            <a:endParaRPr lang="en-US" altLang="en-US" sz="1200"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095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6E3A0387-1021-4FE4-9DDA-3D9B581DD72A}" type="slidenum">
              <a:rPr lang="en-US" altLang="en-US" smtClean="0"/>
              <a:pPr eaLnBrk="1" hangingPunct="1">
                <a:spcBef>
                  <a:spcPct val="0"/>
                </a:spcBef>
              </a:pPr>
              <a:t>33</a:t>
            </a:fld>
            <a:endParaRPr lang="en-US" alt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35C6442A-7E31-4ED1-8733-C5ADD5870A8C}" type="slidenum">
              <a:rPr lang="en-US" altLang="en-US" smtClean="0"/>
              <a:pPr eaLnBrk="1" hangingPunct="1">
                <a:spcBef>
                  <a:spcPct val="0"/>
                </a:spcBef>
              </a:pPr>
              <a:t>35</a:t>
            </a:fld>
            <a:endParaRPr lang="en-US" alt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35C6442A-7E31-4ED1-8733-C5ADD5870A8C}" type="slidenum">
              <a:rPr lang="en-US" altLang="en-US" smtClean="0"/>
              <a:pPr eaLnBrk="1" hangingPunct="1">
                <a:spcBef>
                  <a:spcPct val="0"/>
                </a:spcBef>
              </a:pPr>
              <a:t>36</a:t>
            </a:fld>
            <a:endParaRPr lang="en-US" alt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136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1E5AF948-FBA2-45F7-A951-9E4D8CCD7AAD}" type="slidenum">
              <a:rPr lang="en-US" altLang="en-US" smtClean="0"/>
              <a:pPr eaLnBrk="1" hangingPunct="1">
                <a:spcBef>
                  <a:spcPct val="0"/>
                </a:spcBef>
              </a:pPr>
              <a:t>37</a:t>
            </a:fld>
            <a:endParaRPr lang="en-US" alt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35C6442A-7E31-4ED1-8733-C5ADD5870A8C}" type="slidenum">
              <a:rPr lang="en-US" altLang="en-US" smtClean="0"/>
              <a:pPr eaLnBrk="1" hangingPunct="1">
                <a:spcBef>
                  <a:spcPct val="0"/>
                </a:spcBef>
              </a:pPr>
              <a:t>38</a:t>
            </a:fld>
            <a:endParaRPr lang="en-US" alt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xfrm>
            <a:off x="1181100" y="6985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952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defRPr/>
            </a:pPr>
            <a:fld id="{D0C77850-5FD5-44A9-B205-B2F0B026ED9A}" type="slidenum">
              <a:rPr lang="en-US" altLang="en-US" sz="1200" smtClean="0"/>
              <a:pPr>
                <a:defRPr/>
              </a:pPr>
              <a:t>39</a:t>
            </a:fld>
            <a:endParaRPr lang="en-US" altLang="en-US" sz="1200"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35C6442A-7E31-4ED1-8733-C5ADD5870A8C}" type="slidenum">
              <a:rPr lang="en-US" altLang="en-US" smtClean="0"/>
              <a:pPr eaLnBrk="1" hangingPunct="1">
                <a:spcBef>
                  <a:spcPct val="0"/>
                </a:spcBef>
              </a:pPr>
              <a:t>40</a:t>
            </a:fld>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bwMode="auto">
          <a:xfrm>
            <a:off x="1181100" y="6985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55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9339" indent="-288207">
              <a:spcBef>
                <a:spcPct val="30000"/>
              </a:spcBef>
              <a:defRPr sz="1200">
                <a:solidFill>
                  <a:schemeClr val="tx1"/>
                </a:solidFill>
                <a:latin typeface="Calibri" pitchFamily="34" charset="0"/>
              </a:defRPr>
            </a:lvl2pPr>
            <a:lvl3pPr marL="1152830" indent="-230566">
              <a:spcBef>
                <a:spcPct val="30000"/>
              </a:spcBef>
              <a:defRPr sz="1200">
                <a:solidFill>
                  <a:schemeClr val="tx1"/>
                </a:solidFill>
                <a:latin typeface="Calibri" pitchFamily="34" charset="0"/>
              </a:defRPr>
            </a:lvl3pPr>
            <a:lvl4pPr marL="1613962" indent="-230566">
              <a:spcBef>
                <a:spcPct val="30000"/>
              </a:spcBef>
              <a:defRPr sz="1200">
                <a:solidFill>
                  <a:schemeClr val="tx1"/>
                </a:solidFill>
                <a:latin typeface="Calibri" pitchFamily="34" charset="0"/>
              </a:defRPr>
            </a:lvl4pPr>
            <a:lvl5pPr marL="2075094" indent="-230566">
              <a:spcBef>
                <a:spcPct val="30000"/>
              </a:spcBef>
              <a:defRPr sz="1200">
                <a:solidFill>
                  <a:schemeClr val="tx1"/>
                </a:solidFill>
                <a:latin typeface="Calibri" pitchFamily="34" charset="0"/>
              </a:defRPr>
            </a:lvl5pPr>
            <a:lvl6pPr marL="2536226" indent="-230566" defTabSz="461132" eaLnBrk="0" fontAlgn="base" hangingPunct="0">
              <a:spcBef>
                <a:spcPct val="30000"/>
              </a:spcBef>
              <a:spcAft>
                <a:spcPct val="0"/>
              </a:spcAft>
              <a:defRPr sz="1200">
                <a:solidFill>
                  <a:schemeClr val="tx1"/>
                </a:solidFill>
                <a:latin typeface="Calibri" pitchFamily="34" charset="0"/>
              </a:defRPr>
            </a:lvl6pPr>
            <a:lvl7pPr marL="2997357" indent="-230566" defTabSz="461132" eaLnBrk="0" fontAlgn="base" hangingPunct="0">
              <a:spcBef>
                <a:spcPct val="30000"/>
              </a:spcBef>
              <a:spcAft>
                <a:spcPct val="0"/>
              </a:spcAft>
              <a:defRPr sz="1200">
                <a:solidFill>
                  <a:schemeClr val="tx1"/>
                </a:solidFill>
                <a:latin typeface="Calibri" pitchFamily="34" charset="0"/>
              </a:defRPr>
            </a:lvl7pPr>
            <a:lvl8pPr marL="3458489" indent="-230566" defTabSz="461132" eaLnBrk="0" fontAlgn="base" hangingPunct="0">
              <a:spcBef>
                <a:spcPct val="30000"/>
              </a:spcBef>
              <a:spcAft>
                <a:spcPct val="0"/>
              </a:spcAft>
              <a:defRPr sz="1200">
                <a:solidFill>
                  <a:schemeClr val="tx1"/>
                </a:solidFill>
                <a:latin typeface="Calibri" pitchFamily="34" charset="0"/>
              </a:defRPr>
            </a:lvl8pPr>
            <a:lvl9pPr marL="3919621" indent="-230566" defTabSz="461132" eaLnBrk="0" fontAlgn="base" hangingPunct="0">
              <a:spcBef>
                <a:spcPct val="30000"/>
              </a:spcBef>
              <a:spcAft>
                <a:spcPct val="0"/>
              </a:spcAft>
              <a:defRPr sz="1200">
                <a:solidFill>
                  <a:schemeClr val="tx1"/>
                </a:solidFill>
                <a:latin typeface="Calibri" pitchFamily="34" charset="0"/>
              </a:defRPr>
            </a:lvl9pPr>
          </a:lstStyle>
          <a:p>
            <a:pPr>
              <a:spcBef>
                <a:spcPct val="0"/>
              </a:spcBef>
            </a:pPr>
            <a:fld id="{A44F4C42-708F-4DF3-9149-3A4CDB34FCF8}" type="slidenum">
              <a:rPr lang="en-US" altLang="en-US" smtClean="0"/>
              <a:pPr>
                <a:spcBef>
                  <a:spcPct val="0"/>
                </a:spcBef>
              </a:pPr>
              <a:t>5</a:t>
            </a:fld>
            <a:endParaRPr lang="en-US" altLang="en-US" dirty="0" smtClean="0"/>
          </a:p>
        </p:txBody>
      </p:sp>
      <p:sp>
        <p:nvSpPr>
          <p:cNvPr id="195588" name="Notes Placeholder 1"/>
          <p:cNvSpPr>
            <a:spLocks noGrp="1"/>
          </p:cNvSpPr>
          <p:nvPr/>
        </p:nvSpPr>
        <p:spPr bwMode="auto">
          <a:xfrm>
            <a:off x="701681" y="4416113"/>
            <a:ext cx="5607038" cy="4182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6" tIns="46588" rIns="93176" bIns="46588"/>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endParaRPr lang="en-US"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CF6B02E2-AA2D-495C-B7EA-4B246C1F645F}" type="slidenum">
              <a:rPr lang="en-US" altLang="en-US" smtClean="0"/>
              <a:pPr eaLnBrk="1" hangingPunct="1">
                <a:spcBef>
                  <a:spcPct val="0"/>
                </a:spcBef>
              </a:pPr>
              <a:t>41</a:t>
            </a:fld>
            <a:endParaRPr lang="en-US" alt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400" eaLnBrk="1" fontAlgn="auto" hangingPunct="1">
              <a:spcBef>
                <a:spcPts val="0"/>
              </a:spcBef>
              <a:spcAft>
                <a:spcPts val="0"/>
              </a:spcAft>
              <a:defRPr/>
            </a:pPr>
            <a:r>
              <a:rPr lang="en-US" dirty="0" smtClean="0"/>
              <a:t>While monies earned by a student employed under the Federal Work-Study (FWS) Program never need to be repaid, the institution must immediately cease paying the student with FWS funds.</a:t>
            </a:r>
          </a:p>
          <a:p>
            <a:pPr defTabSz="914400" eaLnBrk="1" fontAlgn="auto" hangingPunct="1">
              <a:spcBef>
                <a:spcPts val="0"/>
              </a:spcBef>
              <a:spcAft>
                <a:spcPts val="0"/>
              </a:spcAft>
              <a:defRPr/>
            </a:pPr>
            <a:endParaRPr lang="en-US" dirty="0" smtClean="0"/>
          </a:p>
          <a:p>
            <a:pPr defTabSz="914400" eaLnBrk="1" fontAlgn="auto" hangingPunct="1">
              <a:spcBef>
                <a:spcPts val="0"/>
              </a:spcBef>
              <a:spcAft>
                <a:spcPts val="0"/>
              </a:spcAft>
              <a:defRPr/>
            </a:pPr>
            <a:r>
              <a:rPr lang="en-US" dirty="0" smtClean="0"/>
              <a:t>Exception to making corrections for 2016-17 – </a:t>
            </a:r>
            <a:r>
              <a:rPr lang="en-US" dirty="0" smtClean="0">
                <a:ea typeface="+mn-ea"/>
              </a:rPr>
              <a:t>Schools are not required to submit corrections to a 2016-2017 ISIR if the </a:t>
            </a:r>
            <a:r>
              <a:rPr lang="en-US" u="sng" dirty="0" smtClean="0">
                <a:ea typeface="+mn-ea"/>
                <a:hlinkClick r:id="rId3"/>
              </a:rPr>
              <a:t>published deadline date of September 9, 2017</a:t>
            </a:r>
            <a:r>
              <a:rPr lang="en-US" dirty="0" smtClean="0">
                <a:ea typeface="+mn-ea"/>
              </a:rPr>
              <a:t>, for making such corrections has passed. In such cases, the school should simply document the reason why the correction was not submitted and no further action is required.</a:t>
            </a:r>
            <a:endParaRPr lang="en-US" dirty="0" smtClean="0"/>
          </a:p>
          <a:p>
            <a:pPr>
              <a:defRPr/>
            </a:pPr>
            <a:endParaRPr lang="en-US" altLang="en-US" dirty="0" smtClean="0"/>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104B996D-329C-4710-B20E-DFD8B75DFBB4}" type="slidenum">
              <a:rPr lang="en-US" altLang="en-US" smtClean="0"/>
              <a:pPr eaLnBrk="1" hangingPunct="1">
                <a:spcBef>
                  <a:spcPct val="0"/>
                </a:spcBef>
              </a:pPr>
              <a:t>42</a:t>
            </a:fld>
            <a:endParaRPr lang="en-US" alt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400" eaLnBrk="1" fontAlgn="auto" hangingPunct="1">
              <a:spcBef>
                <a:spcPts val="0"/>
              </a:spcBef>
              <a:spcAft>
                <a:spcPts val="0"/>
              </a:spcAft>
              <a:defRPr/>
            </a:pPr>
            <a:r>
              <a:rPr lang="en-US" dirty="0" smtClean="0"/>
              <a:t>While monies earned by a student employed under the Federal Work-Study (FWS) Program never need to be repaid, the institution must immediately cease paying the student with FWS funds.</a:t>
            </a:r>
          </a:p>
          <a:p>
            <a:pPr>
              <a:defRPr/>
            </a:pPr>
            <a:endParaRPr lang="en-US" dirty="0" smtClean="0">
              <a:ea typeface="+mn-ea"/>
            </a:endParaRPr>
          </a:p>
          <a:p>
            <a:pPr>
              <a:defRPr/>
            </a:pPr>
            <a:r>
              <a:rPr lang="en-US" dirty="0" smtClean="0">
                <a:ea typeface="+mn-ea"/>
              </a:rPr>
              <a:t>If the result of the resolution of conflicting information is that the student is not eligible for the full amount of 2016-2017 Title IV aid originally awarded, the institution may need to adjust any Title IV aid that had not yet been disbursed. If no such adjustments can be made, or if any adjustments do not fully resolve the issue, there would be a Title IV overpayment in one or more of the programs</a:t>
            </a:r>
            <a:endParaRPr lang="en-US" altLang="en-US" dirty="0" smtClean="0"/>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003E4594-F019-4946-A703-02BD949E6554}" type="slidenum">
              <a:rPr lang="en-US" altLang="en-US" smtClean="0"/>
              <a:pPr eaLnBrk="1" hangingPunct="1">
                <a:spcBef>
                  <a:spcPct val="0"/>
                </a:spcBef>
              </a:pPr>
              <a:t>43</a:t>
            </a:fld>
            <a:endParaRPr lang="en-US" alt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en-US" dirty="0" smtClean="0">
                <a:ea typeface="+mn-ea"/>
              </a:rPr>
              <a:t>As we have previously noted, we have developed an “Early FAFSA” mailbox as a way for the community to send us any questions on the implementation of “Early FAFSA” for 2017-2018 and the use of prior-prior year information. The “Early FAFSA” mailbox may also be used for questions and comments regarding the information in this Dear Colleague Letter. The email address of the “Early FAFSA” mailbox is </a:t>
            </a:r>
            <a:r>
              <a:rPr lang="en-US" u="sng" dirty="0" smtClean="0">
                <a:ea typeface="+mn-ea"/>
                <a:hlinkClick r:id="rId3"/>
              </a:rPr>
              <a:t>EarlyFAFSAFeedback@ed.gov</a:t>
            </a:r>
            <a:r>
              <a:rPr lang="en-US" dirty="0" smtClean="0">
                <a:ea typeface="+mn-ea"/>
              </a:rPr>
              <a:t>. Although we will not be able to reply to individual messages, we will carefully review all messages received as we develop additional Early FAFSA guidance, including a set of Questions &amp; Answers (Q&amp;As) that we will post to IFAP.</a:t>
            </a:r>
            <a:endParaRPr lang="en-US" altLang="en-US" dirty="0" smtClean="0"/>
          </a:p>
        </p:txBody>
      </p:sp>
      <p:sp>
        <p:nvSpPr>
          <p:cNvPr id="1198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587BE438-B1BE-4F0B-B5EF-36D4537C0299}" type="slidenum">
              <a:rPr lang="en-US" altLang="en-US" smtClean="0"/>
              <a:pPr eaLnBrk="1" hangingPunct="1">
                <a:spcBef>
                  <a:spcPct val="0"/>
                </a:spcBef>
              </a:pPr>
              <a:t>44</a:t>
            </a:fld>
            <a:endParaRPr lang="en-US" alt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9F6AB-824B-4BFA-931B-79E656781D55}" type="slidenum">
              <a:rPr lang="en-US" smtClean="0"/>
              <a:pPr/>
              <a:t>45</a:t>
            </a:fld>
            <a:endParaRPr lang="en-US" dirty="0"/>
          </a:p>
        </p:txBody>
      </p:sp>
    </p:spTree>
    <p:extLst>
      <p:ext uri="{BB962C8B-B14F-4D97-AF65-F5344CB8AC3E}">
        <p14:creationId xmlns:p14="http://schemas.microsoft.com/office/powerpoint/2010/main" val="19229123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06C930-0C39-C14E-9A81-5D25950FD497}" type="slidenum">
              <a:rPr lang="en-US" smtClean="0"/>
              <a:t>46</a:t>
            </a:fld>
            <a:endParaRPr lang="en-US" dirty="0"/>
          </a:p>
        </p:txBody>
      </p:sp>
    </p:spTree>
    <p:extLst>
      <p:ext uri="{BB962C8B-B14F-4D97-AF65-F5344CB8AC3E}">
        <p14:creationId xmlns:p14="http://schemas.microsoft.com/office/powerpoint/2010/main" val="41653682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06C930-0C39-C14E-9A81-5D25950FD497}" type="slidenum">
              <a:rPr lang="en-US" smtClean="0"/>
              <a:t>47</a:t>
            </a:fld>
            <a:endParaRPr lang="en-US" dirty="0"/>
          </a:p>
        </p:txBody>
      </p:sp>
    </p:spTree>
    <p:extLst>
      <p:ext uri="{BB962C8B-B14F-4D97-AF65-F5344CB8AC3E}">
        <p14:creationId xmlns:p14="http://schemas.microsoft.com/office/powerpoint/2010/main" val="4165368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361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defRPr/>
            </a:pPr>
            <a:fld id="{7A0EA7B4-BD73-499D-A9C1-E7832CC7DE28}" type="slidenum">
              <a:rPr lang="en-US" altLang="en-US" smtClean="0"/>
              <a:pPr eaLnBrk="1" hangingPunct="1">
                <a:spcBef>
                  <a:spcPct val="0"/>
                </a:spcBef>
                <a:defRPr/>
              </a:pPr>
              <a:t>6</a:t>
            </a:fld>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p>
        </p:txBody>
      </p:sp>
      <p:sp>
        <p:nvSpPr>
          <p:cNvPr id="1372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defRPr/>
            </a:pPr>
            <a:fld id="{414FB40B-AB9B-490A-954E-D4A5CDFCE9C7}" type="slidenum">
              <a:rPr lang="en-US" altLang="en-US" smtClean="0"/>
              <a:pPr eaLnBrk="1" hangingPunct="1">
                <a:spcBef>
                  <a:spcPct val="0"/>
                </a:spcBef>
                <a:defRPr/>
              </a:pPr>
              <a:t>7</a:t>
            </a:fld>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4" name="Slide Number Placeholder 3"/>
          <p:cNvSpPr>
            <a:spLocks noGrp="1"/>
          </p:cNvSpPr>
          <p:nvPr>
            <p:ph type="sldNum" sz="quarter" idx="5"/>
          </p:nvPr>
        </p:nvSpPr>
        <p:spPr/>
        <p:txBody>
          <a:bodyPr/>
          <a:lstStyle/>
          <a:p>
            <a:pPr>
              <a:defRPr/>
            </a:pPr>
            <a:fld id="{1FCD0E0C-9E3E-40AD-9F3C-8210CDA190C9}" type="slidenum">
              <a:rPr lang="en-US" smtClean="0"/>
              <a:pPr>
                <a:defRPr/>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4" name="Slide Number Placeholder 3"/>
          <p:cNvSpPr>
            <a:spLocks noGrp="1"/>
          </p:cNvSpPr>
          <p:nvPr>
            <p:ph type="sldNum" sz="quarter" idx="5"/>
          </p:nvPr>
        </p:nvSpPr>
        <p:spPr/>
        <p:txBody>
          <a:bodyPr/>
          <a:lstStyle/>
          <a:p>
            <a:pPr>
              <a:defRPr/>
            </a:pPr>
            <a:fld id="{1FCD0E0C-9E3E-40AD-9F3C-8210CDA190C9}" type="slidenum">
              <a:rPr lang="en-US" smtClean="0"/>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86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defRPr/>
            </a:pPr>
            <a:fld id="{A2DDE9F1-4A4A-4B5D-8531-53AE4052DC57}" type="slidenum">
              <a:rPr lang="en-US" altLang="en-US" sz="1200" smtClean="0"/>
              <a:pPr>
                <a:defRPr/>
              </a:pPr>
              <a:t>11</a:t>
            </a:fld>
            <a:endParaRPr lang="en-US" altLang="en-US" sz="120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r>
              <a:rPr lang="en-US" altLang="en-US" sz="1400" dirty="0" smtClean="0"/>
              <a:t> </a:t>
            </a:r>
          </a:p>
        </p:txBody>
      </p:sp>
      <p:sp>
        <p:nvSpPr>
          <p:cNvPr id="160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594458D4-7B11-4D40-9B2B-1204F64679A6}" type="slidenum">
              <a:rPr lang="en-US" altLang="en-US" smtClean="0">
                <a:latin typeface="Arial" charset="0"/>
              </a:rPr>
              <a:pPr eaLnBrk="1" hangingPunct="1">
                <a:spcBef>
                  <a:spcPct val="0"/>
                </a:spcBef>
              </a:pPr>
              <a:t>12</a:t>
            </a:fld>
            <a:endParaRPr lang="en-US" altLang="en-US" dirty="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5" name="Picture 2" descr="FSA-4C copy.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0538" y="5845175"/>
            <a:ext cx="5827712"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
          <p:cNvSpPr>
            <a:spLocks/>
          </p:cNvSpPr>
          <p:nvPr userDrawn="1"/>
        </p:nvSpPr>
        <p:spPr bwMode="auto">
          <a:xfrm>
            <a:off x="0" y="0"/>
            <a:ext cx="9147175" cy="5486400"/>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endParaRPr lang="en-US" altLang="en-US" dirty="0" smtClean="0">
              <a:solidFill>
                <a:srgbClr val="000000"/>
              </a:solidFill>
            </a:endParaRPr>
          </a:p>
        </p:txBody>
      </p:sp>
      <p:sp>
        <p:nvSpPr>
          <p:cNvPr id="7" name="Subtitle 2"/>
          <p:cNvSpPr>
            <a:spLocks noGrp="1"/>
          </p:cNvSpPr>
          <p:nvPr>
            <p:ph type="subTitle" idx="1"/>
          </p:nvPr>
        </p:nvSpPr>
        <p:spPr>
          <a:xfrm>
            <a:off x="410190" y="2667000"/>
            <a:ext cx="8425545" cy="704850"/>
          </a:xfrm>
          <a:prstGeom prst="rect">
            <a:avLst/>
          </a:prstGeom>
        </p:spPr>
        <p:txBody>
          <a:bodyPr vert="horz"/>
          <a:lstStyle>
            <a:lvl1pPr marL="0" indent="0" algn="l">
              <a:buNone/>
              <a:defRPr sz="2400" b="0">
                <a:solidFill>
                  <a:schemeClr val="bg1">
                    <a:lumMod val="95000"/>
                  </a:schemeClr>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8" name="Content Placeholder 10"/>
          <p:cNvSpPr>
            <a:spLocks noGrp="1"/>
          </p:cNvSpPr>
          <p:nvPr>
            <p:ph sz="quarter" idx="10"/>
          </p:nvPr>
        </p:nvSpPr>
        <p:spPr>
          <a:xfrm>
            <a:off x="1650998" y="4790091"/>
            <a:ext cx="7021286" cy="596677"/>
          </a:xfrm>
          <a:prstGeom prst="rect">
            <a:avLst/>
          </a:prstGeom>
        </p:spPr>
        <p:txBody>
          <a:bodyPr vert="horz"/>
          <a:lstStyle>
            <a:lvl1pPr marL="0" indent="0" algn="r">
              <a:buNone/>
              <a:defRPr sz="2200">
                <a:solidFill>
                  <a:srgbClr val="FFFFFF"/>
                </a:solidFill>
                <a:latin typeface="Arial"/>
                <a:cs typeface="Arial"/>
              </a:defRPr>
            </a:lvl1pPr>
            <a:lvl2pPr algn="r">
              <a:defRPr sz="3600">
                <a:latin typeface="Arial"/>
                <a:cs typeface="Arial"/>
              </a:defRPr>
            </a:lvl2pPr>
            <a:lvl3pPr algn="r">
              <a:defRPr sz="3600">
                <a:latin typeface="Arial"/>
                <a:cs typeface="Arial"/>
              </a:defRPr>
            </a:lvl3pPr>
            <a:lvl4pPr algn="r">
              <a:defRPr sz="3600">
                <a:latin typeface="Arial"/>
                <a:cs typeface="Arial"/>
              </a:defRPr>
            </a:lvl4pPr>
            <a:lvl5pPr algn="r">
              <a:defRPr sz="3600">
                <a:latin typeface="Arial"/>
                <a:cs typeface="Arial"/>
              </a:defRPr>
            </a:lvl5pPr>
          </a:lstStyle>
          <a:p>
            <a:pPr lvl="0"/>
            <a:r>
              <a:rPr lang="en-US"/>
              <a:t>Click to edit Master text styles</a:t>
            </a:r>
          </a:p>
        </p:txBody>
      </p:sp>
      <p:sp>
        <p:nvSpPr>
          <p:cNvPr id="13" name="Title 12"/>
          <p:cNvSpPr>
            <a:spLocks noGrp="1"/>
          </p:cNvSpPr>
          <p:nvPr>
            <p:ph type="title"/>
          </p:nvPr>
        </p:nvSpPr>
        <p:spPr>
          <a:xfrm>
            <a:off x="381000" y="2004605"/>
            <a:ext cx="8229600" cy="738595"/>
          </a:xfrm>
          <a:prstGeom prst="rect">
            <a:avLst/>
          </a:prstGeom>
        </p:spPr>
        <p:txBody>
          <a:bodyPr vert="horz"/>
          <a:lstStyle>
            <a:lvl1pPr algn="l">
              <a:defRPr sz="4800">
                <a:solidFill>
                  <a:schemeClr val="bg1">
                    <a:lumMod val="95000"/>
                  </a:schemeClr>
                </a:solidFill>
                <a:latin typeface="Arial"/>
                <a:cs typeface="Arial"/>
              </a:defRPr>
            </a:lvl1pPr>
          </a:lstStyle>
          <a:p>
            <a:r>
              <a:rPr lang="en-US"/>
              <a:t>Click to edit Master title style</a:t>
            </a:r>
          </a:p>
        </p:txBody>
      </p:sp>
    </p:spTree>
    <p:extLst>
      <p:ext uri="{BB962C8B-B14F-4D97-AF65-F5344CB8AC3E}">
        <p14:creationId xmlns:p14="http://schemas.microsoft.com/office/powerpoint/2010/main" val="1010454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pic>
        <p:nvPicPr>
          <p:cNvPr id="5" name="Picture 2" descr="FSA-4C copy.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0538" y="671513"/>
            <a:ext cx="5827712" cy="54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
          <p:cNvSpPr>
            <a:spLocks/>
          </p:cNvSpPr>
          <p:nvPr userDrawn="1"/>
        </p:nvSpPr>
        <p:spPr bwMode="auto">
          <a:xfrm>
            <a:off x="-14288" y="0"/>
            <a:ext cx="9167813" cy="322263"/>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endParaRPr lang="en-US" altLang="en-US" dirty="0" smtClean="0"/>
          </a:p>
        </p:txBody>
      </p:sp>
      <p:sp>
        <p:nvSpPr>
          <p:cNvPr id="8" name="Rectangle 1"/>
          <p:cNvSpPr>
            <a:spLocks/>
          </p:cNvSpPr>
          <p:nvPr userDrawn="1"/>
        </p:nvSpPr>
        <p:spPr bwMode="auto">
          <a:xfrm>
            <a:off x="0" y="6535738"/>
            <a:ext cx="9167813" cy="322262"/>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endParaRPr lang="en-US" altLang="en-US" dirty="0" smtClean="0"/>
          </a:p>
        </p:txBody>
      </p:sp>
      <p:sp>
        <p:nvSpPr>
          <p:cNvPr id="7" name="Subtitle 2"/>
          <p:cNvSpPr>
            <a:spLocks noGrp="1"/>
          </p:cNvSpPr>
          <p:nvPr>
            <p:ph type="subTitle" idx="1"/>
          </p:nvPr>
        </p:nvSpPr>
        <p:spPr>
          <a:xfrm>
            <a:off x="410190" y="3481795"/>
            <a:ext cx="8425545" cy="704850"/>
          </a:xfrm>
          <a:prstGeom prst="rect">
            <a:avLst/>
          </a:prstGeom>
        </p:spPr>
        <p:txBody>
          <a:bodyPr vert="horz"/>
          <a:lstStyle>
            <a:lvl1pPr marL="0" indent="0" algn="l">
              <a:buNone/>
              <a:defRPr sz="2400" b="0">
                <a:solidFill>
                  <a:schemeClr val="tx1">
                    <a:lumMod val="65000"/>
                    <a:lumOff val="35000"/>
                  </a:schemeClr>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13" name="Title 12"/>
          <p:cNvSpPr>
            <a:spLocks noGrp="1"/>
          </p:cNvSpPr>
          <p:nvPr>
            <p:ph type="title"/>
          </p:nvPr>
        </p:nvSpPr>
        <p:spPr>
          <a:xfrm>
            <a:off x="381000" y="2819400"/>
            <a:ext cx="8229600" cy="738595"/>
          </a:xfrm>
          <a:prstGeom prst="rect">
            <a:avLst/>
          </a:prstGeom>
        </p:spPr>
        <p:txBody>
          <a:bodyPr vert="horz"/>
          <a:lstStyle>
            <a:lvl1pPr algn="l">
              <a:defRPr sz="4800">
                <a:solidFill>
                  <a:schemeClr val="tx1">
                    <a:lumMod val="65000"/>
                    <a:lumOff val="35000"/>
                  </a:schemeClr>
                </a:solidFill>
                <a:latin typeface="Arial"/>
                <a:cs typeface="Arial"/>
              </a:defRPr>
            </a:lvl1pPr>
          </a:lstStyle>
          <a:p>
            <a:r>
              <a:rPr lang="en-US"/>
              <a:t>Click to edit Master title style</a:t>
            </a:r>
          </a:p>
        </p:txBody>
      </p:sp>
      <p:sp>
        <p:nvSpPr>
          <p:cNvPr id="14" name="Content Placeholder 10"/>
          <p:cNvSpPr>
            <a:spLocks noGrp="1"/>
          </p:cNvSpPr>
          <p:nvPr>
            <p:ph sz="quarter" idx="11"/>
          </p:nvPr>
        </p:nvSpPr>
        <p:spPr>
          <a:xfrm>
            <a:off x="410190" y="5727923"/>
            <a:ext cx="7021286" cy="596677"/>
          </a:xfrm>
          <a:prstGeom prst="rect">
            <a:avLst/>
          </a:prstGeom>
        </p:spPr>
        <p:txBody>
          <a:bodyPr vert="horz"/>
          <a:lstStyle>
            <a:lvl1pPr marL="0" indent="0" algn="l">
              <a:buNone/>
              <a:defRPr sz="2200">
                <a:solidFill>
                  <a:srgbClr val="595959"/>
                </a:solidFill>
                <a:latin typeface="Arial"/>
                <a:cs typeface="Arial"/>
              </a:defRPr>
            </a:lvl1pPr>
            <a:lvl2pPr algn="r">
              <a:defRPr sz="3600">
                <a:latin typeface="Arial"/>
                <a:cs typeface="Arial"/>
              </a:defRPr>
            </a:lvl2pPr>
            <a:lvl3pPr algn="r">
              <a:defRPr sz="3600">
                <a:latin typeface="Arial"/>
                <a:cs typeface="Arial"/>
              </a:defRPr>
            </a:lvl3pPr>
            <a:lvl4pPr algn="r">
              <a:defRPr sz="3600">
                <a:latin typeface="Arial"/>
                <a:cs typeface="Arial"/>
              </a:defRPr>
            </a:lvl4pPr>
            <a:lvl5pPr algn="r">
              <a:defRPr sz="3600">
                <a:latin typeface="Arial"/>
                <a:cs typeface="Arial"/>
              </a:defRPr>
            </a:lvl5pPr>
          </a:lstStyle>
          <a:p>
            <a:pPr lvl="0"/>
            <a:r>
              <a:rPr lang="en-US"/>
              <a:t>Click to edit Master text styles</a:t>
            </a:r>
          </a:p>
        </p:txBody>
      </p:sp>
    </p:spTree>
    <p:extLst>
      <p:ext uri="{BB962C8B-B14F-4D97-AF65-F5344CB8AC3E}">
        <p14:creationId xmlns:p14="http://schemas.microsoft.com/office/powerpoint/2010/main" val="586627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ection">
    <p:spTree>
      <p:nvGrpSpPr>
        <p:cNvPr id="1" name=""/>
        <p:cNvGrpSpPr/>
        <p:nvPr/>
      </p:nvGrpSpPr>
      <p:grpSpPr>
        <a:xfrm>
          <a:off x="0" y="0"/>
          <a:ext cx="0" cy="0"/>
          <a:chOff x="0" y="0"/>
          <a:chExt cx="0" cy="0"/>
        </a:xfrm>
      </p:grpSpPr>
      <p:sp>
        <p:nvSpPr>
          <p:cNvPr id="4" name="Rectangle 1"/>
          <p:cNvSpPr>
            <a:spLocks/>
          </p:cNvSpPr>
          <p:nvPr userDrawn="1"/>
        </p:nvSpPr>
        <p:spPr bwMode="auto">
          <a:xfrm>
            <a:off x="0" y="6329363"/>
            <a:ext cx="4495800" cy="538162"/>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endParaRPr lang="en-US" altLang="en-US" dirty="0" smtClean="0"/>
          </a:p>
        </p:txBody>
      </p:sp>
      <p:pic>
        <p:nvPicPr>
          <p:cNvPr id="5" name="Picture 3" descr="FSA-4C copy.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7888" y="6334125"/>
            <a:ext cx="42878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
          <p:cNvSpPr>
            <a:spLocks/>
          </p:cNvSpPr>
          <p:nvPr userDrawn="1"/>
        </p:nvSpPr>
        <p:spPr bwMode="auto">
          <a:xfrm>
            <a:off x="-14288" y="0"/>
            <a:ext cx="9167813" cy="322263"/>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endParaRPr lang="en-US" altLang="en-US" dirty="0" smtClean="0"/>
          </a:p>
        </p:txBody>
      </p:sp>
      <p:cxnSp>
        <p:nvCxnSpPr>
          <p:cNvPr id="7" name="Straight Connector 6"/>
          <p:cNvCxnSpPr/>
          <p:nvPr userDrawn="1"/>
        </p:nvCxnSpPr>
        <p:spPr>
          <a:xfrm>
            <a:off x="241300" y="1062038"/>
            <a:ext cx="8645525" cy="0"/>
          </a:xfrm>
          <a:prstGeom prst="line">
            <a:avLst/>
          </a:prstGeom>
          <a:ln w="50800"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9708" y="414325"/>
            <a:ext cx="8554162" cy="647698"/>
          </a:xfrm>
          <a:prstGeom prst="rect">
            <a:avLst/>
          </a:prstGeom>
        </p:spPr>
        <p:txBody>
          <a:bodyPr/>
          <a:lstStyle>
            <a:lvl1pPr algn="l">
              <a:defRPr sz="4000">
                <a:solidFill>
                  <a:schemeClr val="tx1">
                    <a:lumMod val="65000"/>
                    <a:lumOff val="35000"/>
                  </a:schemeClr>
                </a:solidFill>
                <a:latin typeface="Arial"/>
                <a:cs typeface="Arial"/>
              </a:defRPr>
            </a:lvl1pPr>
          </a:lstStyle>
          <a:p>
            <a:r>
              <a:rPr lang="en-US" smtClean="0"/>
              <a:t>Click to edit Master title style</a:t>
            </a:r>
            <a:endParaRPr lang="en-US"/>
          </a:p>
        </p:txBody>
      </p:sp>
      <p:sp>
        <p:nvSpPr>
          <p:cNvPr id="3" name="Content Placeholder 2"/>
          <p:cNvSpPr>
            <a:spLocks noGrp="1"/>
          </p:cNvSpPr>
          <p:nvPr>
            <p:ph idx="1"/>
          </p:nvPr>
        </p:nvSpPr>
        <p:spPr>
          <a:xfrm>
            <a:off x="533400" y="1524000"/>
            <a:ext cx="8229600" cy="4525963"/>
          </a:xfrm>
          <a:prstGeom prst="rect">
            <a:avLst/>
          </a:prstGeom>
        </p:spPr>
        <p:txBody>
          <a:bodyPr/>
          <a:lstStyle>
            <a:lvl1pPr marL="230188" indent="-230188">
              <a:buSzPct val="80000"/>
              <a:defRPr sz="2400">
                <a:solidFill>
                  <a:srgbClr val="535353"/>
                </a:solidFill>
                <a:latin typeface="Arial"/>
                <a:cs typeface="Arial"/>
              </a:defRPr>
            </a:lvl1pPr>
            <a:lvl2pPr marL="404813" indent="-174625">
              <a:buSzPct val="75000"/>
              <a:buFont typeface="Arial" panose="020B0604020202020204" pitchFamily="34" charset="0"/>
              <a:buChar char="−"/>
              <a:defRPr sz="2000">
                <a:solidFill>
                  <a:srgbClr val="535353"/>
                </a:solidFill>
                <a:latin typeface="Arial"/>
                <a:cs typeface="Arial"/>
              </a:defRPr>
            </a:lvl2pPr>
            <a:lvl3pPr marL="623888" indent="-163513">
              <a:buSzPct val="80000"/>
              <a:defRPr sz="1600">
                <a:solidFill>
                  <a:srgbClr val="535353"/>
                </a:solidFill>
                <a:latin typeface="Arial"/>
                <a:cs typeface="Arial"/>
              </a:defRPr>
            </a:lvl3pPr>
            <a:lvl4pPr marL="854075" indent="-230188">
              <a:defRPr sz="1100">
                <a:solidFill>
                  <a:srgbClr val="535353"/>
                </a:solidFill>
                <a:latin typeface="Arial"/>
                <a:cs typeface="Arial"/>
              </a:defRPr>
            </a:lvl4pPr>
            <a:lvl5pPr>
              <a:defRPr sz="1200">
                <a:solidFill>
                  <a:srgbClr val="535353"/>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5"/>
          <p:cNvSpPr>
            <a:spLocks noGrp="1"/>
          </p:cNvSpPr>
          <p:nvPr>
            <p:ph type="sldNum" sz="quarter" idx="10"/>
          </p:nvPr>
        </p:nvSpPr>
        <p:spPr>
          <a:xfrm>
            <a:off x="533400" y="6400800"/>
            <a:ext cx="2133600" cy="365125"/>
          </a:xfrm>
        </p:spPr>
        <p:txBody>
          <a:bodyPr/>
          <a:lstStyle>
            <a:lvl1pPr algn="l">
              <a:defRPr sz="900">
                <a:solidFill>
                  <a:schemeClr val="bg1">
                    <a:lumMod val="95000"/>
                  </a:schemeClr>
                </a:solidFill>
                <a:latin typeface="Arial"/>
                <a:cs typeface="Arial"/>
              </a:defRPr>
            </a:lvl1pPr>
          </a:lstStyle>
          <a:p>
            <a:pPr>
              <a:defRPr/>
            </a:pPr>
            <a:fld id="{842B56ED-3BD8-418F-94E8-A4620F924A0F}" type="slidenum">
              <a:rPr lang="en-US"/>
              <a:pPr>
                <a:defRPr/>
              </a:pPr>
              <a:t>‹#›</a:t>
            </a:fld>
            <a:endParaRPr lang="en-US" dirty="0"/>
          </a:p>
        </p:txBody>
      </p:sp>
    </p:spTree>
    <p:extLst>
      <p:ext uri="{BB962C8B-B14F-4D97-AF65-F5344CB8AC3E}">
        <p14:creationId xmlns:p14="http://schemas.microsoft.com/office/powerpoint/2010/main" val="223613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lank">
    <p:spTree>
      <p:nvGrpSpPr>
        <p:cNvPr id="1" name=""/>
        <p:cNvGrpSpPr/>
        <p:nvPr/>
      </p:nvGrpSpPr>
      <p:grpSpPr>
        <a:xfrm>
          <a:off x="0" y="0"/>
          <a:ext cx="0" cy="0"/>
          <a:chOff x="0" y="0"/>
          <a:chExt cx="0" cy="0"/>
        </a:xfrm>
      </p:grpSpPr>
      <p:sp>
        <p:nvSpPr>
          <p:cNvPr id="3" name="Rectangle 1"/>
          <p:cNvSpPr>
            <a:spLocks/>
          </p:cNvSpPr>
          <p:nvPr userDrawn="1"/>
        </p:nvSpPr>
        <p:spPr bwMode="auto">
          <a:xfrm>
            <a:off x="0" y="6329363"/>
            <a:ext cx="4495800" cy="538162"/>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endParaRPr lang="en-US" altLang="en-US" dirty="0" smtClean="0"/>
          </a:p>
        </p:txBody>
      </p:sp>
      <p:pic>
        <p:nvPicPr>
          <p:cNvPr id="4" name="Picture 3" descr="FSA-4C copy.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7888" y="6334125"/>
            <a:ext cx="42878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
          <p:cNvSpPr>
            <a:spLocks/>
          </p:cNvSpPr>
          <p:nvPr userDrawn="1"/>
        </p:nvSpPr>
        <p:spPr bwMode="auto">
          <a:xfrm>
            <a:off x="-14288" y="0"/>
            <a:ext cx="9167813" cy="322263"/>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endParaRPr lang="en-US" altLang="en-US" dirty="0" smtClean="0"/>
          </a:p>
        </p:txBody>
      </p:sp>
      <p:cxnSp>
        <p:nvCxnSpPr>
          <p:cNvPr id="6" name="Straight Connector 5"/>
          <p:cNvCxnSpPr/>
          <p:nvPr userDrawn="1"/>
        </p:nvCxnSpPr>
        <p:spPr>
          <a:xfrm>
            <a:off x="241300" y="1062038"/>
            <a:ext cx="8645525" cy="0"/>
          </a:xfrm>
          <a:prstGeom prst="line">
            <a:avLst/>
          </a:prstGeom>
          <a:ln w="50800" cmpd="sng">
            <a:solidFill>
              <a:srgbClr val="595959"/>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9708" y="414325"/>
            <a:ext cx="8554162" cy="647698"/>
          </a:xfrm>
          <a:prstGeom prst="rect">
            <a:avLst/>
          </a:prstGeom>
        </p:spPr>
        <p:txBody>
          <a:bodyPr/>
          <a:lstStyle>
            <a:lvl1pPr algn="l">
              <a:defRPr sz="4000">
                <a:solidFill>
                  <a:srgbClr val="595959"/>
                </a:solidFill>
                <a:latin typeface="Arial"/>
                <a:cs typeface="Arial"/>
              </a:defRPr>
            </a:lvl1pPr>
          </a:lstStyle>
          <a:p>
            <a:r>
              <a:rPr lang="en-US" smtClean="0"/>
              <a:t>Click to edit Master title style</a:t>
            </a:r>
            <a:endParaRPr lang="en-US"/>
          </a:p>
        </p:txBody>
      </p:sp>
      <p:sp>
        <p:nvSpPr>
          <p:cNvPr id="7" name="Slide Number Placeholder 5"/>
          <p:cNvSpPr>
            <a:spLocks noGrp="1"/>
          </p:cNvSpPr>
          <p:nvPr>
            <p:ph type="sldNum" sz="quarter" idx="10"/>
          </p:nvPr>
        </p:nvSpPr>
        <p:spPr>
          <a:xfrm>
            <a:off x="533400" y="6400800"/>
            <a:ext cx="2133600" cy="365125"/>
          </a:xfrm>
        </p:spPr>
        <p:txBody>
          <a:bodyPr/>
          <a:lstStyle>
            <a:lvl1pPr algn="l">
              <a:defRPr sz="900">
                <a:solidFill>
                  <a:srgbClr val="F2F2F2"/>
                </a:solidFill>
                <a:latin typeface="Arial"/>
                <a:cs typeface="Arial"/>
              </a:defRPr>
            </a:lvl1pPr>
          </a:lstStyle>
          <a:p>
            <a:pPr>
              <a:defRPr/>
            </a:pPr>
            <a:fld id="{DCA181D4-9C32-42DD-802A-65C61A58488E}" type="slidenum">
              <a:rPr lang="en-US"/>
              <a:pPr>
                <a:defRPr/>
              </a:pPr>
              <a:t>‹#›</a:t>
            </a:fld>
            <a:endParaRPr lang="en-US" dirty="0"/>
          </a:p>
        </p:txBody>
      </p:sp>
    </p:spTree>
    <p:extLst>
      <p:ext uri="{BB962C8B-B14F-4D97-AF65-F5344CB8AC3E}">
        <p14:creationId xmlns:p14="http://schemas.microsoft.com/office/powerpoint/2010/main" val="1357516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
          <p:cNvSpPr>
            <a:spLocks/>
          </p:cNvSpPr>
          <p:nvPr userDrawn="1"/>
        </p:nvSpPr>
        <p:spPr bwMode="auto">
          <a:xfrm>
            <a:off x="0" y="6329363"/>
            <a:ext cx="4495800" cy="538162"/>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endParaRPr lang="en-US" altLang="en-US" dirty="0" smtClean="0"/>
          </a:p>
        </p:txBody>
      </p:sp>
      <p:pic>
        <p:nvPicPr>
          <p:cNvPr id="3" name="Picture 3" descr="FSA-4C copy.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7888" y="6334125"/>
            <a:ext cx="42878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1"/>
          <p:cNvSpPr>
            <a:spLocks/>
          </p:cNvSpPr>
          <p:nvPr userDrawn="1"/>
        </p:nvSpPr>
        <p:spPr bwMode="auto">
          <a:xfrm>
            <a:off x="-14288" y="0"/>
            <a:ext cx="9167813" cy="322263"/>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endParaRPr lang="en-US" altLang="en-US" dirty="0" smtClean="0"/>
          </a:p>
        </p:txBody>
      </p:sp>
      <p:sp>
        <p:nvSpPr>
          <p:cNvPr id="5" name="Slide Number Placeholder 5"/>
          <p:cNvSpPr>
            <a:spLocks noGrp="1"/>
          </p:cNvSpPr>
          <p:nvPr>
            <p:ph type="sldNum" sz="quarter" idx="10"/>
          </p:nvPr>
        </p:nvSpPr>
        <p:spPr>
          <a:xfrm>
            <a:off x="533400" y="6400800"/>
            <a:ext cx="2133600" cy="365125"/>
          </a:xfrm>
        </p:spPr>
        <p:txBody>
          <a:bodyPr/>
          <a:lstStyle>
            <a:lvl1pPr algn="l">
              <a:defRPr sz="900">
                <a:solidFill>
                  <a:srgbClr val="F2F2F2"/>
                </a:solidFill>
                <a:latin typeface="Arial"/>
                <a:cs typeface="Arial"/>
              </a:defRPr>
            </a:lvl1pPr>
          </a:lstStyle>
          <a:p>
            <a:pPr>
              <a:defRPr/>
            </a:pPr>
            <a:fld id="{2D93AAEB-27CE-4C41-AA31-FC51A458CE9F}" type="slidenum">
              <a:rPr lang="en-US"/>
              <a:pPr>
                <a:defRPr/>
              </a:pPr>
              <a:t>‹#›</a:t>
            </a:fld>
            <a:endParaRPr lang="en-US" dirty="0"/>
          </a:p>
        </p:txBody>
      </p:sp>
    </p:spTree>
    <p:extLst>
      <p:ext uri="{BB962C8B-B14F-4D97-AF65-F5344CB8AC3E}">
        <p14:creationId xmlns:p14="http://schemas.microsoft.com/office/powerpoint/2010/main" val="362983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4" name="Rectangle 1"/>
          <p:cNvSpPr>
            <a:spLocks/>
          </p:cNvSpPr>
          <p:nvPr userDrawn="1"/>
        </p:nvSpPr>
        <p:spPr bwMode="auto">
          <a:xfrm>
            <a:off x="0" y="6329363"/>
            <a:ext cx="4495800" cy="538162"/>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endParaRPr lang="en-US" altLang="en-US" dirty="0" smtClean="0">
              <a:ea typeface="MS PGothic" pitchFamily="34" charset="-128"/>
            </a:endParaRPr>
          </a:p>
        </p:txBody>
      </p:sp>
      <p:pic>
        <p:nvPicPr>
          <p:cNvPr id="5" name="Picture 3" descr="FSA-4C copy.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7888" y="6334125"/>
            <a:ext cx="42878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
          <p:cNvSpPr>
            <a:spLocks/>
          </p:cNvSpPr>
          <p:nvPr userDrawn="1"/>
        </p:nvSpPr>
        <p:spPr bwMode="auto">
          <a:xfrm>
            <a:off x="-14288" y="0"/>
            <a:ext cx="9167813" cy="322263"/>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endParaRPr lang="en-US" altLang="en-US" dirty="0" smtClean="0">
              <a:ea typeface="MS PGothic" pitchFamily="34" charset="-128"/>
            </a:endParaRPr>
          </a:p>
        </p:txBody>
      </p:sp>
      <p:cxnSp>
        <p:nvCxnSpPr>
          <p:cNvPr id="7" name="Straight Connector 6"/>
          <p:cNvCxnSpPr/>
          <p:nvPr userDrawn="1"/>
        </p:nvCxnSpPr>
        <p:spPr>
          <a:xfrm>
            <a:off x="241300" y="1062038"/>
            <a:ext cx="8645525" cy="0"/>
          </a:xfrm>
          <a:prstGeom prst="line">
            <a:avLst/>
          </a:prstGeom>
          <a:ln w="50800" cmpd="sng">
            <a:solidFill>
              <a:srgbClr val="595959"/>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9708" y="414325"/>
            <a:ext cx="8554162" cy="647698"/>
          </a:xfrm>
          <a:prstGeom prst="rect">
            <a:avLst/>
          </a:prstGeom>
        </p:spPr>
        <p:txBody>
          <a:bodyPr/>
          <a:lstStyle>
            <a:lvl1pPr algn="l">
              <a:defRPr sz="4000" b="1">
                <a:solidFill>
                  <a:schemeClr val="tx1">
                    <a:lumMod val="85000"/>
                    <a:lumOff val="15000"/>
                  </a:schemeClr>
                </a:solidFill>
                <a:latin typeface="Arial"/>
                <a:cs typeface="Arial"/>
              </a:defRPr>
            </a:lvl1pPr>
          </a:lstStyle>
          <a:p>
            <a:r>
              <a:rPr lang="en-US" smtClean="0"/>
              <a:t>Click to edit Master title style</a:t>
            </a:r>
            <a:endParaRPr lang="en-US"/>
          </a:p>
        </p:txBody>
      </p:sp>
      <p:sp>
        <p:nvSpPr>
          <p:cNvPr id="8" name="Content Placeholder 2"/>
          <p:cNvSpPr>
            <a:spLocks noGrp="1"/>
          </p:cNvSpPr>
          <p:nvPr>
            <p:ph idx="1"/>
          </p:nvPr>
        </p:nvSpPr>
        <p:spPr>
          <a:xfrm>
            <a:off x="381000" y="1371600"/>
            <a:ext cx="8229600" cy="4525963"/>
          </a:xfrm>
          <a:prstGeom prst="rect">
            <a:avLst/>
          </a:prstGeom>
        </p:spPr>
        <p:txBody>
          <a:bodyPr/>
          <a:lstStyle>
            <a:lvl1pPr marL="230188" indent="-230188">
              <a:buSzPct val="80000"/>
              <a:defRPr sz="2800">
                <a:solidFill>
                  <a:schemeClr val="tx1">
                    <a:lumMod val="85000"/>
                    <a:lumOff val="15000"/>
                  </a:schemeClr>
                </a:solidFill>
                <a:latin typeface="Arial"/>
                <a:cs typeface="Arial"/>
              </a:defRPr>
            </a:lvl1pPr>
            <a:lvl2pPr marL="404813" indent="-174625">
              <a:buSzPct val="75000"/>
              <a:buFont typeface="Arial" panose="020B0604020202020204" pitchFamily="34" charset="0"/>
              <a:buChar char="−"/>
              <a:defRPr sz="2400">
                <a:solidFill>
                  <a:schemeClr val="tx1">
                    <a:lumMod val="85000"/>
                    <a:lumOff val="15000"/>
                  </a:schemeClr>
                </a:solidFill>
                <a:latin typeface="Arial"/>
                <a:cs typeface="Arial"/>
              </a:defRPr>
            </a:lvl2pPr>
            <a:lvl3pPr marL="623888" indent="-163513">
              <a:buSzPct val="80000"/>
              <a:defRPr sz="2000">
                <a:solidFill>
                  <a:schemeClr val="tx1">
                    <a:lumMod val="85000"/>
                    <a:lumOff val="15000"/>
                  </a:schemeClr>
                </a:solidFill>
                <a:latin typeface="Arial"/>
                <a:cs typeface="Arial"/>
              </a:defRPr>
            </a:lvl3pPr>
            <a:lvl4pPr marL="854075" indent="-230188">
              <a:defRPr sz="1100">
                <a:solidFill>
                  <a:schemeClr val="tx1">
                    <a:lumMod val="85000"/>
                    <a:lumOff val="15000"/>
                  </a:schemeClr>
                </a:solidFill>
                <a:latin typeface="Arial"/>
                <a:cs typeface="Arial"/>
              </a:defRPr>
            </a:lvl4pPr>
            <a:lvl5pPr>
              <a:defRPr sz="1200">
                <a:solidFill>
                  <a:schemeClr val="tx1">
                    <a:lumMod val="85000"/>
                    <a:lumOff val="15000"/>
                  </a:schemeClr>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5"/>
          <p:cNvSpPr>
            <a:spLocks noGrp="1"/>
          </p:cNvSpPr>
          <p:nvPr>
            <p:ph type="sldNum" sz="quarter" idx="10"/>
          </p:nvPr>
        </p:nvSpPr>
        <p:spPr>
          <a:xfrm>
            <a:off x="533400" y="6400800"/>
            <a:ext cx="2133600" cy="365125"/>
          </a:xfrm>
        </p:spPr>
        <p:txBody>
          <a:bodyPr/>
          <a:lstStyle>
            <a:lvl1pPr algn="l">
              <a:defRPr sz="900">
                <a:solidFill>
                  <a:srgbClr val="F2F2F2"/>
                </a:solidFill>
                <a:latin typeface="Arial"/>
                <a:cs typeface="Arial"/>
              </a:defRPr>
            </a:lvl1pPr>
          </a:lstStyle>
          <a:p>
            <a:pPr>
              <a:defRPr/>
            </a:pPr>
            <a:fld id="{8963A3A5-B8D6-4778-8047-B36B4DFB78CB}" type="slidenum">
              <a:rPr lang="en-US"/>
              <a:pPr>
                <a:defRPr/>
              </a:pPr>
              <a:t>‹#›</a:t>
            </a:fld>
            <a:endParaRPr lang="en-US" dirty="0"/>
          </a:p>
        </p:txBody>
      </p:sp>
    </p:spTree>
    <p:extLst>
      <p:ext uri="{BB962C8B-B14F-4D97-AF65-F5344CB8AC3E}">
        <p14:creationId xmlns:p14="http://schemas.microsoft.com/office/powerpoint/2010/main" val="20579862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609C20D-625B-4EC6-8CEE-C2F026434AA3}" type="slidenum">
              <a:rPr/>
              <a:pPr>
                <a:defRPr/>
              </a:pPr>
              <a:t>‹#›</a:t>
            </a:fld>
            <a:endParaRPr lang="en-US" dirty="0"/>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tmp"/><Relationship Id="rId5" Type="http://schemas.openxmlformats.org/officeDocument/2006/relationships/image" Target="../media/image4.tmp"/><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34.xml"/><Relationship Id="rId1" Type="http://schemas.openxmlformats.org/officeDocument/2006/relationships/slideLayout" Target="../slideLayouts/slideLayout5.xml"/><Relationship Id="rId4" Type="http://schemas.openxmlformats.org/officeDocument/2006/relationships/image" Target="../media/image9.wmf"/></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sz="quarter" idx="10"/>
          </p:nvPr>
        </p:nvSpPr>
        <p:spPr bwMode="auto">
          <a:xfrm>
            <a:off x="533400" y="3886200"/>
            <a:ext cx="8458200" cy="167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sz="2000" b="1" dirty="0" smtClean="0">
                <a:solidFill>
                  <a:schemeClr val="bg1"/>
                </a:solidFill>
                <a:effectLst>
                  <a:outerShdw blurRad="50800" dist="38100" dir="8100000" algn="tr" rotWithShape="0">
                    <a:prstClr val="black">
                      <a:alpha val="40000"/>
                    </a:prstClr>
                  </a:outerShdw>
                </a:effectLst>
                <a:latin typeface="Arial" charset="0"/>
                <a:cs typeface="Arial" charset="0"/>
              </a:rPr>
              <a:t>Zack Goodwin</a:t>
            </a:r>
          </a:p>
          <a:p>
            <a:pPr eaLnBrk="1" hangingPunct="1"/>
            <a:r>
              <a:rPr lang="en-US" altLang="en-US" sz="2000" b="1" dirty="0" smtClean="0">
                <a:solidFill>
                  <a:schemeClr val="bg1"/>
                </a:solidFill>
                <a:effectLst>
                  <a:outerShdw blurRad="50800" dist="38100" dir="8100000" algn="tr" rotWithShape="0">
                    <a:prstClr val="black">
                      <a:alpha val="40000"/>
                    </a:prstClr>
                  </a:outerShdw>
                </a:effectLst>
                <a:latin typeface="Arial" charset="0"/>
                <a:cs typeface="Arial" charset="0"/>
              </a:rPr>
              <a:t>US Department of Education</a:t>
            </a:r>
          </a:p>
          <a:p>
            <a:pPr eaLnBrk="1" hangingPunct="1"/>
            <a:r>
              <a:rPr lang="en-US" altLang="en-US" sz="2000" b="1" dirty="0" smtClean="0">
                <a:solidFill>
                  <a:schemeClr val="bg1"/>
                </a:solidFill>
                <a:effectLst>
                  <a:outerShdw blurRad="50800" dist="38100" dir="8100000" algn="tr" rotWithShape="0">
                    <a:prstClr val="black">
                      <a:alpha val="40000"/>
                    </a:prstClr>
                  </a:outerShdw>
                </a:effectLst>
                <a:latin typeface="Arial" charset="0"/>
                <a:cs typeface="Arial" charset="0"/>
              </a:rPr>
              <a:t>ISFAA Conference</a:t>
            </a:r>
            <a:r>
              <a:rPr lang="en-US" altLang="en-US" sz="2000" b="1" dirty="0" smtClean="0">
                <a:solidFill>
                  <a:schemeClr val="bg1"/>
                </a:solidFill>
                <a:effectLst>
                  <a:outerShdw blurRad="50800" dist="38100" dir="8100000" algn="tr" rotWithShape="0">
                    <a:prstClr val="black">
                      <a:alpha val="40000"/>
                    </a:prstClr>
                  </a:outerShdw>
                </a:effectLst>
                <a:latin typeface="Arial" charset="0"/>
                <a:cs typeface="Arial" charset="0"/>
              </a:rPr>
              <a:t>, </a:t>
            </a:r>
            <a:r>
              <a:rPr lang="en-US" altLang="en-US" sz="2000" b="1" dirty="0" smtClean="0">
                <a:solidFill>
                  <a:schemeClr val="bg1"/>
                </a:solidFill>
                <a:effectLst>
                  <a:outerShdw blurRad="50800" dist="38100" dir="8100000" algn="tr" rotWithShape="0">
                    <a:prstClr val="black">
                      <a:alpha val="40000"/>
                    </a:prstClr>
                  </a:outerShdw>
                </a:effectLst>
                <a:latin typeface="Arial" charset="0"/>
                <a:cs typeface="Arial" charset="0"/>
              </a:rPr>
              <a:t>Indianapolis, IN</a:t>
            </a:r>
            <a:endParaRPr lang="en-US" altLang="en-US" sz="2000" b="1" dirty="0" smtClean="0">
              <a:solidFill>
                <a:schemeClr val="bg1"/>
              </a:solidFill>
              <a:effectLst>
                <a:outerShdw blurRad="50800" dist="38100" dir="8100000" algn="tr" rotWithShape="0">
                  <a:prstClr val="black">
                    <a:alpha val="40000"/>
                  </a:prstClr>
                </a:outerShdw>
              </a:effectLst>
              <a:latin typeface="Arial" charset="0"/>
              <a:cs typeface="Arial" charset="0"/>
            </a:endParaRPr>
          </a:p>
          <a:p>
            <a:pPr eaLnBrk="1" hangingPunct="1"/>
            <a:r>
              <a:rPr lang="en-US" altLang="en-US" sz="2000" b="1" dirty="0" smtClean="0">
                <a:solidFill>
                  <a:schemeClr val="bg1"/>
                </a:solidFill>
                <a:effectLst>
                  <a:outerShdw blurRad="50800" dist="38100" dir="8100000" algn="tr" rotWithShape="0">
                    <a:prstClr val="black">
                      <a:alpha val="40000"/>
                    </a:prstClr>
                  </a:outerShdw>
                </a:effectLst>
                <a:latin typeface="Arial" charset="0"/>
                <a:cs typeface="Arial" charset="0"/>
              </a:rPr>
              <a:t>January 26, 2017</a:t>
            </a:r>
            <a:endParaRPr lang="en-US" altLang="en-US" sz="2000" b="1" dirty="0" smtClean="0">
              <a:solidFill>
                <a:schemeClr val="bg1"/>
              </a:solidFill>
              <a:effectLst>
                <a:outerShdw blurRad="50800" dist="38100" dir="8100000" algn="tr" rotWithShape="0">
                  <a:prstClr val="black">
                    <a:alpha val="40000"/>
                  </a:prstClr>
                </a:outerShdw>
              </a:effectLst>
              <a:latin typeface="Arial" charset="0"/>
              <a:cs typeface="Arial" charset="0"/>
            </a:endParaRPr>
          </a:p>
        </p:txBody>
      </p:sp>
      <p:sp>
        <p:nvSpPr>
          <p:cNvPr id="4" name="Title 3"/>
          <p:cNvSpPr>
            <a:spLocks noGrp="1"/>
          </p:cNvSpPr>
          <p:nvPr>
            <p:ph type="title"/>
          </p:nvPr>
        </p:nvSpPr>
        <p:spPr>
          <a:xfrm>
            <a:off x="107730" y="228600"/>
            <a:ext cx="8991600" cy="1981200"/>
          </a:xfrm>
        </p:spPr>
        <p:txBody>
          <a:bodyPr/>
          <a:lstStyle/>
          <a:p>
            <a:pPr algn="ctr" eaLnBrk="1" fontAlgn="auto" hangingPunct="1">
              <a:spcAft>
                <a:spcPts val="0"/>
              </a:spcAft>
              <a:defRPr/>
            </a:pPr>
            <a:r>
              <a:rPr lang="en-US" sz="60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 Not (Yet) Pass Go:</a:t>
            </a:r>
            <a:br>
              <a:rPr lang="en-US" sz="60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4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Verification and</a:t>
            </a:r>
            <a:br>
              <a:rPr lang="en-US" sz="4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4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Conflicting Information</a:t>
            </a:r>
            <a:endParaRPr lang="en-US"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026" name="Picture 2" descr="C:\Users\zachary.goodwin\AppData\Local\Microsoft\Windows\Temporary Internet Files\Content.IE5\A8BD7KLA\department_of_education[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5546834"/>
            <a:ext cx="1945000" cy="1295400"/>
          </a:xfrm>
          <a:prstGeom prst="rect">
            <a:avLst/>
          </a:prstGeom>
          <a:noFill/>
          <a:extLst>
            <a:ext uri="{909E8E84-426E-40DD-AFC4-6F175D3DCCD1}">
              <a14:hiddenFill xmlns:a14="http://schemas.microsoft.com/office/drawing/2010/main">
                <a:solidFill>
                  <a:srgbClr val="FFFFFF"/>
                </a:solidFill>
              </a14:hiddenFill>
            </a:ext>
          </a:extLst>
        </p:spPr>
      </p:pic>
      <p:sp>
        <p:nvSpPr>
          <p:cNvPr id="38" name="Slide Number Placeholder 2"/>
          <p:cNvSpPr txBox="1">
            <a:spLocks/>
          </p:cNvSpPr>
          <p:nvPr/>
        </p:nvSpPr>
        <p:spPr>
          <a:xfrm>
            <a:off x="-1485254" y="5725852"/>
            <a:ext cx="2133600" cy="365125"/>
          </a:xfrm>
          <a:prstGeom prst="rect">
            <a:avLst/>
          </a:prstGeom>
        </p:spPr>
        <p:txBody>
          <a:bodyPr vert="horz"/>
          <a:lstStyle>
            <a:lvl1pPr marL="0" indent="0" algn="r" defTabSz="457200" rtl="0" eaLnBrk="0" fontAlgn="base" hangingPunct="0">
              <a:spcBef>
                <a:spcPct val="20000"/>
              </a:spcBef>
              <a:spcAft>
                <a:spcPct val="0"/>
              </a:spcAft>
              <a:buFont typeface="Arial" charset="0"/>
              <a:buNone/>
              <a:defRPr sz="2200" kern="1200">
                <a:solidFill>
                  <a:srgbClr val="FFFFFF"/>
                </a:solidFill>
                <a:latin typeface="Arial"/>
                <a:ea typeface="+mn-ea"/>
                <a:cs typeface="Arial"/>
              </a:defRPr>
            </a:lvl1pPr>
            <a:lvl2pPr marL="742950" indent="-285750" algn="r" defTabSz="457200" rtl="0" eaLnBrk="0" fontAlgn="base" hangingPunct="0">
              <a:spcBef>
                <a:spcPct val="20000"/>
              </a:spcBef>
              <a:spcAft>
                <a:spcPct val="0"/>
              </a:spcAft>
              <a:buFont typeface="Arial" charset="0"/>
              <a:buChar char="–"/>
              <a:defRPr sz="3600" kern="1200">
                <a:solidFill>
                  <a:schemeClr val="tx1"/>
                </a:solidFill>
                <a:latin typeface="Arial"/>
                <a:ea typeface="+mn-ea"/>
                <a:cs typeface="Arial"/>
              </a:defRPr>
            </a:lvl2pPr>
            <a:lvl3pPr marL="1143000" indent="-228600" algn="r" defTabSz="457200" rtl="0" eaLnBrk="0" fontAlgn="base" hangingPunct="0">
              <a:spcBef>
                <a:spcPct val="20000"/>
              </a:spcBef>
              <a:spcAft>
                <a:spcPct val="0"/>
              </a:spcAft>
              <a:buFont typeface="Arial" charset="0"/>
              <a:buChar char="•"/>
              <a:defRPr sz="3600" kern="1200">
                <a:solidFill>
                  <a:schemeClr val="tx1"/>
                </a:solidFill>
                <a:latin typeface="Arial"/>
                <a:ea typeface="+mn-ea"/>
                <a:cs typeface="Arial"/>
              </a:defRPr>
            </a:lvl3pPr>
            <a:lvl4pPr marL="1600200" indent="-228600" algn="r" defTabSz="457200" rtl="0" eaLnBrk="0" fontAlgn="base" hangingPunct="0">
              <a:spcBef>
                <a:spcPct val="20000"/>
              </a:spcBef>
              <a:spcAft>
                <a:spcPct val="0"/>
              </a:spcAft>
              <a:buFont typeface="Arial" charset="0"/>
              <a:buChar char="–"/>
              <a:defRPr sz="3600" kern="1200">
                <a:solidFill>
                  <a:schemeClr val="tx1"/>
                </a:solidFill>
                <a:latin typeface="Arial"/>
                <a:ea typeface="+mn-ea"/>
                <a:cs typeface="Arial"/>
              </a:defRPr>
            </a:lvl4pPr>
            <a:lvl5pPr marL="2057400" indent="-228600" algn="r" defTabSz="457200" rtl="0" eaLnBrk="0" fontAlgn="base" hangingPunct="0">
              <a:spcBef>
                <a:spcPct val="20000"/>
              </a:spcBef>
              <a:spcAft>
                <a:spcPct val="0"/>
              </a:spcAft>
              <a:buFont typeface="Arial" charset="0"/>
              <a:buChar char="»"/>
              <a:defRPr sz="3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fld id="{2D93AAEB-27CE-4C41-AA31-FC51A458CE9F}" type="slidenum">
              <a:rPr lang="en-US" smtClean="0"/>
              <a:pPr>
                <a:defRPr/>
              </a:pPr>
              <a:t>1</a:t>
            </a:fld>
            <a:endParaRPr lang="en-US" dirty="0"/>
          </a:p>
        </p:txBody>
      </p:sp>
      <p:pic>
        <p:nvPicPr>
          <p:cNvPr id="27"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24800" y="5882557"/>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descr="Screen Clippi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5800" y="3200197"/>
            <a:ext cx="1420875" cy="1981402"/>
          </a:xfrm>
          <a:prstGeom prst="rect">
            <a:avLst/>
          </a:prstGeom>
        </p:spPr>
      </p:pic>
      <p:pic>
        <p:nvPicPr>
          <p:cNvPr id="3" name="Picture 2" descr="Screen Clippi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87468" y="3200198"/>
            <a:ext cx="1470132" cy="1981402"/>
          </a:xfrm>
          <a:prstGeom prst="rect">
            <a:avLst/>
          </a:prstGeom>
        </p:spPr>
      </p:pic>
    </p:spTree>
    <p:extLst>
      <p:ext uri="{BB962C8B-B14F-4D97-AF65-F5344CB8AC3E}">
        <p14:creationId xmlns:p14="http://schemas.microsoft.com/office/powerpoint/2010/main" val="312842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14325"/>
            <a:ext cx="8554162" cy="647698"/>
          </a:xfrm>
        </p:spPr>
        <p:txBody>
          <a:bodyPr/>
          <a:lstStyle/>
          <a:p>
            <a:r>
              <a:rPr lang="en-US" dirty="0" smtClean="0">
                <a:solidFill>
                  <a:schemeClr val="tx1"/>
                </a:solidFill>
              </a:rPr>
              <a:t>Undocumented Parents/Spouses</a:t>
            </a:r>
            <a:endParaRPr lang="en-US" dirty="0">
              <a:solidFill>
                <a:schemeClr val="tx1"/>
              </a:solidFill>
            </a:endParaRPr>
          </a:p>
        </p:txBody>
      </p:sp>
      <p:sp>
        <p:nvSpPr>
          <p:cNvPr id="3" name="Content Placeholder 2"/>
          <p:cNvSpPr>
            <a:spLocks noGrp="1"/>
          </p:cNvSpPr>
          <p:nvPr>
            <p:ph idx="1"/>
          </p:nvPr>
        </p:nvSpPr>
        <p:spPr>
          <a:xfrm>
            <a:off x="381000" y="1646237"/>
            <a:ext cx="8229600" cy="4297363"/>
          </a:xfrm>
        </p:spPr>
        <p:txBody>
          <a:bodyPr/>
          <a:lstStyle/>
          <a:p>
            <a:pPr marL="0" indent="0" algn="ctr">
              <a:buNone/>
              <a:defRPr/>
            </a:pPr>
            <a:r>
              <a:rPr lang="en-US" altLang="en-US" sz="3200" i="1" dirty="0">
                <a:solidFill>
                  <a:srgbClr val="7030A0"/>
                </a:solidFill>
                <a:latin typeface="Arial" charset="0"/>
                <a:cs typeface="Times New Roman" pitchFamily="18" charset="0"/>
              </a:rPr>
              <a:t>An incorrect Social Security Number in itself does not always impede </a:t>
            </a:r>
            <a:r>
              <a:rPr lang="en-US" altLang="en-US" sz="3200" i="1" dirty="0" smtClean="0">
                <a:solidFill>
                  <a:srgbClr val="7030A0"/>
                </a:solidFill>
                <a:latin typeface="Arial" charset="0"/>
                <a:cs typeface="Times New Roman" pitchFamily="18" charset="0"/>
              </a:rPr>
              <a:t>verification </a:t>
            </a:r>
            <a:r>
              <a:rPr lang="en-US" altLang="en-US" sz="3200" i="1" dirty="0">
                <a:solidFill>
                  <a:srgbClr val="7030A0"/>
                </a:solidFill>
                <a:latin typeface="Arial" charset="0"/>
                <a:cs typeface="Times New Roman" pitchFamily="18" charset="0"/>
              </a:rPr>
              <a:t>or </a:t>
            </a:r>
            <a:r>
              <a:rPr lang="en-US" altLang="en-US" sz="3200" i="1" dirty="0" smtClean="0">
                <a:solidFill>
                  <a:srgbClr val="7030A0"/>
                </a:solidFill>
                <a:latin typeface="Arial" charset="0"/>
                <a:cs typeface="Times New Roman" pitchFamily="18" charset="0"/>
              </a:rPr>
              <a:t>constitute </a:t>
            </a:r>
            <a:r>
              <a:rPr lang="en-US" altLang="en-US" sz="3200" i="1" dirty="0">
                <a:solidFill>
                  <a:srgbClr val="7030A0"/>
                </a:solidFill>
                <a:latin typeface="Arial" charset="0"/>
                <a:cs typeface="Times New Roman" pitchFamily="18" charset="0"/>
              </a:rPr>
              <a:t>conflicting information</a:t>
            </a:r>
          </a:p>
          <a:p>
            <a:pPr marL="346075" indent="-346075">
              <a:defRPr/>
            </a:pPr>
            <a:endParaRPr lang="en-US" altLang="en-US" dirty="0">
              <a:solidFill>
                <a:srgbClr val="7030A0"/>
              </a:solidFill>
              <a:latin typeface="Arial" charset="0"/>
              <a:cs typeface="Times New Roman" pitchFamily="18" charset="0"/>
            </a:endParaRPr>
          </a:p>
          <a:p>
            <a:pPr marL="742950" lvl="1" indent="-228600">
              <a:defRPr/>
            </a:pPr>
            <a:r>
              <a:rPr lang="en-US" altLang="ja-JP" dirty="0">
                <a:solidFill>
                  <a:srgbClr val="7030A0"/>
                </a:solidFill>
                <a:latin typeface="Arial" charset="0"/>
                <a:cs typeface="Times New Roman" pitchFamily="18" charset="0"/>
              </a:rPr>
              <a:t>Tax filing requirements still apply for </a:t>
            </a:r>
            <a:r>
              <a:rPr lang="en-US" altLang="ja-JP" dirty="0" smtClean="0">
                <a:solidFill>
                  <a:srgbClr val="7030A0"/>
                </a:solidFill>
                <a:latin typeface="Arial" charset="0"/>
                <a:cs typeface="Times New Roman" pitchFamily="18" charset="0"/>
              </a:rPr>
              <a:t/>
            </a:r>
            <a:br>
              <a:rPr lang="en-US" altLang="ja-JP" dirty="0" smtClean="0">
                <a:solidFill>
                  <a:srgbClr val="7030A0"/>
                </a:solidFill>
                <a:latin typeface="Arial" charset="0"/>
                <a:cs typeface="Times New Roman" pitchFamily="18" charset="0"/>
              </a:rPr>
            </a:br>
            <a:r>
              <a:rPr lang="en-US" altLang="ja-JP" dirty="0" smtClean="0">
                <a:solidFill>
                  <a:srgbClr val="7030A0"/>
                </a:solidFill>
                <a:latin typeface="Arial" charset="0"/>
                <a:cs typeface="Times New Roman" pitchFamily="18" charset="0"/>
              </a:rPr>
              <a:t>undocumented </a:t>
            </a:r>
            <a:r>
              <a:rPr lang="en-US" altLang="ja-JP" dirty="0">
                <a:solidFill>
                  <a:srgbClr val="7030A0"/>
                </a:solidFill>
                <a:latin typeface="Arial" charset="0"/>
                <a:cs typeface="Times New Roman" pitchFamily="18" charset="0"/>
              </a:rPr>
              <a:t>immigrants</a:t>
            </a:r>
          </a:p>
          <a:p>
            <a:pPr marL="742950" lvl="1" indent="-228600">
              <a:defRPr/>
            </a:pPr>
            <a:endParaRPr lang="en-US" altLang="ja-JP" sz="900" dirty="0">
              <a:solidFill>
                <a:srgbClr val="7030A0"/>
              </a:solidFill>
              <a:latin typeface="Arial" charset="0"/>
              <a:cs typeface="Times New Roman" pitchFamily="18" charset="0"/>
            </a:endParaRPr>
          </a:p>
          <a:p>
            <a:pPr marL="742950" lvl="1" indent="-228600">
              <a:defRPr/>
            </a:pPr>
            <a:r>
              <a:rPr lang="en-US" altLang="ja-JP" dirty="0">
                <a:solidFill>
                  <a:srgbClr val="7030A0"/>
                </a:solidFill>
                <a:latin typeface="Arial" charset="0"/>
                <a:cs typeface="Times New Roman" pitchFamily="18" charset="0"/>
              </a:rPr>
              <a:t>Identity theft and fraud issues may be raised</a:t>
            </a:r>
          </a:p>
          <a:p>
            <a:endParaRPr lang="en-US" dirty="0">
              <a:solidFill>
                <a:srgbClr val="7030A0"/>
              </a:solidFill>
            </a:endParaRPr>
          </a:p>
        </p:txBody>
      </p:sp>
      <p:sp>
        <p:nvSpPr>
          <p:cNvPr id="5" name="Slide Number Placeholder 4"/>
          <p:cNvSpPr>
            <a:spLocks noGrp="1"/>
          </p:cNvSpPr>
          <p:nvPr>
            <p:ph type="sldNum" sz="quarter" idx="10"/>
          </p:nvPr>
        </p:nvSpPr>
        <p:spPr/>
        <p:txBody>
          <a:bodyPr/>
          <a:lstStyle/>
          <a:p>
            <a:pPr>
              <a:defRPr/>
            </a:pPr>
            <a:fld id="{8963A3A5-B8D6-4778-8047-B36B4DFB78CB}" type="slidenum">
              <a:rPr lang="en-US" smtClean="0"/>
              <a:pPr>
                <a:defRPr/>
              </a:pPr>
              <a:t>10</a:t>
            </a:fld>
            <a:endParaRPr lang="en-US" dirty="0"/>
          </a:p>
        </p:txBody>
      </p:sp>
    </p:spTree>
    <p:extLst>
      <p:ext uri="{BB962C8B-B14F-4D97-AF65-F5344CB8AC3E}">
        <p14:creationId xmlns:p14="http://schemas.microsoft.com/office/powerpoint/2010/main" val="1745105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1066800"/>
            <a:ext cx="3276600" cy="4569199"/>
          </a:xfrm>
          <a:prstGeom prst="rect">
            <a:avLst/>
          </a:prstGeom>
        </p:spPr>
      </p:pic>
      <p:sp>
        <p:nvSpPr>
          <p:cNvPr id="2" name="TextBox 1"/>
          <p:cNvSpPr txBox="1"/>
          <p:nvPr/>
        </p:nvSpPr>
        <p:spPr>
          <a:xfrm>
            <a:off x="3200400" y="2895600"/>
            <a:ext cx="2895600" cy="400110"/>
          </a:xfrm>
          <a:prstGeom prst="rect">
            <a:avLst/>
          </a:prstGeom>
          <a:noFill/>
        </p:spPr>
        <p:txBody>
          <a:bodyPr wrap="square" rtlCol="0">
            <a:spAutoFit/>
          </a:bodyPr>
          <a:lstStyle/>
          <a:p>
            <a:pPr algn="ctr"/>
            <a:r>
              <a:rPr lang="en-US" sz="2000" b="1" dirty="0" smtClean="0"/>
              <a:t>2016-2017</a:t>
            </a:r>
            <a:endParaRPr lang="en-US" sz="2000" b="1" dirty="0"/>
          </a:p>
        </p:txBody>
      </p:sp>
      <p:sp>
        <p:nvSpPr>
          <p:cNvPr id="4" name="Slide Number Placeholder 3"/>
          <p:cNvSpPr>
            <a:spLocks noGrp="1"/>
          </p:cNvSpPr>
          <p:nvPr>
            <p:ph type="sldNum" sz="quarter" idx="10"/>
          </p:nvPr>
        </p:nvSpPr>
        <p:spPr/>
        <p:txBody>
          <a:bodyPr/>
          <a:lstStyle/>
          <a:p>
            <a:pPr>
              <a:defRPr/>
            </a:pPr>
            <a:fld id="{2D93AAEB-27CE-4C41-AA31-FC51A458CE9F}"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smtClean="0">
                <a:solidFill>
                  <a:schemeClr val="tx1"/>
                </a:solidFill>
                <a:latin typeface="Arial" charset="0"/>
                <a:cs typeface="Arial" charset="0"/>
              </a:rPr>
              <a:t>2016-2017 Verification Overview </a:t>
            </a:r>
          </a:p>
        </p:txBody>
      </p:sp>
      <p:sp>
        <p:nvSpPr>
          <p:cNvPr id="19459" name="Content Placeholder 2"/>
          <p:cNvSpPr>
            <a:spLocks noGrp="1"/>
          </p:cNvSpPr>
          <p:nvPr>
            <p:ph idx="1"/>
          </p:nvPr>
        </p:nvSpPr>
        <p:spPr>
          <a:xfrm>
            <a:off x="381000" y="1371600"/>
            <a:ext cx="8458200" cy="4800600"/>
          </a:xfrm>
          <a:prstGeom prst="rect">
            <a:avLst/>
          </a:prstGeom>
        </p:spPr>
        <p:txBody>
          <a:bodyPr wrap="square">
            <a:noAutofit/>
          </a:bodyPr>
          <a:lstStyle/>
          <a:p>
            <a:pPr>
              <a:lnSpc>
                <a:spcPct val="120000"/>
              </a:lnSpc>
              <a:defRPr/>
            </a:pPr>
            <a:r>
              <a:rPr lang="en-US" altLang="en-US" dirty="0" smtClean="0">
                <a:solidFill>
                  <a:schemeClr val="tx1"/>
                </a:solidFill>
                <a:latin typeface="Arial" panose="020B0604020202020204" pitchFamily="34" charset="0"/>
                <a:ea typeface="MS PGothic" pitchFamily="34" charset="-128"/>
                <a:cs typeface="Arial" panose="020B0604020202020204" pitchFamily="34" charset="0"/>
              </a:rPr>
              <a:t>Same data elements as for 2015-2016 </a:t>
            </a:r>
          </a:p>
          <a:p>
            <a:pPr>
              <a:lnSpc>
                <a:spcPct val="120000"/>
              </a:lnSpc>
              <a:defRPr/>
            </a:pPr>
            <a:endParaRPr lang="en-US" altLang="en-US" sz="1600" dirty="0">
              <a:solidFill>
                <a:schemeClr val="tx1"/>
              </a:solidFill>
              <a:latin typeface="Arial" panose="020B0604020202020204" pitchFamily="34" charset="0"/>
              <a:ea typeface="MS PGothic" pitchFamily="34" charset="-128"/>
              <a:cs typeface="Arial" panose="020B0604020202020204" pitchFamily="34" charset="0"/>
            </a:endParaRPr>
          </a:p>
          <a:p>
            <a:pPr>
              <a:lnSpc>
                <a:spcPct val="120000"/>
              </a:lnSpc>
              <a:defRPr/>
            </a:pPr>
            <a:r>
              <a:rPr lang="en-US" altLang="en-US" dirty="0" smtClean="0">
                <a:solidFill>
                  <a:schemeClr val="tx1"/>
                </a:solidFill>
                <a:latin typeface="Arial" panose="020B0604020202020204" pitchFamily="34" charset="0"/>
                <a:ea typeface="MS PGothic" pitchFamily="34" charset="-128"/>
                <a:cs typeface="Arial" panose="020B0604020202020204" pitchFamily="34" charset="0"/>
              </a:rPr>
              <a:t>Tracking group V3 eliminated</a:t>
            </a:r>
          </a:p>
          <a:p>
            <a:pPr>
              <a:lnSpc>
                <a:spcPct val="120000"/>
              </a:lnSpc>
              <a:defRPr/>
            </a:pPr>
            <a:endParaRPr lang="en-US" altLang="en-US" sz="1600" dirty="0">
              <a:solidFill>
                <a:schemeClr val="tx1"/>
              </a:solidFill>
              <a:latin typeface="Arial" panose="020B0604020202020204" pitchFamily="34" charset="0"/>
              <a:ea typeface="MS PGothic" pitchFamily="34" charset="-128"/>
              <a:cs typeface="Arial" panose="020B0604020202020204" pitchFamily="34" charset="0"/>
            </a:endParaRPr>
          </a:p>
          <a:p>
            <a:pPr>
              <a:defRPr/>
            </a:pPr>
            <a:r>
              <a:rPr lang="en-US" altLang="en-US" dirty="0" smtClean="0">
                <a:solidFill>
                  <a:schemeClr val="tx1"/>
                </a:solidFill>
                <a:latin typeface="Arial" panose="020B0604020202020204" pitchFamily="34" charset="0"/>
                <a:ea typeface="MS PGothic" pitchFamily="34" charset="-128"/>
                <a:cs typeface="Arial" panose="020B0604020202020204" pitchFamily="34" charset="0"/>
              </a:rPr>
              <a:t>Some modifications and clarifications to acceptable documentation</a:t>
            </a:r>
          </a:p>
          <a:p>
            <a:pPr>
              <a:lnSpc>
                <a:spcPct val="120000"/>
              </a:lnSpc>
              <a:defRPr/>
            </a:pPr>
            <a:endParaRPr lang="en-US" altLang="en-US" sz="1600" dirty="0" smtClean="0">
              <a:solidFill>
                <a:schemeClr val="tx1"/>
              </a:solidFill>
              <a:latin typeface="Arial" panose="020B0604020202020204" pitchFamily="34" charset="0"/>
              <a:ea typeface="MS PGothic" pitchFamily="34" charset="-128"/>
              <a:cs typeface="Arial" panose="020B0604020202020204" pitchFamily="34" charset="0"/>
            </a:endParaRPr>
          </a:p>
          <a:p>
            <a:pPr>
              <a:defRPr/>
            </a:pPr>
            <a:r>
              <a:rPr lang="en-US" altLang="en-US" dirty="0" smtClean="0">
                <a:solidFill>
                  <a:schemeClr val="tx1"/>
                </a:solidFill>
                <a:latin typeface="Arial" panose="020B0604020202020204" pitchFamily="34" charset="0"/>
                <a:ea typeface="MS PGothic" pitchFamily="34" charset="-128"/>
                <a:cs typeface="Arial" panose="020B0604020202020204" pitchFamily="34" charset="0"/>
              </a:rPr>
              <a:t>In limited circumstances, an applicant’s </a:t>
            </a:r>
            <a:r>
              <a:rPr lang="en-US" altLang="en-US" dirty="0" smtClean="0">
                <a:solidFill>
                  <a:schemeClr val="tx1"/>
                </a:solidFill>
                <a:latin typeface="Arial" panose="020B0604020202020204" pitchFamily="34" charset="0"/>
                <a:ea typeface="MS PGothic" pitchFamily="34" charset="-128"/>
                <a:cs typeface="Arial" panose="020B0604020202020204" pitchFamily="34" charset="0"/>
              </a:rPr>
              <a:t>verification </a:t>
            </a:r>
            <a:r>
              <a:rPr lang="en-US" altLang="en-US" dirty="0" smtClean="0">
                <a:solidFill>
                  <a:schemeClr val="tx1"/>
                </a:solidFill>
                <a:latin typeface="Arial" panose="020B0604020202020204" pitchFamily="34" charset="0"/>
                <a:ea typeface="MS PGothic" pitchFamily="34" charset="-128"/>
                <a:cs typeface="Arial" panose="020B0604020202020204" pitchFamily="34" charset="0"/>
              </a:rPr>
              <a:t>Tracking Group could be changed to </a:t>
            </a:r>
            <a:r>
              <a:rPr lang="en-US" altLang="en-US" dirty="0" smtClean="0">
                <a:solidFill>
                  <a:schemeClr val="tx1"/>
                </a:solidFill>
                <a:latin typeface="Arial" panose="020B0604020202020204" pitchFamily="34" charset="0"/>
                <a:ea typeface="MS PGothic" pitchFamily="34" charset="-128"/>
                <a:cs typeface="Arial" panose="020B0604020202020204" pitchFamily="34" charset="0"/>
              </a:rPr>
              <a:t>V5</a:t>
            </a:r>
            <a:endParaRPr lang="en-US" altLang="en-US" dirty="0" smtClean="0">
              <a:solidFill>
                <a:schemeClr val="tx1"/>
              </a:solidFill>
              <a:latin typeface="Arial" panose="020B0604020202020204" pitchFamily="34" charset="0"/>
              <a:ea typeface="MS PGothic" pitchFamily="34" charset="-128"/>
              <a:cs typeface="Arial" panose="020B0604020202020204" pitchFamily="34" charset="0"/>
            </a:endParaRPr>
          </a:p>
        </p:txBody>
      </p:sp>
      <p:sp>
        <p:nvSpPr>
          <p:cNvPr id="3" name="Slide Number Placeholder 2"/>
          <p:cNvSpPr>
            <a:spLocks noGrp="1"/>
          </p:cNvSpPr>
          <p:nvPr>
            <p:ph type="sldNum" sz="quarter" idx="10"/>
          </p:nvPr>
        </p:nvSpPr>
        <p:spPr/>
        <p:txBody>
          <a:bodyPr/>
          <a:lstStyle/>
          <a:p>
            <a:pPr>
              <a:defRPr/>
            </a:pPr>
            <a:fld id="{8963A3A5-B8D6-4778-8047-B36B4DFB78CB}" type="slidenum">
              <a:rPr lang="en-US" smtClean="0"/>
              <a:pPr>
                <a:defRPr/>
              </a:pPr>
              <a:t>12</a:t>
            </a:fld>
            <a:endParaRPr lang="en-US" dirty="0"/>
          </a:p>
        </p:txBody>
      </p:sp>
    </p:spTree>
    <p:extLst>
      <p:ext uri="{BB962C8B-B14F-4D97-AF65-F5344CB8AC3E}">
        <p14:creationId xmlns:p14="http://schemas.microsoft.com/office/powerpoint/2010/main" val="5513227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bwMode="auto">
          <a:xfrm>
            <a:off x="228600" y="414338"/>
            <a:ext cx="8785225"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3900" b="1" dirty="0" smtClean="0">
                <a:solidFill>
                  <a:schemeClr val="tx1"/>
                </a:solidFill>
                <a:latin typeface="Arial" charset="0"/>
                <a:cs typeface="Arial" charset="0"/>
              </a:rPr>
              <a:t>2016-2017 Tracking Group Changes</a:t>
            </a:r>
          </a:p>
        </p:txBody>
      </p:sp>
      <p:sp>
        <p:nvSpPr>
          <p:cNvPr id="23555" name="Content Placeholder 2"/>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charset="0"/>
              <a:buNone/>
              <a:defRPr/>
            </a:pPr>
            <a:endParaRPr lang="en-US" altLang="en-US" sz="2800" dirty="0" smtClean="0">
              <a:solidFill>
                <a:schemeClr val="tx1">
                  <a:lumMod val="95000"/>
                  <a:lumOff val="5000"/>
                </a:schemeClr>
              </a:solidFill>
              <a:latin typeface="Arial" charset="0"/>
              <a:cs typeface="Arial" charset="0"/>
            </a:endParaRPr>
          </a:p>
          <a:p>
            <a:pPr>
              <a:defRPr/>
            </a:pPr>
            <a:r>
              <a:rPr lang="en-US" altLang="en-US" sz="2800" dirty="0" smtClean="0">
                <a:solidFill>
                  <a:schemeClr val="tx1"/>
                </a:solidFill>
                <a:latin typeface="Arial" charset="0"/>
                <a:cs typeface="Arial" charset="0"/>
              </a:rPr>
              <a:t>Applicants may be moved from previously assigned Groups V1, V4, and V6 to </a:t>
            </a:r>
            <a:r>
              <a:rPr lang="en-US" altLang="en-US" sz="2800" dirty="0" smtClean="0">
                <a:solidFill>
                  <a:schemeClr val="tx1"/>
                </a:solidFill>
                <a:latin typeface="Arial" charset="0"/>
                <a:cs typeface="Arial" charset="0"/>
              </a:rPr>
              <a:t>verification </a:t>
            </a:r>
            <a:r>
              <a:rPr lang="en-US" altLang="en-US" sz="2800" dirty="0" smtClean="0">
                <a:solidFill>
                  <a:schemeClr val="tx1"/>
                </a:solidFill>
                <a:latin typeface="Arial" charset="0"/>
                <a:cs typeface="Arial" charset="0"/>
              </a:rPr>
              <a:t>Tracking Group V5</a:t>
            </a:r>
          </a:p>
          <a:p>
            <a:pPr>
              <a:defRPr/>
            </a:pPr>
            <a:endParaRPr lang="en-US" altLang="en-US" sz="2800" dirty="0">
              <a:solidFill>
                <a:schemeClr val="tx1"/>
              </a:solidFill>
              <a:latin typeface="Arial" charset="0"/>
              <a:cs typeface="Arial" charset="0"/>
            </a:endParaRPr>
          </a:p>
          <a:p>
            <a:pPr>
              <a:defRPr/>
            </a:pPr>
            <a:r>
              <a:rPr lang="en-US" altLang="en-US" sz="2800" dirty="0" smtClean="0">
                <a:solidFill>
                  <a:schemeClr val="tx1"/>
                </a:solidFill>
                <a:latin typeface="Arial" charset="0"/>
                <a:cs typeface="Arial" charset="0"/>
              </a:rPr>
              <a:t>Applicant is only required to verify the additional items in V5 that were not previously verified</a:t>
            </a:r>
          </a:p>
        </p:txBody>
      </p:sp>
      <p:sp>
        <p:nvSpPr>
          <p:cNvPr id="3" name="Slide Number Placeholder 2"/>
          <p:cNvSpPr>
            <a:spLocks noGrp="1"/>
          </p:cNvSpPr>
          <p:nvPr>
            <p:ph type="sldNum" sz="quarter" idx="10"/>
          </p:nvPr>
        </p:nvSpPr>
        <p:spPr/>
        <p:txBody>
          <a:bodyPr/>
          <a:lstStyle/>
          <a:p>
            <a:pPr>
              <a:defRPr/>
            </a:pPr>
            <a:fld id="{842B56ED-3BD8-418F-94E8-A4620F924A0F}"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bwMode="auto">
          <a:xfrm>
            <a:off x="304800" y="414338"/>
            <a:ext cx="8709025"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3900" b="1" dirty="0">
                <a:solidFill>
                  <a:schemeClr val="tx1"/>
                </a:solidFill>
                <a:latin typeface="Arial" charset="0"/>
                <a:cs typeface="Arial" charset="0"/>
              </a:rPr>
              <a:t>2016-2017 Tracking Group Changes</a:t>
            </a:r>
            <a:endParaRPr lang="en-US" altLang="en-US" sz="3900" b="1" dirty="0" smtClean="0">
              <a:solidFill>
                <a:schemeClr val="tx1"/>
              </a:solidFill>
              <a:latin typeface="Arial" charset="0"/>
              <a:cs typeface="Arial" charset="0"/>
            </a:endParaRPr>
          </a:p>
        </p:txBody>
      </p:sp>
      <p:sp>
        <p:nvSpPr>
          <p:cNvPr id="39939" name="Content Placeholder 2"/>
          <p:cNvSpPr>
            <a:spLocks noGrp="1"/>
          </p:cNvSpPr>
          <p:nvPr>
            <p:ph idx="1"/>
          </p:nvPr>
        </p:nvSpPr>
        <p:spPr bwMode="auto">
          <a:xfrm>
            <a:off x="304800" y="1371600"/>
            <a:ext cx="8458199" cy="46783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US" altLang="en-US" sz="2800" dirty="0" smtClean="0">
                <a:solidFill>
                  <a:schemeClr val="tx1"/>
                </a:solidFill>
                <a:latin typeface="Arial" charset="0"/>
                <a:cs typeface="Arial" charset="0"/>
              </a:rPr>
              <a:t>If the applicant is moved to Tracking Group V5, no additional disbursements of any Title IV aid may be made until </a:t>
            </a:r>
            <a:r>
              <a:rPr lang="en-US" altLang="en-US" sz="2800" dirty="0" smtClean="0">
                <a:solidFill>
                  <a:schemeClr val="tx1"/>
                </a:solidFill>
                <a:latin typeface="Arial" charset="0"/>
                <a:cs typeface="Arial" charset="0"/>
              </a:rPr>
              <a:t>verification </a:t>
            </a:r>
            <a:r>
              <a:rPr lang="en-US" altLang="en-US" sz="2800" dirty="0" smtClean="0">
                <a:solidFill>
                  <a:schemeClr val="tx1"/>
                </a:solidFill>
                <a:latin typeface="Arial" charset="0"/>
                <a:cs typeface="Arial" charset="0"/>
              </a:rPr>
              <a:t>is satisfactorily completed </a:t>
            </a:r>
          </a:p>
          <a:p>
            <a:pPr>
              <a:defRPr/>
            </a:pPr>
            <a:endParaRPr lang="en-US" altLang="en-US" sz="1100" dirty="0" smtClean="0">
              <a:solidFill>
                <a:schemeClr val="tx1"/>
              </a:solidFill>
              <a:latin typeface="Arial" charset="0"/>
              <a:cs typeface="Arial" charset="0"/>
            </a:endParaRPr>
          </a:p>
          <a:p>
            <a:pPr lvl="1">
              <a:defRPr/>
            </a:pPr>
            <a:r>
              <a:rPr lang="en-US" sz="2200" dirty="0">
                <a:solidFill>
                  <a:schemeClr val="tx1">
                    <a:lumMod val="95000"/>
                    <a:lumOff val="5000"/>
                  </a:schemeClr>
                </a:solidFill>
                <a:latin typeface="Arial" panose="020B0604020202020204" pitchFamily="34" charset="0"/>
                <a:cs typeface="Arial" panose="020B0604020202020204" pitchFamily="34" charset="0"/>
              </a:rPr>
              <a:t>If Title IV aid had been disbursed prior to receiving an ISIR with the new </a:t>
            </a:r>
            <a:r>
              <a:rPr lang="en-US" sz="2200" dirty="0" smtClean="0">
                <a:solidFill>
                  <a:schemeClr val="tx1">
                    <a:lumMod val="95000"/>
                    <a:lumOff val="5000"/>
                  </a:schemeClr>
                </a:solidFill>
                <a:latin typeface="Arial" panose="020B0604020202020204" pitchFamily="34" charset="0"/>
                <a:cs typeface="Arial" panose="020B0604020202020204" pitchFamily="34" charset="0"/>
              </a:rPr>
              <a:t>V5 selection, </a:t>
            </a:r>
            <a:r>
              <a:rPr lang="en-US" sz="2200" dirty="0">
                <a:solidFill>
                  <a:schemeClr val="tx1">
                    <a:lumMod val="95000"/>
                    <a:lumOff val="5000"/>
                  </a:schemeClr>
                </a:solidFill>
                <a:latin typeface="Arial" panose="020B0604020202020204" pitchFamily="34" charset="0"/>
                <a:cs typeface="Arial" panose="020B0604020202020204" pitchFamily="34" charset="0"/>
              </a:rPr>
              <a:t>and the applicant does not complete </a:t>
            </a:r>
            <a:r>
              <a:rPr lang="en-US" sz="2200" dirty="0">
                <a:solidFill>
                  <a:schemeClr val="tx1">
                    <a:lumMod val="95000"/>
                    <a:lumOff val="5000"/>
                  </a:schemeClr>
                </a:solidFill>
                <a:latin typeface="Arial" panose="020B0604020202020204" pitchFamily="34" charset="0"/>
                <a:cs typeface="Arial" panose="020B0604020202020204" pitchFamily="34" charset="0"/>
              </a:rPr>
              <a:t>v</a:t>
            </a:r>
            <a:r>
              <a:rPr lang="en-US" sz="2200" dirty="0" smtClean="0">
                <a:solidFill>
                  <a:schemeClr val="tx1">
                    <a:lumMod val="95000"/>
                    <a:lumOff val="5000"/>
                  </a:schemeClr>
                </a:solidFill>
                <a:latin typeface="Arial" panose="020B0604020202020204" pitchFamily="34" charset="0"/>
                <a:cs typeface="Arial" panose="020B0604020202020204" pitchFamily="34" charset="0"/>
              </a:rPr>
              <a:t>erification</a:t>
            </a:r>
            <a:r>
              <a:rPr lang="en-US" sz="2200" dirty="0" smtClean="0">
                <a:solidFill>
                  <a:schemeClr val="tx1">
                    <a:lumMod val="95000"/>
                    <a:lumOff val="5000"/>
                  </a:schemeClr>
                </a:solidFill>
                <a:latin typeface="Arial" panose="020B0604020202020204" pitchFamily="34" charset="0"/>
                <a:cs typeface="Arial" panose="020B0604020202020204" pitchFamily="34" charset="0"/>
              </a:rPr>
              <a:t>, </a:t>
            </a:r>
            <a:r>
              <a:rPr lang="en-US" sz="2200" dirty="0">
                <a:solidFill>
                  <a:schemeClr val="tx1">
                    <a:lumMod val="95000"/>
                    <a:lumOff val="5000"/>
                  </a:schemeClr>
                </a:solidFill>
                <a:latin typeface="Arial" panose="020B0604020202020204" pitchFamily="34" charset="0"/>
                <a:cs typeface="Arial" panose="020B0604020202020204" pitchFamily="34" charset="0"/>
              </a:rPr>
              <a:t>the </a:t>
            </a:r>
            <a:r>
              <a:rPr lang="en-US" sz="2200" i="1" dirty="0" smtClean="0">
                <a:solidFill>
                  <a:schemeClr val="tx1">
                    <a:lumMod val="95000"/>
                    <a:lumOff val="5000"/>
                  </a:schemeClr>
                </a:solidFill>
                <a:latin typeface="Arial" panose="020B0604020202020204" pitchFamily="34" charset="0"/>
                <a:cs typeface="Arial" panose="020B0604020202020204" pitchFamily="34" charset="0"/>
              </a:rPr>
              <a:t>applicant </a:t>
            </a:r>
            <a:r>
              <a:rPr lang="en-US" sz="2200" dirty="0" smtClean="0">
                <a:solidFill>
                  <a:schemeClr val="tx1">
                    <a:lumMod val="95000"/>
                    <a:lumOff val="5000"/>
                  </a:schemeClr>
                </a:solidFill>
                <a:latin typeface="Arial" panose="020B0604020202020204" pitchFamily="34" charset="0"/>
                <a:cs typeface="Arial" panose="020B0604020202020204" pitchFamily="34" charset="0"/>
              </a:rPr>
              <a:t>is </a:t>
            </a:r>
            <a:r>
              <a:rPr lang="en-US" sz="2200" dirty="0">
                <a:solidFill>
                  <a:schemeClr val="tx1">
                    <a:lumMod val="95000"/>
                    <a:lumOff val="5000"/>
                  </a:schemeClr>
                </a:solidFill>
                <a:latin typeface="Arial" panose="020B0604020202020204" pitchFamily="34" charset="0"/>
                <a:cs typeface="Arial" panose="020B0604020202020204" pitchFamily="34" charset="0"/>
              </a:rPr>
              <a:t>liable for the full amount of </a:t>
            </a:r>
            <a:r>
              <a:rPr lang="en-US" sz="2200" dirty="0" smtClean="0">
                <a:solidFill>
                  <a:schemeClr val="tx1">
                    <a:lumMod val="95000"/>
                    <a:lumOff val="5000"/>
                  </a:schemeClr>
                </a:solidFill>
                <a:latin typeface="Arial" panose="020B0604020202020204" pitchFamily="34" charset="0"/>
                <a:cs typeface="Arial" panose="020B0604020202020204" pitchFamily="34" charset="0"/>
              </a:rPr>
              <a:t>Title IV </a:t>
            </a:r>
            <a:r>
              <a:rPr lang="en-US" sz="2200" dirty="0">
                <a:solidFill>
                  <a:schemeClr val="tx1">
                    <a:lumMod val="95000"/>
                    <a:lumOff val="5000"/>
                  </a:schemeClr>
                </a:solidFill>
                <a:latin typeface="Arial" panose="020B0604020202020204" pitchFamily="34" charset="0"/>
                <a:cs typeface="Arial" panose="020B0604020202020204" pitchFamily="34" charset="0"/>
              </a:rPr>
              <a:t>aid disbursed for </a:t>
            </a:r>
            <a:r>
              <a:rPr lang="en-US" sz="2200" dirty="0" smtClean="0">
                <a:solidFill>
                  <a:schemeClr val="tx1">
                    <a:lumMod val="95000"/>
                    <a:lumOff val="5000"/>
                  </a:schemeClr>
                </a:solidFill>
                <a:latin typeface="Arial" panose="020B0604020202020204" pitchFamily="34" charset="0"/>
                <a:cs typeface="Arial" panose="020B0604020202020204" pitchFamily="34" charset="0"/>
              </a:rPr>
              <a:t>2016-2017 </a:t>
            </a:r>
            <a:r>
              <a:rPr lang="en-US" sz="2200" dirty="0" smtClean="0">
                <a:solidFill>
                  <a:srgbClr val="7030A0"/>
                </a:solidFill>
                <a:latin typeface="Arial" panose="020B0604020202020204" pitchFamily="34" charset="0"/>
                <a:cs typeface="Arial" panose="020B0604020202020204" pitchFamily="34" charset="0"/>
              </a:rPr>
              <a:t>even if no longer enrolled</a:t>
            </a:r>
            <a:endParaRPr lang="en-US" sz="2200" dirty="0">
              <a:solidFill>
                <a:srgbClr val="7030A0"/>
              </a:solidFill>
              <a:latin typeface="Arial" panose="020B0604020202020204" pitchFamily="34" charset="0"/>
              <a:cs typeface="Arial" panose="020B0604020202020204" pitchFamily="34" charset="0"/>
            </a:endParaRPr>
          </a:p>
          <a:p>
            <a:pPr lvl="1">
              <a:defRPr/>
            </a:pPr>
            <a:endParaRPr lang="en-US" sz="800" dirty="0">
              <a:solidFill>
                <a:schemeClr val="tx1">
                  <a:lumMod val="95000"/>
                  <a:lumOff val="5000"/>
                </a:schemeClr>
              </a:solidFill>
              <a:latin typeface="Arial" panose="020B0604020202020204" pitchFamily="34" charset="0"/>
              <a:cs typeface="Arial" panose="020B0604020202020204" pitchFamily="34" charset="0"/>
            </a:endParaRPr>
          </a:p>
          <a:p>
            <a:pPr lvl="1">
              <a:defRPr/>
            </a:pPr>
            <a:r>
              <a:rPr lang="en-US" altLang="en-US" sz="2200" dirty="0">
                <a:solidFill>
                  <a:srgbClr val="7030A0"/>
                </a:solidFill>
                <a:latin typeface="Arial" panose="020B0604020202020204" pitchFamily="34" charset="0"/>
                <a:cs typeface="Arial" panose="020B0604020202020204" pitchFamily="34" charset="0"/>
              </a:rPr>
              <a:t>The </a:t>
            </a:r>
            <a:r>
              <a:rPr lang="en-US" altLang="en-US" sz="2200" i="1" dirty="0" smtClean="0">
                <a:solidFill>
                  <a:srgbClr val="7030A0"/>
                </a:solidFill>
                <a:latin typeface="Arial" panose="020B0604020202020204" pitchFamily="34" charset="0"/>
                <a:cs typeface="Arial" panose="020B0604020202020204" pitchFamily="34" charset="0"/>
              </a:rPr>
              <a:t>institution</a:t>
            </a:r>
            <a:r>
              <a:rPr lang="en-US" altLang="en-US" sz="2200" dirty="0" smtClean="0">
                <a:solidFill>
                  <a:srgbClr val="7030A0"/>
                </a:solidFill>
                <a:latin typeface="Arial" panose="020B0604020202020204" pitchFamily="34" charset="0"/>
                <a:cs typeface="Arial" panose="020B0604020202020204" pitchFamily="34" charset="0"/>
              </a:rPr>
              <a:t> </a:t>
            </a:r>
            <a:r>
              <a:rPr lang="en-US" altLang="en-US" sz="2200" dirty="0">
                <a:solidFill>
                  <a:srgbClr val="7030A0"/>
                </a:solidFill>
                <a:latin typeface="Arial" panose="020B0604020202020204" pitchFamily="34" charset="0"/>
                <a:cs typeface="Arial" panose="020B0604020202020204" pitchFamily="34" charset="0"/>
              </a:rPr>
              <a:t>is </a:t>
            </a:r>
            <a:r>
              <a:rPr lang="en-US" altLang="en-US" sz="2200" dirty="0" smtClean="0">
                <a:solidFill>
                  <a:srgbClr val="7030A0"/>
                </a:solidFill>
                <a:latin typeface="Arial" panose="020B0604020202020204" pitchFamily="34" charset="0"/>
                <a:cs typeface="Arial" panose="020B0604020202020204" pitchFamily="34" charset="0"/>
              </a:rPr>
              <a:t>only </a:t>
            </a:r>
            <a:r>
              <a:rPr lang="en-US" altLang="en-US" sz="2200" dirty="0">
                <a:solidFill>
                  <a:srgbClr val="7030A0"/>
                </a:solidFill>
                <a:latin typeface="Arial" panose="020B0604020202020204" pitchFamily="34" charset="0"/>
                <a:cs typeface="Arial" panose="020B0604020202020204" pitchFamily="34" charset="0"/>
              </a:rPr>
              <a:t>liable </a:t>
            </a:r>
            <a:r>
              <a:rPr lang="en-US" altLang="en-US" sz="2200" dirty="0" smtClean="0">
                <a:solidFill>
                  <a:srgbClr val="7030A0"/>
                </a:solidFill>
                <a:latin typeface="Arial" panose="020B0604020202020204" pitchFamily="34" charset="0"/>
                <a:cs typeface="Arial" panose="020B0604020202020204" pitchFamily="34" charset="0"/>
              </a:rPr>
              <a:t>for any portions of those disbursements that must be returned by the school as a result of the student’s withdrawal</a:t>
            </a:r>
            <a:endParaRPr lang="en-US" sz="2200" dirty="0">
              <a:solidFill>
                <a:srgbClr val="7030A0"/>
              </a:solidFill>
              <a:latin typeface="Arial" panose="020B0604020202020204" pitchFamily="34" charset="0"/>
              <a:cs typeface="Arial" panose="020B0604020202020204" pitchFamily="34" charset="0"/>
            </a:endParaRPr>
          </a:p>
          <a:p>
            <a:pPr>
              <a:defRPr/>
            </a:pPr>
            <a:endParaRPr lang="en-US" altLang="en-US" sz="2800" dirty="0" smtClean="0">
              <a:solidFill>
                <a:schemeClr val="tx1"/>
              </a:solidFill>
              <a:latin typeface="Arial" charset="0"/>
              <a:cs typeface="Arial" charset="0"/>
            </a:endParaRPr>
          </a:p>
        </p:txBody>
      </p:sp>
      <p:sp>
        <p:nvSpPr>
          <p:cNvPr id="3" name="Slide Number Placeholder 2"/>
          <p:cNvSpPr>
            <a:spLocks noGrp="1"/>
          </p:cNvSpPr>
          <p:nvPr>
            <p:ph type="sldNum" sz="quarter" idx="10"/>
          </p:nvPr>
        </p:nvSpPr>
        <p:spPr/>
        <p:txBody>
          <a:bodyPr/>
          <a:lstStyle/>
          <a:p>
            <a:pPr>
              <a:defRPr/>
            </a:pPr>
            <a:fld id="{842B56ED-3BD8-418F-94E8-A4620F924A0F}"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bwMode="auto">
          <a:xfrm>
            <a:off x="304800" y="414338"/>
            <a:ext cx="8709025"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3900" b="1" dirty="0">
                <a:solidFill>
                  <a:schemeClr val="tx1"/>
                </a:solidFill>
                <a:latin typeface="Arial" charset="0"/>
                <a:cs typeface="Arial" charset="0"/>
              </a:rPr>
              <a:t>2016-2017 Tracking Group Changes</a:t>
            </a:r>
            <a:endParaRPr lang="en-US" altLang="en-US" sz="3900" b="1" dirty="0" smtClean="0">
              <a:solidFill>
                <a:schemeClr val="tx1"/>
              </a:solidFill>
              <a:latin typeface="Arial" charset="0"/>
              <a:cs typeface="Arial" charset="0"/>
            </a:endParaRPr>
          </a:p>
        </p:txBody>
      </p:sp>
      <p:sp>
        <p:nvSpPr>
          <p:cNvPr id="39939" name="Content Placeholder 2"/>
          <p:cNvSpPr>
            <a:spLocks noGrp="1"/>
          </p:cNvSpPr>
          <p:nvPr>
            <p:ph idx="1"/>
          </p:nvPr>
        </p:nvSpPr>
        <p:spPr bwMode="auto">
          <a:xfrm>
            <a:off x="304800" y="1371600"/>
            <a:ext cx="8458199" cy="46783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None/>
              <a:defRPr/>
            </a:pPr>
            <a:r>
              <a:rPr lang="en-US" altLang="en-US" sz="2800" dirty="0" smtClean="0">
                <a:solidFill>
                  <a:schemeClr val="tx1"/>
                </a:solidFill>
                <a:latin typeface="Arial" charset="0"/>
                <a:cs typeface="Arial" charset="0"/>
              </a:rPr>
              <a:t/>
            </a:r>
            <a:br>
              <a:rPr lang="en-US" altLang="en-US" sz="2800" dirty="0" smtClean="0">
                <a:solidFill>
                  <a:schemeClr val="tx1"/>
                </a:solidFill>
                <a:latin typeface="Arial" charset="0"/>
                <a:cs typeface="Arial" charset="0"/>
              </a:rPr>
            </a:br>
            <a:r>
              <a:rPr lang="en-US" altLang="en-US" sz="2800" dirty="0" smtClean="0">
                <a:solidFill>
                  <a:schemeClr val="tx1"/>
                </a:solidFill>
                <a:latin typeface="Arial" charset="0"/>
                <a:cs typeface="Arial" charset="0"/>
              </a:rPr>
              <a:t>In </a:t>
            </a:r>
            <a:r>
              <a:rPr lang="en-US" altLang="en-US" sz="2800" dirty="0">
                <a:solidFill>
                  <a:schemeClr val="tx1"/>
                </a:solidFill>
                <a:latin typeface="Arial" charset="0"/>
                <a:cs typeface="Arial" charset="0"/>
              </a:rPr>
              <a:t>general, whether selected initially or on a subsequent transaction, student must complete verification of the information required for the current </a:t>
            </a:r>
            <a:r>
              <a:rPr lang="en-US" altLang="en-US" sz="2800" dirty="0" smtClean="0">
                <a:solidFill>
                  <a:schemeClr val="tx1"/>
                </a:solidFill>
                <a:latin typeface="Arial" charset="0"/>
                <a:cs typeface="Arial" charset="0"/>
              </a:rPr>
              <a:t>verification </a:t>
            </a:r>
            <a:r>
              <a:rPr lang="en-US" altLang="en-US" sz="2800" dirty="0">
                <a:solidFill>
                  <a:schemeClr val="tx1"/>
                </a:solidFill>
                <a:latin typeface="Arial" charset="0"/>
                <a:cs typeface="Arial" charset="0"/>
              </a:rPr>
              <a:t>Tracking Group</a:t>
            </a:r>
          </a:p>
          <a:p>
            <a:pPr marL="0" indent="0">
              <a:buNone/>
              <a:defRPr/>
            </a:pPr>
            <a:endParaRPr lang="en-US" altLang="en-US" sz="2800" dirty="0">
              <a:solidFill>
                <a:schemeClr val="tx1"/>
              </a:solidFill>
              <a:latin typeface="Arial" charset="0"/>
              <a:cs typeface="Arial" charset="0"/>
            </a:endParaRPr>
          </a:p>
          <a:p>
            <a:pPr marL="0" indent="0" algn="ctr">
              <a:buNone/>
              <a:defRPr/>
            </a:pPr>
            <a:r>
              <a:rPr lang="en-US" altLang="en-US" sz="3200" i="1" dirty="0" smtClean="0">
                <a:solidFill>
                  <a:srgbClr val="0070C0"/>
                </a:solidFill>
                <a:latin typeface="Arial" charset="0"/>
                <a:cs typeface="Arial" charset="0"/>
              </a:rPr>
              <a:t>Electronic Announcement: October 31, 2016</a:t>
            </a:r>
          </a:p>
          <a:p>
            <a:pPr marL="0" indent="0" algn="ctr">
              <a:buNone/>
              <a:defRPr/>
            </a:pPr>
            <a:endParaRPr lang="en-US" altLang="en-US" sz="400" i="1" dirty="0" smtClean="0">
              <a:solidFill>
                <a:srgbClr val="0070C0"/>
              </a:solidFill>
              <a:latin typeface="Arial" charset="0"/>
              <a:cs typeface="Arial" charset="0"/>
            </a:endParaRPr>
          </a:p>
          <a:p>
            <a:pPr marL="0" indent="0" algn="ctr">
              <a:buNone/>
              <a:defRPr/>
            </a:pPr>
            <a:r>
              <a:rPr lang="en-US" sz="2500" i="1" dirty="0" smtClean="0">
                <a:solidFill>
                  <a:srgbClr val="0070C0"/>
                </a:solidFill>
                <a:latin typeface="Arial" charset="0"/>
                <a:cs typeface="Arial" charset="0"/>
              </a:rPr>
              <a:t>Applies to 2016-2017 and subsequent award years</a:t>
            </a:r>
            <a:endParaRPr lang="en-US" sz="2500" i="1" dirty="0">
              <a:solidFill>
                <a:srgbClr val="0070C0"/>
              </a:solidFill>
              <a:latin typeface="Arial" panose="020B0604020202020204" pitchFamily="34" charset="0"/>
              <a:cs typeface="Arial" panose="020B0604020202020204" pitchFamily="34" charset="0"/>
            </a:endParaRPr>
          </a:p>
          <a:p>
            <a:pPr>
              <a:defRPr/>
            </a:pPr>
            <a:endParaRPr lang="en-US" altLang="en-US" sz="2800" dirty="0" smtClean="0">
              <a:solidFill>
                <a:schemeClr val="tx1"/>
              </a:solidFill>
              <a:latin typeface="Arial" charset="0"/>
              <a:cs typeface="Arial" charset="0"/>
            </a:endParaRPr>
          </a:p>
        </p:txBody>
      </p:sp>
      <p:sp>
        <p:nvSpPr>
          <p:cNvPr id="3" name="Slide Number Placeholder 2"/>
          <p:cNvSpPr>
            <a:spLocks noGrp="1"/>
          </p:cNvSpPr>
          <p:nvPr>
            <p:ph type="sldNum" sz="quarter" idx="10"/>
          </p:nvPr>
        </p:nvSpPr>
        <p:spPr/>
        <p:txBody>
          <a:bodyPr/>
          <a:lstStyle/>
          <a:p>
            <a:pPr>
              <a:defRPr/>
            </a:pPr>
            <a:fld id="{842B56ED-3BD8-418F-94E8-A4620F924A0F}" type="slidenum">
              <a:rPr lang="en-US" smtClean="0"/>
              <a:pPr>
                <a:defRPr/>
              </a:pPr>
              <a:t>15</a:t>
            </a:fld>
            <a:endParaRPr lang="en-US" dirty="0"/>
          </a:p>
        </p:txBody>
      </p:sp>
    </p:spTree>
    <p:extLst>
      <p:ext uri="{BB962C8B-B14F-4D97-AF65-F5344CB8AC3E}">
        <p14:creationId xmlns:p14="http://schemas.microsoft.com/office/powerpoint/2010/main" val="19097355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bwMode="auto">
          <a:xfrm>
            <a:off x="460375" y="414338"/>
            <a:ext cx="8553450"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smtClean="0">
                <a:solidFill>
                  <a:schemeClr val="tx1"/>
                </a:solidFill>
                <a:latin typeface="Arial" charset="0"/>
                <a:cs typeface="Arial" charset="0"/>
              </a:rPr>
              <a:t>2016-2017 Verification </a:t>
            </a:r>
          </a:p>
        </p:txBody>
      </p:sp>
      <p:sp>
        <p:nvSpPr>
          <p:cNvPr id="14339" name="Content Placeholder 2"/>
          <p:cNvSpPr>
            <a:spLocks noGrp="1"/>
          </p:cNvSpPr>
          <p:nvPr>
            <p:ph idx="1"/>
          </p:nvPr>
        </p:nvSpPr>
        <p:spPr bwMode="auto">
          <a:xfrm>
            <a:off x="304800" y="1371600"/>
            <a:ext cx="8458200" cy="46783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Font typeface="Arial" charset="0"/>
              <a:buNone/>
              <a:defRPr/>
            </a:pPr>
            <a:r>
              <a:rPr lang="en-US" sz="2600" i="1" dirty="0">
                <a:solidFill>
                  <a:schemeClr val="tx1"/>
                </a:solidFill>
                <a:latin typeface="Arial" panose="020B0604020202020204" pitchFamily="34" charset="0"/>
                <a:cs typeface="Arial" panose="020B0604020202020204" pitchFamily="34" charset="0"/>
              </a:rPr>
              <a:t>Income Information for </a:t>
            </a:r>
            <a:r>
              <a:rPr lang="en-US" sz="2600" i="1" u="sng" dirty="0" smtClean="0">
                <a:solidFill>
                  <a:schemeClr val="tx1"/>
                </a:solidFill>
                <a:latin typeface="Arial" panose="020B0604020202020204" pitchFamily="34" charset="0"/>
                <a:cs typeface="Arial" panose="020B0604020202020204" pitchFamily="34" charset="0"/>
              </a:rPr>
              <a:t>Non-IRS Tax </a:t>
            </a:r>
            <a:r>
              <a:rPr lang="en-US" sz="2600" i="1" u="sng" dirty="0">
                <a:solidFill>
                  <a:schemeClr val="tx1"/>
                </a:solidFill>
                <a:latin typeface="Arial" panose="020B0604020202020204" pitchFamily="34" charset="0"/>
                <a:cs typeface="Arial" panose="020B0604020202020204" pitchFamily="34" charset="0"/>
              </a:rPr>
              <a:t>Filers </a:t>
            </a:r>
            <a:endParaRPr lang="en-US" sz="2600" i="1" u="sng" dirty="0" smtClean="0">
              <a:solidFill>
                <a:schemeClr val="tx1"/>
              </a:solidFill>
              <a:latin typeface="Arial" panose="020B0604020202020204" pitchFamily="34" charset="0"/>
              <a:cs typeface="Arial" panose="020B0604020202020204" pitchFamily="34" charset="0"/>
            </a:endParaRPr>
          </a:p>
          <a:p>
            <a:pPr marL="0" indent="0">
              <a:buFont typeface="Arial" charset="0"/>
              <a:buNone/>
              <a:defRPr/>
            </a:pPr>
            <a:endParaRPr lang="en-US" sz="1200" i="1" u="sng" dirty="0">
              <a:solidFill>
                <a:schemeClr val="tx1"/>
              </a:solidFill>
              <a:latin typeface="Arial" panose="020B0604020202020204" pitchFamily="34" charset="0"/>
              <a:cs typeface="Arial" panose="020B0604020202020204" pitchFamily="34" charset="0"/>
            </a:endParaRPr>
          </a:p>
          <a:p>
            <a:pPr>
              <a:defRPr/>
            </a:pPr>
            <a:r>
              <a:rPr lang="en-US" dirty="0">
                <a:solidFill>
                  <a:schemeClr val="tx1"/>
                </a:solidFill>
                <a:latin typeface="Arial" panose="020B0604020202020204" pitchFamily="34" charset="0"/>
                <a:cs typeface="Arial" panose="020B0604020202020204" pitchFamily="34" charset="0"/>
              </a:rPr>
              <a:t>Tax filers who filed an income tax return with a taxing authority in a </a:t>
            </a:r>
            <a:r>
              <a:rPr lang="en-US" b="1" dirty="0">
                <a:solidFill>
                  <a:schemeClr val="tx1"/>
                </a:solidFill>
                <a:latin typeface="Arial" panose="020B0604020202020204" pitchFamily="34" charset="0"/>
                <a:cs typeface="Arial" panose="020B0604020202020204" pitchFamily="34" charset="0"/>
              </a:rPr>
              <a:t>U.S. territory </a:t>
            </a:r>
            <a:r>
              <a:rPr lang="en-US" dirty="0">
                <a:solidFill>
                  <a:schemeClr val="tx1"/>
                </a:solidFill>
                <a:latin typeface="Arial" panose="020B0604020202020204" pitchFamily="34" charset="0"/>
                <a:cs typeface="Arial" panose="020B0604020202020204" pitchFamily="34" charset="0"/>
              </a:rPr>
              <a:t>(Guam, </a:t>
            </a:r>
            <a:r>
              <a:rPr lang="en-US" i="1" dirty="0">
                <a:solidFill>
                  <a:srgbClr val="7030A0"/>
                </a:solidFill>
                <a:latin typeface="Arial" panose="020B0604020202020204" pitchFamily="34" charset="0"/>
                <a:cs typeface="Arial" panose="020B0604020202020204" pitchFamily="34" charset="0"/>
              </a:rPr>
              <a:t>American Samoa</a:t>
            </a:r>
            <a:r>
              <a:rPr lang="en-US" dirty="0">
                <a:solidFill>
                  <a:schemeClr val="tx1"/>
                </a:solidFill>
                <a:latin typeface="Arial" panose="020B0604020202020204" pitchFamily="34" charset="0"/>
                <a:cs typeface="Arial" panose="020B0604020202020204" pitchFamily="34" charset="0"/>
              </a:rPr>
              <a:t>, the U.S. Virgin Islands) or </a:t>
            </a:r>
            <a:r>
              <a:rPr lang="en-US" b="1" dirty="0">
                <a:solidFill>
                  <a:schemeClr val="tx1"/>
                </a:solidFill>
                <a:latin typeface="Arial" panose="020B0604020202020204" pitchFamily="34" charset="0"/>
                <a:cs typeface="Arial" panose="020B0604020202020204" pitchFamily="34" charset="0"/>
              </a:rPr>
              <a:t>commonwealth </a:t>
            </a:r>
            <a:r>
              <a:rPr lang="en-US" dirty="0">
                <a:solidFill>
                  <a:schemeClr val="tx1"/>
                </a:solidFill>
                <a:latin typeface="Arial" panose="020B0604020202020204" pitchFamily="34" charset="0"/>
                <a:cs typeface="Arial" panose="020B0604020202020204" pitchFamily="34" charset="0"/>
              </a:rPr>
              <a:t>(Puerto Rico and the Northern Mariana Islands) or with a </a:t>
            </a:r>
            <a:r>
              <a:rPr lang="en-US" b="1" dirty="0">
                <a:solidFill>
                  <a:schemeClr val="tx1"/>
                </a:solidFill>
                <a:latin typeface="Arial" panose="020B0604020202020204" pitchFamily="34" charset="0"/>
                <a:cs typeface="Arial" panose="020B0604020202020204" pitchFamily="34" charset="0"/>
              </a:rPr>
              <a:t>foreign central government</a:t>
            </a:r>
            <a:r>
              <a:rPr lang="en-US" dirty="0">
                <a:solidFill>
                  <a:schemeClr val="tx1"/>
                </a:solidFill>
                <a:latin typeface="Arial" panose="020B0604020202020204" pitchFamily="34" charset="0"/>
                <a:cs typeface="Arial" panose="020B0604020202020204" pitchFamily="34" charset="0"/>
              </a:rPr>
              <a:t>, must submit a copy of a transcript of their tax information </a:t>
            </a:r>
            <a:endParaRPr lang="en-US" dirty="0" smtClean="0">
              <a:solidFill>
                <a:schemeClr val="tx1"/>
              </a:solidFill>
              <a:latin typeface="Arial" panose="020B0604020202020204" pitchFamily="34" charset="0"/>
              <a:cs typeface="Arial" panose="020B0604020202020204" pitchFamily="34" charset="0"/>
            </a:endParaRPr>
          </a:p>
          <a:p>
            <a:pPr>
              <a:defRPr/>
            </a:pPr>
            <a:endParaRPr lang="en-US" sz="800" dirty="0">
              <a:solidFill>
                <a:schemeClr val="tx1"/>
              </a:solidFill>
              <a:latin typeface="Arial" panose="020B0604020202020204" pitchFamily="34" charset="0"/>
              <a:cs typeface="Arial" panose="020B0604020202020204" pitchFamily="34" charset="0"/>
            </a:endParaRPr>
          </a:p>
          <a:p>
            <a:pPr lvl="1">
              <a:defRPr/>
            </a:pPr>
            <a:r>
              <a:rPr lang="en-US" sz="2200" dirty="0">
                <a:solidFill>
                  <a:schemeClr val="tx1"/>
                </a:solidFill>
                <a:latin typeface="Arial" panose="020B0604020202020204" pitchFamily="34" charset="0"/>
                <a:cs typeface="Arial" panose="020B0604020202020204" pitchFamily="34" charset="0"/>
              </a:rPr>
              <a:t>A signed copy of the applicable 2015 income tax return that was filed with the taxing authority is only acceptable if tax filers are unable to obtain a free copy of a transcript of their tax information</a:t>
            </a:r>
          </a:p>
          <a:p>
            <a:pPr>
              <a:defRPr/>
            </a:pPr>
            <a:endParaRPr lang="en-US" altLang="en-US" dirty="0" smtClean="0">
              <a:solidFill>
                <a:schemeClr val="tx1">
                  <a:lumMod val="95000"/>
                  <a:lumOff val="5000"/>
                </a:schemeClr>
              </a:solidFill>
              <a:latin typeface="Arial" charset="0"/>
              <a:cs typeface="Arial" charset="0"/>
            </a:endParaRPr>
          </a:p>
        </p:txBody>
      </p:sp>
      <p:sp>
        <p:nvSpPr>
          <p:cNvPr id="3" name="Slide Number Placeholder 2"/>
          <p:cNvSpPr>
            <a:spLocks noGrp="1"/>
          </p:cNvSpPr>
          <p:nvPr>
            <p:ph type="sldNum" sz="quarter" idx="10"/>
          </p:nvPr>
        </p:nvSpPr>
        <p:spPr/>
        <p:txBody>
          <a:bodyPr/>
          <a:lstStyle/>
          <a:p>
            <a:pPr>
              <a:defRPr/>
            </a:pPr>
            <a:fld id="{842B56ED-3BD8-418F-94E8-A4620F924A0F}"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bwMode="auto">
          <a:xfrm>
            <a:off x="460375" y="414338"/>
            <a:ext cx="8553450"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smtClean="0">
                <a:solidFill>
                  <a:schemeClr val="tx1"/>
                </a:solidFill>
                <a:latin typeface="Arial" charset="0"/>
                <a:cs typeface="Arial" charset="0"/>
              </a:rPr>
              <a:t>2016-2017 Verification</a:t>
            </a:r>
          </a:p>
        </p:txBody>
      </p:sp>
      <p:sp>
        <p:nvSpPr>
          <p:cNvPr id="15363" name="Content Placeholder 2"/>
          <p:cNvSpPr>
            <a:spLocks noGrp="1"/>
          </p:cNvSpPr>
          <p:nvPr>
            <p:ph idx="1"/>
          </p:nvPr>
        </p:nvSpPr>
        <p:spPr bwMode="auto">
          <a:xfrm>
            <a:off x="304800" y="1295400"/>
            <a:ext cx="8458200" cy="45259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Font typeface="Arial" charset="0"/>
              <a:buNone/>
              <a:defRPr/>
            </a:pPr>
            <a:r>
              <a:rPr lang="en-US" sz="2600" i="1" dirty="0">
                <a:solidFill>
                  <a:schemeClr val="tx1"/>
                </a:solidFill>
                <a:latin typeface="Arial" panose="020B0604020202020204" pitchFamily="34" charset="0"/>
                <a:cs typeface="Arial" panose="020B0604020202020204" pitchFamily="34" charset="0"/>
              </a:rPr>
              <a:t>Income Information for </a:t>
            </a:r>
            <a:r>
              <a:rPr lang="en-US" sz="2600" i="1" u="sng" dirty="0" smtClean="0">
                <a:solidFill>
                  <a:schemeClr val="tx1"/>
                </a:solidFill>
                <a:latin typeface="Arial" panose="020B0604020202020204" pitchFamily="34" charset="0"/>
                <a:cs typeface="Arial" panose="020B0604020202020204" pitchFamily="34" charset="0"/>
              </a:rPr>
              <a:t>Tax Non-Filers </a:t>
            </a:r>
          </a:p>
          <a:p>
            <a:pPr marL="0" indent="0">
              <a:buFont typeface="Arial" charset="0"/>
              <a:buNone/>
              <a:defRPr/>
            </a:pPr>
            <a:endParaRPr lang="en-US" sz="1000" u="sng" dirty="0">
              <a:solidFill>
                <a:schemeClr val="tx1"/>
              </a:solidFill>
              <a:latin typeface="Arial" panose="020B0604020202020204" pitchFamily="34" charset="0"/>
              <a:cs typeface="Arial" panose="020B0604020202020204" pitchFamily="34" charset="0"/>
            </a:endParaRPr>
          </a:p>
          <a:p>
            <a:pPr>
              <a:defRPr/>
            </a:pPr>
            <a:r>
              <a:rPr lang="en-US" b="1" dirty="0">
                <a:solidFill>
                  <a:schemeClr val="tx1"/>
                </a:solidFill>
                <a:latin typeface="Arial" panose="020B0604020202020204" pitchFamily="34" charset="0"/>
                <a:cs typeface="Arial" panose="020B0604020202020204" pitchFamily="34" charset="0"/>
              </a:rPr>
              <a:t>Residents of the Freely Associated States </a:t>
            </a:r>
            <a:r>
              <a:rPr lang="en-US" dirty="0">
                <a:solidFill>
                  <a:schemeClr val="tx1"/>
                </a:solidFill>
                <a:latin typeface="Arial" panose="020B0604020202020204" pitchFamily="34" charset="0"/>
                <a:cs typeface="Arial" panose="020B0604020202020204" pitchFamily="34" charset="0"/>
              </a:rPr>
              <a:t>(Republic of the Marshall Islands, the Republic of Palau, the Federated States of Micronesia), and a </a:t>
            </a:r>
            <a:r>
              <a:rPr lang="en-US" b="1" dirty="0">
                <a:solidFill>
                  <a:schemeClr val="tx1"/>
                </a:solidFill>
                <a:latin typeface="Arial" panose="020B0604020202020204" pitchFamily="34" charset="0"/>
                <a:cs typeface="Arial" panose="020B0604020202020204" pitchFamily="34" charset="0"/>
              </a:rPr>
              <a:t>U.S. territory or commonwealth </a:t>
            </a:r>
            <a:r>
              <a:rPr lang="en-US" dirty="0">
                <a:solidFill>
                  <a:schemeClr val="tx1"/>
                </a:solidFill>
                <a:latin typeface="Arial" panose="020B0604020202020204" pitchFamily="34" charset="0"/>
                <a:cs typeface="Arial" panose="020B0604020202020204" pitchFamily="34" charset="0"/>
              </a:rPr>
              <a:t>or a </a:t>
            </a:r>
            <a:r>
              <a:rPr lang="en-US" b="1" dirty="0">
                <a:solidFill>
                  <a:schemeClr val="tx1"/>
                </a:solidFill>
                <a:latin typeface="Arial" panose="020B0604020202020204" pitchFamily="34" charset="0"/>
                <a:cs typeface="Arial" panose="020B0604020202020204" pitchFamily="34" charset="0"/>
              </a:rPr>
              <a:t>foreign central government </a:t>
            </a:r>
            <a:r>
              <a:rPr lang="en-US" dirty="0">
                <a:solidFill>
                  <a:schemeClr val="tx1"/>
                </a:solidFill>
                <a:latin typeface="Arial" panose="020B0604020202020204" pitchFamily="34" charset="0"/>
                <a:cs typeface="Arial" panose="020B0604020202020204" pitchFamily="34" charset="0"/>
              </a:rPr>
              <a:t>who are not required to file an income tax return under that taxing authority’s rules must submit</a:t>
            </a:r>
            <a:r>
              <a:rPr lang="en-US" dirty="0" smtClean="0">
                <a:solidFill>
                  <a:schemeClr val="tx1"/>
                </a:solidFill>
                <a:latin typeface="Arial" panose="020B0604020202020204" pitchFamily="34" charset="0"/>
                <a:cs typeface="Arial" panose="020B0604020202020204" pitchFamily="34" charset="0"/>
              </a:rPr>
              <a:t>:</a:t>
            </a:r>
          </a:p>
          <a:p>
            <a:pPr>
              <a:defRPr/>
            </a:pPr>
            <a:endParaRPr lang="en-US" sz="600" dirty="0">
              <a:solidFill>
                <a:schemeClr val="tx1"/>
              </a:solidFill>
              <a:latin typeface="Arial" panose="020B0604020202020204" pitchFamily="34" charset="0"/>
              <a:cs typeface="Arial" panose="020B0604020202020204" pitchFamily="34" charset="0"/>
            </a:endParaRPr>
          </a:p>
          <a:p>
            <a:pPr lvl="1">
              <a:defRPr/>
            </a:pPr>
            <a:r>
              <a:rPr lang="en-US" sz="2200" dirty="0" smtClean="0">
                <a:solidFill>
                  <a:schemeClr val="tx1"/>
                </a:solidFill>
                <a:latin typeface="Arial" panose="020B0604020202020204" pitchFamily="34" charset="0"/>
                <a:cs typeface="Arial" panose="020B0604020202020204" pitchFamily="34" charset="0"/>
              </a:rPr>
              <a:t>a </a:t>
            </a:r>
            <a:r>
              <a:rPr lang="en-US" sz="2200" dirty="0">
                <a:solidFill>
                  <a:schemeClr val="tx1"/>
                </a:solidFill>
                <a:latin typeface="Arial" panose="020B0604020202020204" pitchFamily="34" charset="0"/>
                <a:cs typeface="Arial" panose="020B0604020202020204" pitchFamily="34" charset="0"/>
              </a:rPr>
              <a:t>copy of their Wage and Tax Statement (or equivalent documentation) for each source of employment </a:t>
            </a:r>
            <a:r>
              <a:rPr lang="en-US" sz="2200" dirty="0" smtClean="0">
                <a:solidFill>
                  <a:schemeClr val="tx1"/>
                </a:solidFill>
                <a:latin typeface="Arial" panose="020B0604020202020204" pitchFamily="34" charset="0"/>
                <a:cs typeface="Arial" panose="020B0604020202020204" pitchFamily="34" charset="0"/>
              </a:rPr>
              <a:t>income, and</a:t>
            </a:r>
          </a:p>
          <a:p>
            <a:pPr lvl="1">
              <a:defRPr/>
            </a:pPr>
            <a:endParaRPr lang="en-US" sz="500" dirty="0">
              <a:solidFill>
                <a:schemeClr val="tx1"/>
              </a:solidFill>
              <a:latin typeface="Arial" panose="020B0604020202020204" pitchFamily="34" charset="0"/>
              <a:cs typeface="Arial" panose="020B0604020202020204" pitchFamily="34" charset="0"/>
            </a:endParaRPr>
          </a:p>
          <a:p>
            <a:pPr lvl="1">
              <a:defRPr/>
            </a:pPr>
            <a:r>
              <a:rPr lang="en-US" sz="2200" dirty="0">
                <a:solidFill>
                  <a:schemeClr val="tx1"/>
                </a:solidFill>
                <a:latin typeface="Arial" panose="020B0604020202020204" pitchFamily="34" charset="0"/>
                <a:cs typeface="Arial" panose="020B0604020202020204" pitchFamily="34" charset="0"/>
              </a:rPr>
              <a:t>a signed statement identifying all of the individual’s income and taxes </a:t>
            </a:r>
          </a:p>
          <a:p>
            <a:pPr>
              <a:defRPr/>
            </a:pPr>
            <a:endParaRPr lang="en-US" altLang="en-US" sz="3000" dirty="0" smtClean="0">
              <a:solidFill>
                <a:schemeClr val="tx1"/>
              </a:solidFill>
              <a:latin typeface="Arial" charset="0"/>
              <a:cs typeface="Arial" charset="0"/>
            </a:endParaRPr>
          </a:p>
        </p:txBody>
      </p:sp>
      <p:sp>
        <p:nvSpPr>
          <p:cNvPr id="3" name="Slide Number Placeholder 2"/>
          <p:cNvSpPr>
            <a:spLocks noGrp="1"/>
          </p:cNvSpPr>
          <p:nvPr>
            <p:ph type="sldNum" sz="quarter" idx="10"/>
          </p:nvPr>
        </p:nvSpPr>
        <p:spPr/>
        <p:txBody>
          <a:bodyPr/>
          <a:lstStyle/>
          <a:p>
            <a:pPr>
              <a:defRPr/>
            </a:pPr>
            <a:fld id="{842B56ED-3BD8-418F-94E8-A4620F924A0F}"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19102"/>
            <a:ext cx="8554162" cy="647698"/>
          </a:xfrm>
        </p:spPr>
        <p:txBody>
          <a:bodyPr/>
          <a:lstStyle/>
          <a:p>
            <a:r>
              <a:rPr lang="en-US" dirty="0" smtClean="0">
                <a:solidFill>
                  <a:schemeClr val="tx1"/>
                </a:solidFill>
              </a:rPr>
              <a:t>Not Required to File</a:t>
            </a:r>
            <a:endParaRPr lang="en-US" dirty="0">
              <a:solidFill>
                <a:schemeClr val="tx1"/>
              </a:solidFill>
            </a:endParaRPr>
          </a:p>
        </p:txBody>
      </p:sp>
      <p:sp>
        <p:nvSpPr>
          <p:cNvPr id="3" name="Content Placeholder 2"/>
          <p:cNvSpPr>
            <a:spLocks noGrp="1"/>
          </p:cNvSpPr>
          <p:nvPr>
            <p:ph idx="1"/>
          </p:nvPr>
        </p:nvSpPr>
        <p:spPr>
          <a:xfrm>
            <a:off x="228600" y="1371600"/>
            <a:ext cx="8610600" cy="4648200"/>
          </a:xfrm>
        </p:spPr>
        <p:txBody>
          <a:bodyPr/>
          <a:lstStyle/>
          <a:p>
            <a:pPr marL="0" lvl="3" indent="0" algn="ctr">
              <a:spcBef>
                <a:spcPts val="138"/>
              </a:spcBef>
              <a:spcAft>
                <a:spcPts val="138"/>
              </a:spcAft>
              <a:buNone/>
              <a:defRPr/>
            </a:pPr>
            <a:endParaRPr lang="en-US" altLang="en-US" sz="2800" i="1" dirty="0" smtClean="0">
              <a:solidFill>
                <a:schemeClr val="tx1"/>
              </a:solidFill>
              <a:latin typeface="Arial" charset="0"/>
              <a:cs typeface="Arial" charset="0"/>
            </a:endParaRPr>
          </a:p>
          <a:p>
            <a:pPr marL="0" lvl="3" indent="0" algn="ctr">
              <a:spcBef>
                <a:spcPts val="138"/>
              </a:spcBef>
              <a:spcAft>
                <a:spcPts val="138"/>
              </a:spcAft>
              <a:buNone/>
              <a:defRPr/>
            </a:pPr>
            <a:r>
              <a:rPr lang="en-US" altLang="en-US" sz="2800" i="1" dirty="0" smtClean="0">
                <a:solidFill>
                  <a:schemeClr val="tx1"/>
                </a:solidFill>
                <a:latin typeface="Arial" charset="0"/>
                <a:cs typeface="Arial" charset="0"/>
              </a:rPr>
              <a:t>If </a:t>
            </a:r>
            <a:r>
              <a:rPr lang="en-US" altLang="en-US" sz="2800" i="1" dirty="0">
                <a:solidFill>
                  <a:schemeClr val="tx1"/>
                </a:solidFill>
                <a:latin typeface="Arial" charset="0"/>
                <a:cs typeface="Arial" charset="0"/>
              </a:rPr>
              <a:t>an institution questions a claim that the tax filer </a:t>
            </a:r>
            <a:r>
              <a:rPr lang="en-US" altLang="en-US" sz="2800" i="1" dirty="0" smtClean="0">
                <a:solidFill>
                  <a:schemeClr val="tx1"/>
                </a:solidFill>
                <a:latin typeface="Arial" charset="0"/>
                <a:cs typeface="Arial" charset="0"/>
              </a:rPr>
              <a:t/>
            </a:r>
            <a:br>
              <a:rPr lang="en-US" altLang="en-US" sz="2800" i="1" dirty="0" smtClean="0">
                <a:solidFill>
                  <a:schemeClr val="tx1"/>
                </a:solidFill>
                <a:latin typeface="Arial" charset="0"/>
                <a:cs typeface="Arial" charset="0"/>
              </a:rPr>
            </a:br>
            <a:r>
              <a:rPr lang="en-US" altLang="en-US" sz="2800" i="1" dirty="0" smtClean="0">
                <a:solidFill>
                  <a:schemeClr val="tx1"/>
                </a:solidFill>
                <a:latin typeface="Arial" charset="0"/>
                <a:cs typeface="Arial" charset="0"/>
              </a:rPr>
              <a:t>is </a:t>
            </a:r>
            <a:r>
              <a:rPr lang="en-US" altLang="en-US" sz="2800" i="1" dirty="0">
                <a:solidFill>
                  <a:schemeClr val="tx1"/>
                </a:solidFill>
                <a:latin typeface="Arial" charset="0"/>
                <a:cs typeface="Arial" charset="0"/>
              </a:rPr>
              <a:t>not required to </a:t>
            </a:r>
            <a:r>
              <a:rPr lang="en-US" altLang="en-US" sz="2800" i="1" dirty="0" smtClean="0">
                <a:solidFill>
                  <a:schemeClr val="tx1"/>
                </a:solidFill>
                <a:latin typeface="Arial" charset="0"/>
                <a:cs typeface="Arial" charset="0"/>
              </a:rPr>
              <a:t>file or otherwise did not file,</a:t>
            </a:r>
            <a:br>
              <a:rPr lang="en-US" altLang="en-US" sz="2800" i="1" dirty="0" smtClean="0">
                <a:solidFill>
                  <a:schemeClr val="tx1"/>
                </a:solidFill>
                <a:latin typeface="Arial" charset="0"/>
                <a:cs typeface="Arial" charset="0"/>
              </a:rPr>
            </a:br>
            <a:r>
              <a:rPr lang="en-US" altLang="en-US" sz="2800" i="1" dirty="0" smtClean="0">
                <a:solidFill>
                  <a:schemeClr val="tx1"/>
                </a:solidFill>
                <a:latin typeface="Arial" charset="0"/>
                <a:cs typeface="Arial" charset="0"/>
              </a:rPr>
              <a:t>must </a:t>
            </a:r>
            <a:r>
              <a:rPr lang="en-US" altLang="en-US" sz="2800" i="1" dirty="0">
                <a:solidFill>
                  <a:schemeClr val="tx1"/>
                </a:solidFill>
                <a:latin typeface="Arial" charset="0"/>
                <a:cs typeface="Arial" charset="0"/>
              </a:rPr>
              <a:t>require applicant to submit </a:t>
            </a:r>
            <a:r>
              <a:rPr lang="en-US" altLang="en-US" sz="2800" i="1" dirty="0" smtClean="0">
                <a:solidFill>
                  <a:schemeClr val="tx1"/>
                </a:solidFill>
                <a:latin typeface="Arial" charset="0"/>
                <a:cs typeface="Arial" charset="0"/>
              </a:rPr>
              <a:t>an</a:t>
            </a:r>
            <a:br>
              <a:rPr lang="en-US" altLang="en-US" sz="2800" i="1" dirty="0" smtClean="0">
                <a:solidFill>
                  <a:schemeClr val="tx1"/>
                </a:solidFill>
                <a:latin typeface="Arial" charset="0"/>
                <a:cs typeface="Arial" charset="0"/>
              </a:rPr>
            </a:br>
            <a:r>
              <a:rPr lang="en-US" altLang="en-US" sz="2800" i="1" dirty="0" smtClean="0">
                <a:solidFill>
                  <a:schemeClr val="tx1"/>
                </a:solidFill>
                <a:latin typeface="Arial" charset="0"/>
                <a:cs typeface="Arial" charset="0"/>
              </a:rPr>
              <a:t>IRS Verification </a:t>
            </a:r>
            <a:r>
              <a:rPr lang="en-US" altLang="en-US" sz="2800" i="1" dirty="0">
                <a:solidFill>
                  <a:schemeClr val="tx1"/>
                </a:solidFill>
                <a:latin typeface="Arial" charset="0"/>
                <a:cs typeface="Arial" charset="0"/>
              </a:rPr>
              <a:t>of </a:t>
            </a:r>
            <a:r>
              <a:rPr lang="en-US" altLang="en-US" sz="2800" i="1" dirty="0" smtClean="0">
                <a:solidFill>
                  <a:schemeClr val="tx1"/>
                </a:solidFill>
                <a:latin typeface="Arial" charset="0"/>
                <a:cs typeface="Arial" charset="0"/>
              </a:rPr>
              <a:t>Non-filing Letter</a:t>
            </a:r>
            <a:endParaRPr lang="en-US" altLang="en-US" sz="2800" i="1" dirty="0">
              <a:solidFill>
                <a:schemeClr val="tx1"/>
              </a:solidFill>
              <a:latin typeface="Arial" charset="0"/>
              <a:cs typeface="Arial" charset="0"/>
            </a:endParaRPr>
          </a:p>
          <a:p>
            <a:pPr marL="600075" lvl="3" indent="-342900" algn="ctr">
              <a:spcBef>
                <a:spcPts val="138"/>
              </a:spcBef>
              <a:spcAft>
                <a:spcPts val="138"/>
              </a:spcAft>
              <a:buFont typeface="Arial" panose="020B0604020202020204" pitchFamily="34" charset="0"/>
              <a:buChar char="•"/>
              <a:defRPr/>
            </a:pPr>
            <a:endParaRPr lang="en-US" altLang="en-US" i="1" dirty="0">
              <a:solidFill>
                <a:schemeClr val="tx1"/>
              </a:solidFill>
              <a:latin typeface="Arial" charset="0"/>
              <a:cs typeface="Arial" charset="0"/>
            </a:endParaRPr>
          </a:p>
          <a:p>
            <a:pPr marL="1314450" lvl="4" algn="ctr">
              <a:spcBef>
                <a:spcPts val="138"/>
              </a:spcBef>
              <a:spcAft>
                <a:spcPts val="138"/>
              </a:spcAft>
              <a:buSzPct val="75000"/>
              <a:buFont typeface="Arial" panose="020B0604020202020204" pitchFamily="34" charset="0"/>
              <a:buChar char="−"/>
              <a:defRPr/>
            </a:pPr>
            <a:endParaRPr lang="en-US" altLang="en-US" sz="2400" i="1" u="sng" dirty="0" smtClean="0">
              <a:solidFill>
                <a:schemeClr val="tx1"/>
              </a:solidFill>
              <a:latin typeface="Arial" charset="0"/>
              <a:cs typeface="Arial" charset="0"/>
            </a:endParaRPr>
          </a:p>
          <a:p>
            <a:pPr marL="1314450" lvl="4" algn="ctr">
              <a:spcBef>
                <a:spcPts val="138"/>
              </a:spcBef>
              <a:spcAft>
                <a:spcPts val="138"/>
              </a:spcAft>
              <a:buSzPct val="75000"/>
              <a:buFont typeface="Arial" panose="020B0604020202020204" pitchFamily="34" charset="0"/>
              <a:buChar char="−"/>
              <a:defRPr/>
            </a:pPr>
            <a:endParaRPr lang="en-US" altLang="en-US" sz="2400" i="1" u="sng" dirty="0">
              <a:solidFill>
                <a:schemeClr val="tx1"/>
              </a:solidFill>
              <a:latin typeface="Arial" charset="0"/>
              <a:cs typeface="Arial" charset="0"/>
            </a:endParaRPr>
          </a:p>
          <a:p>
            <a:pPr marL="0" lvl="4" indent="57150" algn="ctr">
              <a:spcBef>
                <a:spcPts val="138"/>
              </a:spcBef>
              <a:spcAft>
                <a:spcPts val="138"/>
              </a:spcAft>
              <a:buSzPct val="75000"/>
              <a:buNone/>
              <a:defRPr/>
            </a:pPr>
            <a:r>
              <a:rPr lang="en-US" altLang="en-US" sz="2800" i="1" dirty="0" smtClean="0">
                <a:solidFill>
                  <a:srgbClr val="7030A0"/>
                </a:solidFill>
                <a:latin typeface="Arial" charset="0"/>
                <a:cs typeface="Arial" charset="0"/>
              </a:rPr>
              <a:t>Does not necessarily resolve conflicting information</a:t>
            </a:r>
            <a:endParaRPr lang="en-US" altLang="en-US" sz="2800" i="1" dirty="0">
              <a:solidFill>
                <a:srgbClr val="7030A0"/>
              </a:solidFill>
              <a:latin typeface="Arial" charset="0"/>
              <a:cs typeface="Arial" charset="0"/>
            </a:endParaRPr>
          </a:p>
          <a:p>
            <a:pPr algn="ctr"/>
            <a:endParaRPr lang="en-US" sz="3200" i="1" dirty="0"/>
          </a:p>
        </p:txBody>
      </p:sp>
      <p:sp>
        <p:nvSpPr>
          <p:cNvPr id="5" name="Slide Number Placeholder 4"/>
          <p:cNvSpPr>
            <a:spLocks noGrp="1"/>
          </p:cNvSpPr>
          <p:nvPr>
            <p:ph type="sldNum" sz="quarter" idx="10"/>
          </p:nvPr>
        </p:nvSpPr>
        <p:spPr/>
        <p:txBody>
          <a:bodyPr/>
          <a:lstStyle/>
          <a:p>
            <a:pPr>
              <a:defRPr/>
            </a:pPr>
            <a:fld id="{8963A3A5-B8D6-4778-8047-B36B4DFB78CB}" type="slidenum">
              <a:rPr lang="en-US" smtClean="0"/>
              <a:pPr>
                <a:defRPr/>
              </a:pPr>
              <a:t>18</a:t>
            </a:fld>
            <a:endParaRPr lang="en-US" dirty="0"/>
          </a:p>
        </p:txBody>
      </p:sp>
    </p:spTree>
    <p:extLst>
      <p:ext uri="{BB962C8B-B14F-4D97-AF65-F5344CB8AC3E}">
        <p14:creationId xmlns:p14="http://schemas.microsoft.com/office/powerpoint/2010/main" val="28966795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325"/>
            <a:ext cx="8554162" cy="647698"/>
          </a:xfrm>
        </p:spPr>
        <p:txBody>
          <a:bodyPr/>
          <a:lstStyle/>
          <a:p>
            <a:r>
              <a:rPr lang="en-US" dirty="0" smtClean="0">
                <a:solidFill>
                  <a:schemeClr val="tx1"/>
                </a:solidFill>
              </a:rPr>
              <a:t>IRS Tax Return Transcript Matrix</a:t>
            </a:r>
            <a:endParaRPr lang="en-US" dirty="0">
              <a:solidFill>
                <a:schemeClr val="tx1"/>
              </a:solidFill>
            </a:endParaRPr>
          </a:p>
        </p:txBody>
      </p:sp>
      <p:sp>
        <p:nvSpPr>
          <p:cNvPr id="3" name="Content Placeholder 2"/>
          <p:cNvSpPr>
            <a:spLocks noGrp="1"/>
          </p:cNvSpPr>
          <p:nvPr>
            <p:ph idx="1"/>
          </p:nvPr>
        </p:nvSpPr>
        <p:spPr>
          <a:xfrm>
            <a:off x="228600" y="1371600"/>
            <a:ext cx="8706562" cy="4525963"/>
          </a:xfrm>
        </p:spPr>
        <p:txBody>
          <a:bodyPr/>
          <a:lstStyle/>
          <a:p>
            <a:pPr marL="0" indent="0" algn="ctr">
              <a:buNone/>
            </a:pPr>
            <a:endParaRPr lang="en-US" dirty="0">
              <a:solidFill>
                <a:schemeClr val="tx1">
                  <a:lumMod val="95000"/>
                  <a:lumOff val="5000"/>
                </a:schemeClr>
              </a:solidFill>
            </a:endParaRPr>
          </a:p>
          <a:p>
            <a:pPr marL="0" indent="0" algn="ctr">
              <a:buNone/>
            </a:pPr>
            <a:endParaRPr lang="en-US" dirty="0" smtClean="0">
              <a:solidFill>
                <a:schemeClr val="tx1">
                  <a:lumMod val="95000"/>
                  <a:lumOff val="5000"/>
                </a:schemeClr>
              </a:solidFill>
            </a:endParaRPr>
          </a:p>
          <a:p>
            <a:pPr marL="0" indent="0" algn="ctr">
              <a:buNone/>
            </a:pPr>
            <a:r>
              <a:rPr lang="en-US" sz="3400" i="1" dirty="0" smtClean="0">
                <a:solidFill>
                  <a:srgbClr val="0070C0"/>
                </a:solidFill>
              </a:rPr>
              <a:t>Electronic Announcement: March 23, 2016</a:t>
            </a:r>
          </a:p>
          <a:p>
            <a:pPr marL="0" indent="0" algn="ctr">
              <a:buNone/>
            </a:pPr>
            <a:endParaRPr lang="en-US" i="1" dirty="0">
              <a:solidFill>
                <a:srgbClr val="0070C0"/>
              </a:solidFill>
            </a:endParaRPr>
          </a:p>
          <a:p>
            <a:pPr marL="0" indent="0" algn="ctr">
              <a:buNone/>
            </a:pPr>
            <a:r>
              <a:rPr lang="en-US" sz="3400" i="1" dirty="0" smtClean="0">
                <a:solidFill>
                  <a:srgbClr val="0070C0"/>
                </a:solidFill>
              </a:rPr>
              <a:t>Amended version –</a:t>
            </a:r>
            <a:r>
              <a:rPr lang="en-US" sz="3400" i="1" dirty="0">
                <a:solidFill>
                  <a:srgbClr val="0070C0"/>
                </a:solidFill>
              </a:rPr>
              <a:t/>
            </a:r>
            <a:br>
              <a:rPr lang="en-US" sz="3400" i="1" dirty="0">
                <a:solidFill>
                  <a:srgbClr val="0070C0"/>
                </a:solidFill>
              </a:rPr>
            </a:br>
            <a:r>
              <a:rPr lang="en-US" sz="3400" i="1" dirty="0" smtClean="0">
                <a:solidFill>
                  <a:srgbClr val="0070C0"/>
                </a:solidFill>
              </a:rPr>
              <a:t>Electronic Announcement: May 4, 2016</a:t>
            </a:r>
          </a:p>
        </p:txBody>
      </p:sp>
      <p:sp>
        <p:nvSpPr>
          <p:cNvPr id="4" name="Slide Number Placeholder 3"/>
          <p:cNvSpPr>
            <a:spLocks noGrp="1"/>
          </p:cNvSpPr>
          <p:nvPr>
            <p:ph type="sldNum" sz="quarter" idx="10"/>
          </p:nvPr>
        </p:nvSpPr>
        <p:spPr/>
        <p:txBody>
          <a:bodyPr/>
          <a:lstStyle/>
          <a:p>
            <a:pPr>
              <a:defRPr/>
            </a:pPr>
            <a:fld id="{8963A3A5-B8D6-4778-8047-B36B4DFB78CB}" type="slidenum">
              <a:rPr lang="en-US" smtClean="0"/>
              <a:pPr>
                <a:defRPr/>
              </a:pPr>
              <a:t>19</a:t>
            </a:fld>
            <a:endParaRPr lang="en-US" dirty="0"/>
          </a:p>
        </p:txBody>
      </p:sp>
    </p:spTree>
    <p:extLst>
      <p:ext uri="{BB962C8B-B14F-4D97-AF65-F5344CB8AC3E}">
        <p14:creationId xmlns:p14="http://schemas.microsoft.com/office/powerpoint/2010/main" val="2787420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bwMode="auto">
          <a:xfrm>
            <a:off x="460375" y="414338"/>
            <a:ext cx="8553450"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smtClean="0">
                <a:solidFill>
                  <a:schemeClr val="tx1"/>
                </a:solidFill>
                <a:latin typeface="Arial" charset="0"/>
                <a:cs typeface="Arial" charset="0"/>
              </a:rPr>
              <a:t>Agenda</a:t>
            </a:r>
          </a:p>
        </p:txBody>
      </p:sp>
      <p:sp>
        <p:nvSpPr>
          <p:cNvPr id="8195" name="Content Placeholder 3"/>
          <p:cNvSpPr>
            <a:spLocks noGrp="1"/>
          </p:cNvSpPr>
          <p:nvPr>
            <p:ph idx="1"/>
          </p:nvPr>
        </p:nvSpPr>
        <p:spPr bwMode="auto">
          <a:xfrm>
            <a:off x="460375" y="1295400"/>
            <a:ext cx="7924800" cy="4659737"/>
          </a:xfrm>
          <a:noFill/>
          <a:extLst/>
        </p:spPr>
        <p:txBody>
          <a:bodyPr vert="horz" wrap="square" lIns="91440" tIns="45720" rIns="91440" bIns="45720" numCol="1" anchor="t" anchorCtr="0" compatLnSpc="1">
            <a:prstTxWarp prst="textNoShape">
              <a:avLst/>
            </a:prstTxWarp>
            <a:spAutoFit/>
          </a:bodyPr>
          <a:lstStyle/>
          <a:p>
            <a:pPr>
              <a:lnSpc>
                <a:spcPct val="250000"/>
              </a:lnSpc>
              <a:buFont typeface="Arial" panose="020B0604020202020204" pitchFamily="34" charset="0"/>
              <a:buChar char="•"/>
              <a:defRPr/>
            </a:pPr>
            <a:r>
              <a:rPr lang="en-US" altLang="en-US" sz="2800" dirty="0" smtClean="0">
                <a:solidFill>
                  <a:schemeClr val="tx1"/>
                </a:solidFill>
                <a:latin typeface="Arial" charset="0"/>
                <a:cs typeface="Arial" charset="0"/>
              </a:rPr>
              <a:t>General v</a:t>
            </a:r>
            <a:r>
              <a:rPr lang="en-US" altLang="en-US" sz="2800" dirty="0" smtClean="0">
                <a:solidFill>
                  <a:schemeClr val="tx1"/>
                </a:solidFill>
                <a:latin typeface="Arial" charset="0"/>
                <a:cs typeface="Arial" charset="0"/>
              </a:rPr>
              <a:t>erification reminders and </a:t>
            </a:r>
            <a:r>
              <a:rPr lang="en-US" altLang="en-US" sz="2800" dirty="0">
                <a:solidFill>
                  <a:schemeClr val="tx1"/>
                </a:solidFill>
                <a:latin typeface="Arial" charset="0"/>
                <a:cs typeface="Arial" charset="0"/>
              </a:rPr>
              <a:t>u</a:t>
            </a:r>
            <a:r>
              <a:rPr lang="en-US" altLang="en-US" sz="2800" dirty="0" smtClean="0">
                <a:solidFill>
                  <a:schemeClr val="tx1"/>
                </a:solidFill>
                <a:latin typeface="Arial" charset="0"/>
                <a:cs typeface="Arial" charset="0"/>
              </a:rPr>
              <a:t>pdates</a:t>
            </a:r>
            <a:endParaRPr lang="en-US" altLang="en-US" sz="2800" dirty="0" smtClean="0">
              <a:solidFill>
                <a:schemeClr val="tx1"/>
              </a:solidFill>
              <a:latin typeface="Arial" charset="0"/>
              <a:cs typeface="Arial" charset="0"/>
            </a:endParaRPr>
          </a:p>
          <a:p>
            <a:pPr>
              <a:lnSpc>
                <a:spcPct val="250000"/>
              </a:lnSpc>
              <a:buFont typeface="Arial" panose="020B0604020202020204" pitchFamily="34" charset="0"/>
              <a:buChar char="•"/>
              <a:defRPr/>
            </a:pPr>
            <a:r>
              <a:rPr lang="en-US" altLang="en-US" sz="2800" dirty="0" smtClean="0">
                <a:solidFill>
                  <a:schemeClr val="tx1"/>
                </a:solidFill>
                <a:latin typeface="Arial" charset="0"/>
                <a:cs typeface="Arial" charset="0"/>
              </a:rPr>
              <a:t>2016-2017 </a:t>
            </a:r>
            <a:r>
              <a:rPr lang="en-US" altLang="en-US" sz="2800" dirty="0">
                <a:solidFill>
                  <a:schemeClr val="tx1"/>
                </a:solidFill>
                <a:latin typeface="Arial" charset="0"/>
                <a:cs typeface="Arial" charset="0"/>
              </a:rPr>
              <a:t>v</a:t>
            </a:r>
            <a:r>
              <a:rPr lang="en-US" altLang="en-US" sz="2800" dirty="0" smtClean="0">
                <a:solidFill>
                  <a:schemeClr val="tx1"/>
                </a:solidFill>
                <a:latin typeface="Arial" charset="0"/>
                <a:cs typeface="Arial" charset="0"/>
              </a:rPr>
              <a:t>erification</a:t>
            </a:r>
            <a:endParaRPr lang="en-US" altLang="en-US" sz="2800" dirty="0" smtClean="0">
              <a:solidFill>
                <a:schemeClr val="tx1"/>
              </a:solidFill>
              <a:latin typeface="Arial" charset="0"/>
              <a:cs typeface="Arial" charset="0"/>
            </a:endParaRPr>
          </a:p>
          <a:p>
            <a:pPr>
              <a:lnSpc>
                <a:spcPct val="250000"/>
              </a:lnSpc>
              <a:buFont typeface="Arial" panose="020B0604020202020204" pitchFamily="34" charset="0"/>
              <a:buChar char="•"/>
              <a:defRPr/>
            </a:pPr>
            <a:r>
              <a:rPr lang="en-US" altLang="en-US" sz="2800" dirty="0" smtClean="0">
                <a:solidFill>
                  <a:schemeClr val="tx1"/>
                </a:solidFill>
                <a:latin typeface="Arial" charset="0"/>
                <a:cs typeface="Arial" charset="0"/>
              </a:rPr>
              <a:t>2017-2018 </a:t>
            </a:r>
            <a:r>
              <a:rPr lang="en-US" altLang="en-US" sz="2800" dirty="0" smtClean="0">
                <a:solidFill>
                  <a:schemeClr val="tx1"/>
                </a:solidFill>
                <a:latin typeface="Arial" charset="0"/>
                <a:cs typeface="Arial" charset="0"/>
              </a:rPr>
              <a:t>verification</a:t>
            </a:r>
            <a:endParaRPr lang="en-US" altLang="en-US" sz="2800" dirty="0" smtClean="0">
              <a:solidFill>
                <a:schemeClr val="tx1"/>
              </a:solidFill>
              <a:latin typeface="Arial" charset="0"/>
              <a:cs typeface="Arial" charset="0"/>
            </a:endParaRPr>
          </a:p>
          <a:p>
            <a:pPr>
              <a:lnSpc>
                <a:spcPct val="250000"/>
              </a:lnSpc>
              <a:buFont typeface="Arial" panose="020B0604020202020204" pitchFamily="34" charset="0"/>
              <a:buChar char="•"/>
              <a:defRPr/>
            </a:pPr>
            <a:r>
              <a:rPr lang="en-US" altLang="en-US" sz="2800" dirty="0" smtClean="0">
                <a:solidFill>
                  <a:schemeClr val="tx1"/>
                </a:solidFill>
                <a:latin typeface="Arial" charset="0"/>
                <a:cs typeface="Arial" charset="0"/>
              </a:rPr>
              <a:t>Conflicting information and comment code 399</a:t>
            </a:r>
          </a:p>
        </p:txBody>
      </p:sp>
      <p:sp>
        <p:nvSpPr>
          <p:cNvPr id="3" name="Slide Number Placeholder 2"/>
          <p:cNvSpPr>
            <a:spLocks noGrp="1"/>
          </p:cNvSpPr>
          <p:nvPr>
            <p:ph type="sldNum" sz="quarter" idx="10"/>
          </p:nvPr>
        </p:nvSpPr>
        <p:spPr/>
        <p:txBody>
          <a:bodyPr/>
          <a:lstStyle/>
          <a:p>
            <a:pPr>
              <a:defRPr/>
            </a:pPr>
            <a:fld id="{842B56ED-3BD8-418F-94E8-A4620F924A0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2016-2017 </a:t>
            </a:r>
            <a:r>
              <a:rPr lang="en-US" dirty="0" smtClean="0">
                <a:solidFill>
                  <a:schemeClr val="tx1"/>
                </a:solidFill>
              </a:rPr>
              <a:t>Verification</a:t>
            </a:r>
            <a:endParaRPr lang="en-US" dirty="0">
              <a:solidFill>
                <a:schemeClr val="tx1"/>
              </a:solidFill>
            </a:endParaRPr>
          </a:p>
        </p:txBody>
      </p:sp>
      <p:sp>
        <p:nvSpPr>
          <p:cNvPr id="3" name="Content Placeholder 2"/>
          <p:cNvSpPr>
            <a:spLocks noGrp="1"/>
          </p:cNvSpPr>
          <p:nvPr>
            <p:ph idx="1"/>
          </p:nvPr>
        </p:nvSpPr>
        <p:spPr>
          <a:xfrm>
            <a:off x="228600" y="1295400"/>
            <a:ext cx="8686800" cy="4525963"/>
          </a:xfrm>
        </p:spPr>
        <p:txBody>
          <a:bodyPr/>
          <a:lstStyle/>
          <a:p>
            <a:pPr marL="0" indent="0" algn="ctr" eaLnBrk="1" hangingPunct="1">
              <a:buNone/>
              <a:defRPr/>
            </a:pPr>
            <a:r>
              <a:rPr lang="en-US" altLang="en-US" sz="3200" i="1" dirty="0">
                <a:solidFill>
                  <a:srgbClr val="0070C0"/>
                </a:solidFill>
                <a:latin typeface="Arial" panose="020B0604020202020204" pitchFamily="34" charset="0"/>
                <a:cs typeface="Arial" panose="020B0604020202020204" pitchFamily="34" charset="0"/>
              </a:rPr>
              <a:t>Dear Colleague Letter </a:t>
            </a:r>
            <a:r>
              <a:rPr lang="en-US" altLang="en-US" sz="3200" i="1" dirty="0" smtClean="0">
                <a:solidFill>
                  <a:srgbClr val="0070C0"/>
                </a:solidFill>
                <a:latin typeface="Arial" panose="020B0604020202020204" pitchFamily="34" charset="0"/>
                <a:cs typeface="Arial" panose="020B0604020202020204" pitchFamily="34" charset="0"/>
              </a:rPr>
              <a:t>GEN-15-11</a:t>
            </a:r>
          </a:p>
          <a:p>
            <a:pPr marL="0" indent="0" algn="ctr" eaLnBrk="1" hangingPunct="1">
              <a:buNone/>
              <a:defRPr/>
            </a:pPr>
            <a:endParaRPr lang="en-US" altLang="en-US" sz="1600" i="1" dirty="0">
              <a:solidFill>
                <a:srgbClr val="0070C0"/>
              </a:solidFill>
              <a:latin typeface="Arial" panose="020B0604020202020204" pitchFamily="34" charset="0"/>
              <a:cs typeface="Arial" panose="020B0604020202020204" pitchFamily="34" charset="0"/>
            </a:endParaRPr>
          </a:p>
          <a:p>
            <a:pPr marL="0" indent="0" algn="ctr" eaLnBrk="1" hangingPunct="1">
              <a:buNone/>
              <a:defRPr/>
            </a:pPr>
            <a:r>
              <a:rPr lang="en-US" altLang="en-US" sz="3200" i="1" dirty="0">
                <a:solidFill>
                  <a:srgbClr val="0070C0"/>
                </a:solidFill>
                <a:latin typeface="Arial" panose="020B0604020202020204" pitchFamily="34" charset="0"/>
                <a:cs typeface="Arial" panose="020B0604020202020204" pitchFamily="34" charset="0"/>
              </a:rPr>
              <a:t>Federal Register: June 26, </a:t>
            </a:r>
            <a:r>
              <a:rPr lang="en-US" altLang="en-US" sz="3200" i="1" dirty="0" smtClean="0">
                <a:solidFill>
                  <a:srgbClr val="0070C0"/>
                </a:solidFill>
                <a:latin typeface="Arial" panose="020B0604020202020204" pitchFamily="34" charset="0"/>
                <a:cs typeface="Arial" panose="020B0604020202020204" pitchFamily="34" charset="0"/>
              </a:rPr>
              <a:t>2015</a:t>
            </a:r>
          </a:p>
          <a:p>
            <a:pPr marL="0" indent="0" algn="ctr" eaLnBrk="1" hangingPunct="1">
              <a:buNone/>
              <a:defRPr/>
            </a:pPr>
            <a:endParaRPr lang="en-US" altLang="en-US" sz="1600" i="1" dirty="0">
              <a:solidFill>
                <a:srgbClr val="0070C0"/>
              </a:solidFill>
              <a:latin typeface="Arial" panose="020B0604020202020204" pitchFamily="34" charset="0"/>
              <a:cs typeface="Arial" panose="020B0604020202020204" pitchFamily="34" charset="0"/>
            </a:endParaRPr>
          </a:p>
          <a:p>
            <a:pPr marL="0" indent="0" algn="ctr" eaLnBrk="1" hangingPunct="1">
              <a:buNone/>
              <a:defRPr/>
            </a:pPr>
            <a:r>
              <a:rPr lang="en-US" altLang="en-US" sz="3100" i="1" dirty="0">
                <a:solidFill>
                  <a:srgbClr val="0070C0"/>
                </a:solidFill>
                <a:latin typeface="Arial" panose="020B0604020202020204" pitchFamily="34" charset="0"/>
                <a:cs typeface="Arial" panose="020B0604020202020204" pitchFamily="34" charset="0"/>
              </a:rPr>
              <a:t>Suggested </a:t>
            </a:r>
            <a:r>
              <a:rPr lang="en-US" altLang="en-US" sz="3100" i="1" dirty="0" smtClean="0">
                <a:solidFill>
                  <a:srgbClr val="0070C0"/>
                </a:solidFill>
                <a:latin typeface="Arial" panose="020B0604020202020204" pitchFamily="34" charset="0"/>
                <a:cs typeface="Arial" panose="020B0604020202020204" pitchFamily="34" charset="0"/>
              </a:rPr>
              <a:t>verification </a:t>
            </a:r>
            <a:r>
              <a:rPr lang="en-US" altLang="en-US" sz="3100" i="1" dirty="0">
                <a:solidFill>
                  <a:srgbClr val="0070C0"/>
                </a:solidFill>
                <a:latin typeface="Arial" panose="020B0604020202020204" pitchFamily="34" charset="0"/>
                <a:cs typeface="Arial" panose="020B0604020202020204" pitchFamily="34" charset="0"/>
              </a:rPr>
              <a:t>text: November 18, </a:t>
            </a:r>
            <a:r>
              <a:rPr lang="en-US" altLang="en-US" sz="3100" i="1" dirty="0" smtClean="0">
                <a:solidFill>
                  <a:srgbClr val="0070C0"/>
                </a:solidFill>
                <a:latin typeface="Arial" panose="020B0604020202020204" pitchFamily="34" charset="0"/>
                <a:cs typeface="Arial" panose="020B0604020202020204" pitchFamily="34" charset="0"/>
              </a:rPr>
              <a:t>2015</a:t>
            </a:r>
          </a:p>
          <a:p>
            <a:pPr marL="0" indent="0" algn="ctr" eaLnBrk="1" hangingPunct="1">
              <a:buNone/>
              <a:defRPr/>
            </a:pPr>
            <a:endParaRPr lang="en-US" altLang="en-US" sz="1600" i="1" dirty="0">
              <a:solidFill>
                <a:srgbClr val="0070C0"/>
              </a:solidFill>
              <a:latin typeface="Arial" panose="020B0604020202020204" pitchFamily="34" charset="0"/>
              <a:cs typeface="Arial" panose="020B0604020202020204" pitchFamily="34" charset="0"/>
            </a:endParaRPr>
          </a:p>
          <a:p>
            <a:pPr marL="0" indent="0" algn="ctr">
              <a:spcBef>
                <a:spcPts val="0"/>
              </a:spcBef>
              <a:buNone/>
            </a:pPr>
            <a:r>
              <a:rPr lang="en-US" sz="3200" i="1" dirty="0">
                <a:solidFill>
                  <a:srgbClr val="0070C0"/>
                </a:solidFill>
              </a:rPr>
              <a:t>Program Integrity Q &amp; A Website: </a:t>
            </a:r>
            <a:r>
              <a:rPr lang="en-US" sz="3200" i="1" dirty="0" smtClean="0">
                <a:solidFill>
                  <a:srgbClr val="0070C0"/>
                </a:solidFill>
              </a:rPr>
              <a:t/>
            </a:r>
            <a:br>
              <a:rPr lang="en-US" sz="3200" i="1" dirty="0" smtClean="0">
                <a:solidFill>
                  <a:srgbClr val="0070C0"/>
                </a:solidFill>
              </a:rPr>
            </a:br>
            <a:r>
              <a:rPr lang="en-US" sz="3200" i="1" dirty="0" smtClean="0">
                <a:solidFill>
                  <a:srgbClr val="0070C0"/>
                </a:solidFill>
              </a:rPr>
              <a:t>Verification topic</a:t>
            </a:r>
          </a:p>
          <a:p>
            <a:pPr marL="0" indent="0" algn="ctr">
              <a:spcBef>
                <a:spcPts val="0"/>
              </a:spcBef>
              <a:buNone/>
            </a:pPr>
            <a:endParaRPr lang="en-US" sz="1600" i="1" dirty="0">
              <a:solidFill>
                <a:srgbClr val="0070C0"/>
              </a:solidFill>
            </a:endParaRPr>
          </a:p>
          <a:p>
            <a:pPr marL="0" indent="0" algn="ctr">
              <a:spcBef>
                <a:spcPts val="0"/>
              </a:spcBef>
              <a:buNone/>
            </a:pPr>
            <a:r>
              <a:rPr lang="en-US" sz="3200" i="1" dirty="0" smtClean="0">
                <a:solidFill>
                  <a:srgbClr val="0070C0"/>
                </a:solidFill>
              </a:rPr>
              <a:t>Application and Verification Guide</a:t>
            </a:r>
            <a:r>
              <a:rPr lang="en-US" sz="3200" i="1" dirty="0" smtClean="0">
                <a:solidFill>
                  <a:srgbClr val="0070C0"/>
                </a:solidFill>
              </a:rPr>
              <a:t/>
            </a:r>
            <a:br>
              <a:rPr lang="en-US" sz="3200" i="1" dirty="0" smtClean="0">
                <a:solidFill>
                  <a:srgbClr val="0070C0"/>
                </a:solidFill>
              </a:rPr>
            </a:br>
            <a:r>
              <a:rPr lang="en-US" i="1" dirty="0" smtClean="0">
                <a:solidFill>
                  <a:srgbClr val="0070C0"/>
                </a:solidFill>
              </a:rPr>
              <a:t>Complete FSA </a:t>
            </a:r>
            <a:r>
              <a:rPr lang="en-US" i="1" dirty="0" smtClean="0">
                <a:solidFill>
                  <a:srgbClr val="0070C0"/>
                </a:solidFill>
              </a:rPr>
              <a:t>Handbook: </a:t>
            </a:r>
            <a:r>
              <a:rPr lang="en-US" i="1" dirty="0" smtClean="0">
                <a:solidFill>
                  <a:srgbClr val="0070C0"/>
                </a:solidFill>
              </a:rPr>
              <a:t>December 15, 2016 </a:t>
            </a:r>
            <a:endParaRPr lang="en-US" sz="3200" i="1" dirty="0">
              <a:solidFill>
                <a:srgbClr val="0070C0"/>
              </a:solidFill>
            </a:endParaRPr>
          </a:p>
        </p:txBody>
      </p:sp>
      <p:sp>
        <p:nvSpPr>
          <p:cNvPr id="5" name="Slide Number Placeholder 4"/>
          <p:cNvSpPr>
            <a:spLocks noGrp="1"/>
          </p:cNvSpPr>
          <p:nvPr>
            <p:ph type="sldNum" sz="quarter" idx="10"/>
          </p:nvPr>
        </p:nvSpPr>
        <p:spPr/>
        <p:txBody>
          <a:bodyPr/>
          <a:lstStyle/>
          <a:p>
            <a:pPr>
              <a:defRPr/>
            </a:pPr>
            <a:fld id="{8963A3A5-B8D6-4778-8047-B36B4DFB78CB}" type="slidenum">
              <a:rPr lang="en-US" smtClean="0"/>
              <a:pPr>
                <a:defRPr/>
              </a:pPr>
              <a:t>20</a:t>
            </a:fld>
            <a:endParaRPr lang="en-US" dirty="0"/>
          </a:p>
        </p:txBody>
      </p:sp>
    </p:spTree>
    <p:extLst>
      <p:ext uri="{BB962C8B-B14F-4D97-AF65-F5344CB8AC3E}">
        <p14:creationId xmlns:p14="http://schemas.microsoft.com/office/powerpoint/2010/main" val="35459327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460375" y="414338"/>
            <a:ext cx="8553450"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solidFill>
                  <a:schemeClr val="tx1"/>
                </a:solidFill>
                <a:latin typeface="Arial" charset="0"/>
                <a:cs typeface="Arial" charset="0"/>
              </a:rPr>
              <a:t>2016-2017 Documentation Update</a:t>
            </a:r>
          </a:p>
        </p:txBody>
      </p:sp>
      <p:sp>
        <p:nvSpPr>
          <p:cNvPr id="41988" name="Content Placeholder 2"/>
          <p:cNvSpPr>
            <a:spLocks noGrp="1"/>
          </p:cNvSpPr>
          <p:nvPr>
            <p:ph idx="4294967295"/>
          </p:nvPr>
        </p:nvSpPr>
        <p:spPr bwMode="auto">
          <a:xfrm>
            <a:off x="304800" y="1219200"/>
            <a:ext cx="8686800" cy="48768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ltLang="en-US" sz="400" dirty="0" smtClean="0">
              <a:latin typeface="Arial" charset="0"/>
              <a:cs typeface="Arial" charset="0"/>
            </a:endParaRPr>
          </a:p>
          <a:p>
            <a:pPr>
              <a:defRPr/>
            </a:pPr>
            <a:r>
              <a:rPr lang="en-US" altLang="en-US" sz="2800" dirty="0" smtClean="0">
                <a:latin typeface="Arial" charset="0"/>
                <a:cs typeface="Arial" charset="0"/>
              </a:rPr>
              <a:t>Alternative documentation may now be accepted for 2016-2017 </a:t>
            </a:r>
            <a:r>
              <a:rPr lang="en-US" altLang="en-US" sz="2800" dirty="0" smtClean="0">
                <a:latin typeface="Arial" charset="0"/>
                <a:cs typeface="Arial" charset="0"/>
              </a:rPr>
              <a:t>when </a:t>
            </a:r>
            <a:r>
              <a:rPr lang="en-US" altLang="en-US" sz="2800" dirty="0" smtClean="0">
                <a:latin typeface="Arial" charset="0"/>
                <a:cs typeface="Arial" charset="0"/>
              </a:rPr>
              <a:t>tax filer </a:t>
            </a:r>
            <a:r>
              <a:rPr lang="en-US" altLang="en-US" sz="2800" dirty="0" smtClean="0">
                <a:latin typeface="Arial" charset="0"/>
                <a:cs typeface="Arial" charset="0"/>
              </a:rPr>
              <a:t>requested, </a:t>
            </a:r>
            <a:r>
              <a:rPr lang="en-US" altLang="en-US" sz="2800" dirty="0" smtClean="0">
                <a:latin typeface="Arial" charset="0"/>
                <a:cs typeface="Arial" charset="0"/>
              </a:rPr>
              <a:t>but is unable to </a:t>
            </a:r>
            <a:r>
              <a:rPr lang="en-US" altLang="en-US" sz="2800" dirty="0" smtClean="0">
                <a:latin typeface="Arial" charset="0"/>
                <a:cs typeface="Arial" charset="0"/>
              </a:rPr>
              <a:t>obtain, an </a:t>
            </a:r>
            <a:r>
              <a:rPr lang="en-US" altLang="en-US" sz="2800" dirty="0" smtClean="0">
                <a:latin typeface="Arial" charset="0"/>
                <a:cs typeface="Arial" charset="0"/>
              </a:rPr>
              <a:t>IRS Tax Return Transcript using the IRS </a:t>
            </a:r>
            <a:r>
              <a:rPr lang="en-US" altLang="en-US" sz="2800" i="1" dirty="0" smtClean="0">
                <a:latin typeface="Arial" charset="0"/>
                <a:cs typeface="Arial" charset="0"/>
              </a:rPr>
              <a:t>paper or online </a:t>
            </a:r>
            <a:r>
              <a:rPr lang="en-US" altLang="en-US" sz="2800" dirty="0" smtClean="0">
                <a:latin typeface="Arial" charset="0"/>
                <a:cs typeface="Arial" charset="0"/>
              </a:rPr>
              <a:t>request process </a:t>
            </a:r>
            <a:endParaRPr lang="en-US" altLang="en-US" sz="2800" dirty="0">
              <a:latin typeface="Arial" charset="0"/>
              <a:cs typeface="Arial" charset="0"/>
            </a:endParaRPr>
          </a:p>
          <a:p>
            <a:pPr>
              <a:defRPr/>
            </a:pPr>
            <a:endParaRPr lang="en-US" altLang="en-US" sz="800" dirty="0" smtClean="0">
              <a:latin typeface="Arial" charset="0"/>
              <a:cs typeface="Arial" charset="0"/>
            </a:endParaRPr>
          </a:p>
          <a:p>
            <a:pPr lvl="1">
              <a:defRPr/>
            </a:pPr>
            <a:r>
              <a:rPr lang="en-US" altLang="en-US" sz="2400" dirty="0" smtClean="0">
                <a:latin typeface="Arial" charset="0"/>
                <a:cs typeface="Arial" charset="0"/>
              </a:rPr>
              <a:t>Exception not permitted due to: </a:t>
            </a:r>
          </a:p>
          <a:p>
            <a:pPr lvl="2">
              <a:defRPr/>
            </a:pPr>
            <a:r>
              <a:rPr lang="en-US" altLang="en-US" dirty="0">
                <a:latin typeface="Arial" charset="0"/>
                <a:cs typeface="Arial" charset="0"/>
              </a:rPr>
              <a:t>T</a:t>
            </a:r>
            <a:r>
              <a:rPr lang="en-US" altLang="en-US" dirty="0" smtClean="0">
                <a:latin typeface="Arial" charset="0"/>
                <a:cs typeface="Arial" charset="0"/>
              </a:rPr>
              <a:t>ranscripts being unavailable because the IRS has not had time to process the data, due to recent filing</a:t>
            </a:r>
          </a:p>
          <a:p>
            <a:pPr lvl="2">
              <a:defRPr/>
            </a:pPr>
            <a:endParaRPr lang="en-US" altLang="en-US" sz="400" dirty="0" smtClean="0">
              <a:latin typeface="Arial" charset="0"/>
              <a:cs typeface="Arial" charset="0"/>
            </a:endParaRPr>
          </a:p>
          <a:p>
            <a:pPr lvl="2">
              <a:defRPr/>
            </a:pPr>
            <a:r>
              <a:rPr lang="en-US" altLang="en-US" dirty="0" smtClean="0">
                <a:latin typeface="Arial" panose="020B0604020202020204" pitchFamily="34" charset="0"/>
                <a:cs typeface="Arial" panose="020B0604020202020204" pitchFamily="34" charset="0"/>
              </a:rPr>
              <a:t>The inability to establish an IRS online account</a:t>
            </a:r>
          </a:p>
          <a:p>
            <a:pPr marL="914400" lvl="2" indent="0">
              <a:buFont typeface="Arial" charset="0"/>
              <a:buNone/>
              <a:defRPr/>
            </a:pPr>
            <a:endParaRPr lang="en-US" altLang="en-US" sz="800" dirty="0">
              <a:latin typeface="Arial" panose="020B0604020202020204" pitchFamily="34" charset="0"/>
              <a:cs typeface="Arial" panose="020B0604020202020204" pitchFamily="34" charset="0"/>
            </a:endParaRPr>
          </a:p>
          <a:p>
            <a:pPr marL="914400" lvl="2" indent="0">
              <a:buFont typeface="Arial" charset="0"/>
              <a:buNone/>
              <a:defRPr/>
            </a:pPr>
            <a:endParaRPr lang="en-US" altLang="en-US" sz="800" i="1" dirty="0" smtClean="0">
              <a:solidFill>
                <a:srgbClr val="0070C0"/>
              </a:solidFill>
              <a:latin typeface="Arial" panose="020B0604020202020204" pitchFamily="34" charset="0"/>
              <a:cs typeface="Arial" panose="020B0604020202020204" pitchFamily="34" charset="0"/>
            </a:endParaRPr>
          </a:p>
          <a:p>
            <a:pPr marL="914400" lvl="2" indent="0">
              <a:buFont typeface="Arial" charset="0"/>
              <a:buNone/>
              <a:defRPr/>
            </a:pPr>
            <a:r>
              <a:rPr lang="en-US" altLang="en-US" sz="3000" i="1" dirty="0" smtClean="0">
                <a:solidFill>
                  <a:srgbClr val="0070C0"/>
                </a:solidFill>
                <a:latin typeface="Arial" panose="020B0604020202020204" pitchFamily="34" charset="0"/>
                <a:cs typeface="Arial" panose="020B0604020202020204" pitchFamily="34" charset="0"/>
              </a:rPr>
              <a:t>Electronic Announcement: October 18, 2016</a:t>
            </a:r>
          </a:p>
        </p:txBody>
      </p:sp>
      <p:sp>
        <p:nvSpPr>
          <p:cNvPr id="2" name="Slide Number Placeholder 1"/>
          <p:cNvSpPr>
            <a:spLocks noGrp="1"/>
          </p:cNvSpPr>
          <p:nvPr>
            <p:ph type="sldNum" sz="quarter" idx="10"/>
          </p:nvPr>
        </p:nvSpPr>
        <p:spPr/>
        <p:txBody>
          <a:bodyPr/>
          <a:lstStyle/>
          <a:p>
            <a:pPr>
              <a:defRPr/>
            </a:pPr>
            <a:fld id="{8963A3A5-B8D6-4778-8047-B36B4DFB78CB}"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xfrm>
            <a:off x="304800" y="414338"/>
            <a:ext cx="8553450"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solidFill>
                  <a:schemeClr val="tx1"/>
                </a:solidFill>
                <a:latin typeface="Arial" charset="0"/>
                <a:cs typeface="Arial" charset="0"/>
              </a:rPr>
              <a:t>2016-2017 Documentation Update</a:t>
            </a:r>
          </a:p>
        </p:txBody>
      </p:sp>
      <p:sp>
        <p:nvSpPr>
          <p:cNvPr id="18435" name="Content Placeholder 2"/>
          <p:cNvSpPr>
            <a:spLocks noGrp="1"/>
          </p:cNvSpPr>
          <p:nvPr>
            <p:ph idx="4294967295"/>
          </p:nvPr>
        </p:nvSpPr>
        <p:spPr bwMode="auto">
          <a:xfrm>
            <a:off x="228600" y="990600"/>
            <a:ext cx="8686800" cy="51609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charset="0"/>
              <a:buNone/>
            </a:pPr>
            <a:endParaRPr lang="en-US" altLang="en-US" sz="1000" dirty="0" smtClean="0">
              <a:latin typeface="Arial" charset="0"/>
              <a:cs typeface="Arial" charset="0"/>
            </a:endParaRPr>
          </a:p>
          <a:p>
            <a:pPr marL="0" indent="0">
              <a:buFont typeface="Arial" charset="0"/>
              <a:buNone/>
            </a:pPr>
            <a:r>
              <a:rPr lang="en-US" altLang="en-US" sz="2800" dirty="0" smtClean="0">
                <a:latin typeface="Arial" charset="0"/>
                <a:cs typeface="Arial" charset="0"/>
              </a:rPr>
              <a:t>Alternative documentation includes:</a:t>
            </a:r>
          </a:p>
          <a:p>
            <a:pPr marL="0" indent="0">
              <a:buFont typeface="Arial" charset="0"/>
              <a:buNone/>
            </a:pPr>
            <a:endParaRPr lang="en-US" altLang="en-US" sz="100" dirty="0" smtClean="0">
              <a:latin typeface="Arial" charset="0"/>
              <a:cs typeface="Arial" charset="0"/>
            </a:endParaRPr>
          </a:p>
          <a:p>
            <a:pPr marL="0" indent="0">
              <a:buFont typeface="Arial" charset="0"/>
              <a:buNone/>
            </a:pPr>
            <a:endParaRPr lang="en-US" altLang="en-US" sz="300" dirty="0" smtClean="0">
              <a:latin typeface="Arial" charset="0"/>
              <a:cs typeface="Arial" charset="0"/>
            </a:endParaRPr>
          </a:p>
          <a:p>
            <a:pPr lvl="1">
              <a:spcBef>
                <a:spcPct val="0"/>
              </a:spcBef>
              <a:buFont typeface="Arial" charset="0"/>
              <a:buChar char="•"/>
            </a:pPr>
            <a:r>
              <a:rPr lang="en-US" altLang="en-US" sz="2400" dirty="0" smtClean="0">
                <a:latin typeface="Arial" charset="0"/>
                <a:cs typeface="Arial" charset="0"/>
              </a:rPr>
              <a:t>Signed copy of 2015 IRS tax return, </a:t>
            </a:r>
            <a:r>
              <a:rPr lang="en-US" altLang="en-US" sz="2400" i="1" dirty="0" smtClean="0">
                <a:latin typeface="Arial" charset="0"/>
                <a:cs typeface="Arial" charset="0"/>
              </a:rPr>
              <a:t>and</a:t>
            </a:r>
          </a:p>
          <a:p>
            <a:pPr lvl="1">
              <a:buFont typeface="Arial" charset="0"/>
              <a:buChar char="•"/>
            </a:pPr>
            <a:endParaRPr lang="en-US" altLang="en-US" sz="1200" dirty="0" smtClean="0">
              <a:latin typeface="Arial" charset="0"/>
              <a:cs typeface="Arial" charset="0"/>
            </a:endParaRPr>
          </a:p>
          <a:p>
            <a:pPr lvl="1">
              <a:buFont typeface="Arial" charset="0"/>
              <a:buChar char="•"/>
            </a:pPr>
            <a:r>
              <a:rPr lang="en-US" altLang="en-US" sz="2400" dirty="0" smtClean="0">
                <a:latin typeface="Arial" charset="0"/>
                <a:cs typeface="Arial" charset="0"/>
              </a:rPr>
              <a:t>Statement from tax filer, on or attached to the return, certifying data is the same as submitted to the IRS, </a:t>
            </a:r>
            <a:r>
              <a:rPr lang="en-US" altLang="en-US" sz="2400" i="1" dirty="0" smtClean="0">
                <a:latin typeface="Arial" charset="0"/>
                <a:cs typeface="Arial" charset="0"/>
              </a:rPr>
              <a:t>and</a:t>
            </a:r>
          </a:p>
          <a:p>
            <a:pPr lvl="1">
              <a:buFont typeface="Arial" charset="0"/>
              <a:buChar char="•"/>
            </a:pPr>
            <a:endParaRPr lang="en-US" altLang="en-US" sz="1400" i="1" dirty="0" smtClean="0">
              <a:latin typeface="Arial" charset="0"/>
              <a:cs typeface="Arial" charset="0"/>
            </a:endParaRPr>
          </a:p>
          <a:p>
            <a:pPr lvl="1">
              <a:buFont typeface="Arial" charset="0"/>
              <a:buChar char="•"/>
            </a:pPr>
            <a:r>
              <a:rPr lang="en-US" altLang="en-US" sz="2400" dirty="0" smtClean="0">
                <a:latin typeface="Arial" charset="0"/>
                <a:cs typeface="Arial" charset="0"/>
              </a:rPr>
              <a:t>Communication from IRS stating request unsuccessful </a:t>
            </a:r>
          </a:p>
          <a:p>
            <a:pPr lvl="3"/>
            <a:r>
              <a:rPr lang="en-US" altLang="en-US" sz="2200" dirty="0" smtClean="0">
                <a:latin typeface="Arial" charset="0"/>
                <a:cs typeface="Arial" charset="0"/>
              </a:rPr>
              <a:t>Letter from IRS </a:t>
            </a:r>
            <a:r>
              <a:rPr lang="en-US" altLang="en-US" sz="2200" i="1" dirty="0" smtClean="0">
                <a:latin typeface="Arial" charset="0"/>
                <a:cs typeface="Arial" charset="0"/>
              </a:rPr>
              <a:t>(</a:t>
            </a:r>
            <a:r>
              <a:rPr lang="en-US" altLang="en-US" sz="2200" dirty="0" smtClean="0">
                <a:latin typeface="Arial" charset="0"/>
                <a:cs typeface="Arial" charset="0"/>
              </a:rPr>
              <a:t>signed and dated by tax filer</a:t>
            </a:r>
            <a:r>
              <a:rPr lang="en-US" altLang="en-US" sz="2200" i="1" dirty="0" smtClean="0">
                <a:latin typeface="Arial" charset="0"/>
                <a:cs typeface="Arial" charset="0"/>
              </a:rPr>
              <a:t>) or</a:t>
            </a:r>
          </a:p>
          <a:p>
            <a:pPr lvl="3"/>
            <a:r>
              <a:rPr lang="en-US" altLang="en-US" sz="2200" dirty="0" smtClean="0">
                <a:latin typeface="Arial" charset="0"/>
                <a:cs typeface="Arial" charset="0"/>
              </a:rPr>
              <a:t>Screen shot print </a:t>
            </a:r>
            <a:r>
              <a:rPr lang="en-US" altLang="en-US" sz="2200" i="1" dirty="0" smtClean="0">
                <a:latin typeface="Arial" charset="0"/>
                <a:cs typeface="Arial" charset="0"/>
              </a:rPr>
              <a:t>(</a:t>
            </a:r>
            <a:r>
              <a:rPr lang="en-US" altLang="en-US" sz="2200" dirty="0" smtClean="0">
                <a:latin typeface="Arial" charset="0"/>
                <a:cs typeface="Arial" charset="0"/>
              </a:rPr>
              <a:t>signed and dated by tax filer</a:t>
            </a:r>
            <a:r>
              <a:rPr lang="en-US" altLang="en-US" sz="2200" i="1" dirty="0" smtClean="0">
                <a:latin typeface="Arial" charset="0"/>
                <a:cs typeface="Arial" charset="0"/>
              </a:rPr>
              <a:t>), and</a:t>
            </a:r>
          </a:p>
          <a:p>
            <a:pPr lvl="3"/>
            <a:endParaRPr lang="en-US" altLang="en-US" sz="1200" i="1" dirty="0" smtClean="0">
              <a:latin typeface="Arial" charset="0"/>
              <a:cs typeface="Arial" charset="0"/>
            </a:endParaRPr>
          </a:p>
          <a:p>
            <a:pPr lvl="1">
              <a:buFont typeface="Arial" charset="0"/>
              <a:buChar char="•"/>
            </a:pPr>
            <a:r>
              <a:rPr lang="en-US" altLang="en-US" sz="2400" dirty="0" smtClean="0">
                <a:latin typeface="Arial" charset="0"/>
                <a:cs typeface="Arial" charset="0"/>
              </a:rPr>
              <a:t>Completed and signed IRS Form 4506 T-EZ or 4506-T listing institution as third party recipient</a:t>
            </a:r>
          </a:p>
          <a:p>
            <a:pPr lvl="3"/>
            <a:r>
              <a:rPr lang="en-US" altLang="en-US" sz="2200" dirty="0" smtClean="0">
                <a:latin typeface="Arial" charset="0"/>
                <a:cs typeface="Arial" charset="0"/>
              </a:rPr>
              <a:t>For mailing only if accuracy is doubted</a:t>
            </a:r>
            <a:endParaRPr lang="en-US" altLang="en-US" sz="2200" i="1" dirty="0" smtClean="0">
              <a:latin typeface="Arial" charset="0"/>
              <a:cs typeface="Arial" charset="0"/>
            </a:endParaRPr>
          </a:p>
          <a:p>
            <a:pPr lvl="1"/>
            <a:endParaRPr lang="en-US" altLang="en-US" sz="2400" dirty="0" smtClean="0">
              <a:latin typeface="Arial" charset="0"/>
              <a:cs typeface="Arial" charset="0"/>
            </a:endParaRPr>
          </a:p>
          <a:p>
            <a:pPr lvl="1"/>
            <a:endParaRPr lang="en-US" altLang="en-US" sz="2400" dirty="0" smtClean="0">
              <a:latin typeface="Arial" charset="0"/>
              <a:cs typeface="Arial" charset="0"/>
            </a:endParaRPr>
          </a:p>
          <a:p>
            <a:pPr marL="0" indent="0">
              <a:buFont typeface="Arial" charset="0"/>
              <a:buNone/>
            </a:pPr>
            <a:endParaRPr lang="en-US" altLang="en-US" dirty="0" smtClean="0">
              <a:latin typeface="Arial" charset="0"/>
              <a:cs typeface="Arial" charset="0"/>
            </a:endParaRPr>
          </a:p>
        </p:txBody>
      </p:sp>
      <p:sp>
        <p:nvSpPr>
          <p:cNvPr id="2" name="Slide Number Placeholder 1"/>
          <p:cNvSpPr>
            <a:spLocks noGrp="1"/>
          </p:cNvSpPr>
          <p:nvPr>
            <p:ph type="sldNum" sz="quarter" idx="10"/>
          </p:nvPr>
        </p:nvSpPr>
        <p:spPr/>
        <p:txBody>
          <a:bodyPr/>
          <a:lstStyle/>
          <a:p>
            <a:pPr>
              <a:defRPr/>
            </a:pPr>
            <a:fld id="{8963A3A5-B8D6-4778-8047-B36B4DFB78CB}"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1066800"/>
            <a:ext cx="3276600" cy="4569199"/>
          </a:xfrm>
          <a:prstGeom prst="rect">
            <a:avLst/>
          </a:prstGeom>
        </p:spPr>
      </p:pic>
      <p:sp>
        <p:nvSpPr>
          <p:cNvPr id="2" name="TextBox 1"/>
          <p:cNvSpPr txBox="1"/>
          <p:nvPr/>
        </p:nvSpPr>
        <p:spPr>
          <a:xfrm>
            <a:off x="3200400" y="2895600"/>
            <a:ext cx="2895600" cy="400110"/>
          </a:xfrm>
          <a:prstGeom prst="rect">
            <a:avLst/>
          </a:prstGeom>
          <a:noFill/>
        </p:spPr>
        <p:txBody>
          <a:bodyPr wrap="square" rtlCol="0">
            <a:spAutoFit/>
          </a:bodyPr>
          <a:lstStyle/>
          <a:p>
            <a:pPr algn="ctr"/>
            <a:r>
              <a:rPr lang="en-US" sz="2000" b="1" dirty="0" smtClean="0"/>
              <a:t>2017-2018</a:t>
            </a:r>
            <a:endParaRPr lang="en-US" sz="2000" b="1" dirty="0"/>
          </a:p>
        </p:txBody>
      </p:sp>
      <p:sp>
        <p:nvSpPr>
          <p:cNvPr id="4" name="Slide Number Placeholder 3"/>
          <p:cNvSpPr>
            <a:spLocks noGrp="1"/>
          </p:cNvSpPr>
          <p:nvPr>
            <p:ph type="sldNum" sz="quarter" idx="10"/>
          </p:nvPr>
        </p:nvSpPr>
        <p:spPr/>
        <p:txBody>
          <a:bodyPr/>
          <a:lstStyle/>
          <a:p>
            <a:pPr>
              <a:defRPr/>
            </a:pPr>
            <a:fld id="{2D93AAEB-27CE-4C41-AA31-FC51A458CE9F}" type="slidenum">
              <a:rPr lang="en-US" smtClean="0"/>
              <a:pPr>
                <a:defRPr/>
              </a:pPr>
              <a:t>23</a:t>
            </a:fld>
            <a:endParaRPr lang="en-US" dirty="0"/>
          </a:p>
        </p:txBody>
      </p:sp>
    </p:spTree>
    <p:extLst>
      <p:ext uri="{BB962C8B-B14F-4D97-AF65-F5344CB8AC3E}">
        <p14:creationId xmlns:p14="http://schemas.microsoft.com/office/powerpoint/2010/main" val="22880223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8200" y="2363450"/>
            <a:ext cx="7467600" cy="1446550"/>
          </a:xfrm>
          <a:prstGeom prst="rect">
            <a:avLst/>
          </a:prstGeom>
          <a:noFill/>
        </p:spPr>
        <p:txBody>
          <a:bodyPr wrap="square" rtlCol="0">
            <a:spAutoFit/>
          </a:bodyPr>
          <a:lstStyle/>
          <a:p>
            <a:pPr algn="ctr"/>
            <a:r>
              <a:rPr lang="en-US" sz="8800" b="1" i="1" dirty="0" smtClean="0">
                <a:solidFill>
                  <a:srgbClr val="7030A0"/>
                </a:solidFill>
                <a:latin typeface="Arial" panose="020B0604020202020204" pitchFamily="34" charset="0"/>
                <a:cs typeface="Arial" panose="020B0604020202020204" pitchFamily="34" charset="0"/>
              </a:rPr>
              <a:t>V1 + V4 = V5</a:t>
            </a:r>
            <a:endParaRPr lang="en-US" sz="8800" b="1" i="1" dirty="0">
              <a:solidFill>
                <a:srgbClr val="7030A0"/>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0"/>
          </p:nvPr>
        </p:nvSpPr>
        <p:spPr/>
        <p:txBody>
          <a:bodyPr/>
          <a:lstStyle/>
          <a:p>
            <a:pPr>
              <a:defRPr/>
            </a:pPr>
            <a:fld id="{2D93AAEB-27CE-4C41-AA31-FC51A458CE9F}" type="slidenum">
              <a:rPr lang="en-US" smtClean="0"/>
              <a:pPr>
                <a:defRPr/>
              </a:pPr>
              <a:t>24</a:t>
            </a:fld>
            <a:endParaRPr lang="en-US" dirty="0"/>
          </a:p>
        </p:txBody>
      </p:sp>
    </p:spTree>
    <p:extLst>
      <p:ext uri="{BB962C8B-B14F-4D97-AF65-F5344CB8AC3E}">
        <p14:creationId xmlns:p14="http://schemas.microsoft.com/office/powerpoint/2010/main" val="30808433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smtClean="0">
                <a:solidFill>
                  <a:schemeClr val="tx1"/>
                </a:solidFill>
                <a:latin typeface="Arial" charset="0"/>
                <a:cs typeface="Arial" charset="0"/>
              </a:rPr>
              <a:t>2017-2018 Verification Overview</a:t>
            </a:r>
          </a:p>
        </p:txBody>
      </p:sp>
      <p:sp>
        <p:nvSpPr>
          <p:cNvPr id="19459" name="Content Placeholder 2"/>
          <p:cNvSpPr>
            <a:spLocks noGrp="1"/>
          </p:cNvSpPr>
          <p:nvPr>
            <p:ph idx="1"/>
          </p:nvPr>
        </p:nvSpPr>
        <p:spPr>
          <a:xfrm>
            <a:off x="228600" y="1295400"/>
            <a:ext cx="8785270" cy="4648200"/>
          </a:xfrm>
          <a:prstGeom prst="rect">
            <a:avLst/>
          </a:prstGeom>
        </p:spPr>
        <p:txBody>
          <a:bodyPr wrap="square">
            <a:noAutofit/>
          </a:bodyPr>
          <a:lstStyle/>
          <a:p>
            <a:pPr>
              <a:lnSpc>
                <a:spcPct val="120000"/>
              </a:lnSpc>
              <a:defRPr/>
            </a:pP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SNAP benefits, child support paid, and Tracking Group </a:t>
            </a:r>
            <a:b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b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V6-related untaxed income are no longer required </a:t>
            </a:r>
            <a:b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b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verification </a:t>
            </a: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items</a:t>
            </a:r>
          </a:p>
          <a:p>
            <a:pPr>
              <a:lnSpc>
                <a:spcPct val="120000"/>
              </a:lnSpc>
              <a:defRPr/>
            </a:pPr>
            <a:endParaRPr lang="en-US" altLang="en-US" sz="800" dirty="0" smtClean="0">
              <a:solidFill>
                <a:schemeClr val="tx1"/>
              </a:solidFill>
              <a:latin typeface="Arial" panose="020B0604020202020204" pitchFamily="34" charset="0"/>
              <a:ea typeface="MS PGothic" pitchFamily="34" charset="-128"/>
              <a:cs typeface="Arial" panose="020B0604020202020204" pitchFamily="34" charset="0"/>
            </a:endParaRPr>
          </a:p>
          <a:p>
            <a:pPr>
              <a:lnSpc>
                <a:spcPct val="120000"/>
              </a:lnSpc>
              <a:defRPr/>
            </a:pPr>
            <a:endParaRPr lang="en-US" altLang="en-US" sz="400" dirty="0">
              <a:solidFill>
                <a:schemeClr val="tx1"/>
              </a:solidFill>
              <a:latin typeface="Arial" panose="020B0604020202020204" pitchFamily="34" charset="0"/>
              <a:ea typeface="MS PGothic" pitchFamily="34" charset="-128"/>
              <a:cs typeface="Arial" panose="020B0604020202020204" pitchFamily="34" charset="0"/>
            </a:endParaRPr>
          </a:p>
          <a:p>
            <a:pPr>
              <a:lnSpc>
                <a:spcPct val="120000"/>
              </a:lnSpc>
              <a:defRPr/>
            </a:pP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Tracking group V6 eliminated</a:t>
            </a:r>
          </a:p>
          <a:p>
            <a:pPr>
              <a:lnSpc>
                <a:spcPct val="120000"/>
              </a:lnSpc>
              <a:defRPr/>
            </a:pPr>
            <a:endParaRPr lang="en-US" altLang="en-US" sz="400" dirty="0">
              <a:latin typeface="Arial" panose="020B0604020202020204" pitchFamily="34" charset="0"/>
              <a:ea typeface="MS PGothic" pitchFamily="34" charset="-128"/>
              <a:cs typeface="Arial" panose="020B0604020202020204" pitchFamily="34" charset="0"/>
            </a:endParaRPr>
          </a:p>
          <a:p>
            <a:pPr>
              <a:defRPr/>
            </a:pPr>
            <a:endParaRPr lang="en-US" altLang="en-US" sz="1100" dirty="0" smtClean="0">
              <a:latin typeface="Arial" panose="020B0604020202020204" pitchFamily="34" charset="0"/>
              <a:ea typeface="MS PGothic" pitchFamily="34" charset="-128"/>
              <a:cs typeface="Arial" panose="020B0604020202020204" pitchFamily="34" charset="0"/>
            </a:endParaRPr>
          </a:p>
          <a:p>
            <a:pPr>
              <a:lnSpc>
                <a:spcPct val="120000"/>
              </a:lnSpc>
              <a:defRPr/>
            </a:pPr>
            <a:endParaRPr lang="en-US" altLang="en-US" sz="400" dirty="0" smtClean="0">
              <a:latin typeface="Arial" panose="020B0604020202020204" pitchFamily="34" charset="0"/>
              <a:ea typeface="MS PGothic" pitchFamily="34" charset="-128"/>
              <a:cs typeface="Arial" panose="020B0604020202020204" pitchFamily="34" charset="0"/>
            </a:endParaRPr>
          </a:p>
          <a:p>
            <a:pPr>
              <a:defRPr/>
            </a:pPr>
            <a:r>
              <a:rPr lang="en-US" altLang="en-US" sz="2400" i="1" dirty="0" smtClean="0">
                <a:solidFill>
                  <a:srgbClr val="7030A0"/>
                </a:solidFill>
                <a:latin typeface="Arial" panose="020B0604020202020204" pitchFamily="34" charset="0"/>
                <a:ea typeface="MS PGothic" pitchFamily="34" charset="-128"/>
                <a:cs typeface="Arial" panose="020B0604020202020204" pitchFamily="34" charset="0"/>
              </a:rPr>
              <a:t>IRS Verification of Non-filing Letter required for all tax </a:t>
            </a:r>
            <a:br>
              <a:rPr lang="en-US" altLang="en-US" sz="2400" i="1" dirty="0" smtClean="0">
                <a:solidFill>
                  <a:srgbClr val="7030A0"/>
                </a:solidFill>
                <a:latin typeface="Arial" panose="020B0604020202020204" pitchFamily="34" charset="0"/>
                <a:ea typeface="MS PGothic" pitchFamily="34" charset="-128"/>
                <a:cs typeface="Arial" panose="020B0604020202020204" pitchFamily="34" charset="0"/>
              </a:rPr>
            </a:br>
            <a:r>
              <a:rPr lang="en-US" altLang="en-US" sz="2400" i="1" dirty="0" smtClean="0">
                <a:solidFill>
                  <a:srgbClr val="7030A0"/>
                </a:solidFill>
                <a:latin typeface="Arial" panose="020B0604020202020204" pitchFamily="34" charset="0"/>
                <a:ea typeface="MS PGothic" pitchFamily="34" charset="-128"/>
                <a:cs typeface="Arial" panose="020B0604020202020204" pitchFamily="34" charset="0"/>
              </a:rPr>
              <a:t>non-filers and for applicants with tax filing extensions</a:t>
            </a:r>
          </a:p>
          <a:p>
            <a:pPr>
              <a:defRPr/>
            </a:pPr>
            <a:endParaRPr lang="en-US" altLang="en-US" sz="1100" dirty="0">
              <a:latin typeface="Arial" panose="020B0604020202020204" pitchFamily="34" charset="0"/>
              <a:ea typeface="MS PGothic" pitchFamily="34" charset="-128"/>
              <a:cs typeface="Arial" panose="020B0604020202020204" pitchFamily="34" charset="0"/>
            </a:endParaRPr>
          </a:p>
          <a:p>
            <a:pPr>
              <a:defRPr/>
            </a:pP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Documentation </a:t>
            </a: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used </a:t>
            </a: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to verify certain data elements in </a:t>
            </a:r>
            <a:b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b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2016-2017 may </a:t>
            </a: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also be used for 2017-2018 provided it </a:t>
            </a: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
            </a:r>
            <a:b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b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meets </a:t>
            </a:r>
            <a:r>
              <a:rPr lang="en-US" altLang="en-US" sz="2400" dirty="0" smtClean="0">
                <a:solidFill>
                  <a:schemeClr val="tx1"/>
                </a:solidFill>
                <a:latin typeface="Arial" panose="020B0604020202020204" pitchFamily="34" charset="0"/>
                <a:ea typeface="MS PGothic" pitchFamily="34" charset="-128"/>
                <a:cs typeface="Arial" panose="020B0604020202020204" pitchFamily="34" charset="0"/>
              </a:rPr>
              <a:t>current requirements</a:t>
            </a:r>
          </a:p>
        </p:txBody>
      </p:sp>
      <p:sp>
        <p:nvSpPr>
          <p:cNvPr id="3" name="Slide Number Placeholder 2"/>
          <p:cNvSpPr>
            <a:spLocks noGrp="1"/>
          </p:cNvSpPr>
          <p:nvPr>
            <p:ph type="sldNum" sz="quarter" idx="10"/>
          </p:nvPr>
        </p:nvSpPr>
        <p:spPr/>
        <p:txBody>
          <a:bodyPr/>
          <a:lstStyle/>
          <a:p>
            <a:pPr>
              <a:defRPr/>
            </a:pPr>
            <a:fld id="{8963A3A5-B8D6-4778-8047-B36B4DFB78CB}" type="slidenum">
              <a:rPr lang="en-US" smtClean="0"/>
              <a:pPr>
                <a:defRPr/>
              </a:pPr>
              <a:t>25</a:t>
            </a:fld>
            <a:endParaRPr lang="en-US" dirty="0"/>
          </a:p>
        </p:txBody>
      </p:sp>
    </p:spTree>
    <p:extLst>
      <p:ext uri="{BB962C8B-B14F-4D97-AF65-F5344CB8AC3E}">
        <p14:creationId xmlns:p14="http://schemas.microsoft.com/office/powerpoint/2010/main" val="27098283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smtClean="0">
                <a:solidFill>
                  <a:schemeClr val="tx1"/>
                </a:solidFill>
                <a:latin typeface="Arial" charset="0"/>
                <a:cs typeface="Arial" charset="0"/>
              </a:rPr>
              <a:t>Verification of Non-Filing Letter</a:t>
            </a:r>
          </a:p>
        </p:txBody>
      </p:sp>
      <p:sp>
        <p:nvSpPr>
          <p:cNvPr id="19459" name="Content Placeholder 2"/>
          <p:cNvSpPr>
            <a:spLocks noGrp="1"/>
          </p:cNvSpPr>
          <p:nvPr>
            <p:ph idx="1"/>
          </p:nvPr>
        </p:nvSpPr>
        <p:spPr>
          <a:xfrm>
            <a:off x="381000" y="1219200"/>
            <a:ext cx="8458200" cy="4525963"/>
          </a:xfrm>
          <a:prstGeom prst="rect">
            <a:avLst/>
          </a:prstGeom>
        </p:spPr>
        <p:txBody>
          <a:bodyPr wrap="square">
            <a:noAutofit/>
          </a:bodyPr>
          <a:lstStyle/>
          <a:p>
            <a:pPr>
              <a:defRPr/>
            </a:pPr>
            <a:endParaRPr lang="en-US" altLang="en-US" sz="1800" dirty="0" smtClean="0">
              <a:solidFill>
                <a:schemeClr val="tx1"/>
              </a:solidFill>
              <a:latin typeface="Arial" panose="020B0604020202020204" pitchFamily="34" charset="0"/>
              <a:ea typeface="MS PGothic" pitchFamily="34" charset="-128"/>
              <a:cs typeface="Arial" panose="020B0604020202020204" pitchFamily="34" charset="0"/>
            </a:endParaRPr>
          </a:p>
          <a:p>
            <a:pPr>
              <a:defRPr/>
            </a:pPr>
            <a:r>
              <a:rPr lang="en-US" altLang="en-US" sz="2600" dirty="0" smtClean="0">
                <a:solidFill>
                  <a:schemeClr val="tx1"/>
                </a:solidFill>
                <a:latin typeface="Arial" panose="020B0604020202020204" pitchFamily="34" charset="0"/>
                <a:ea typeface="MS PGothic" pitchFamily="34" charset="-128"/>
                <a:cs typeface="Arial" panose="020B0604020202020204" pitchFamily="34" charset="0"/>
              </a:rPr>
              <a:t>Required for </a:t>
            </a:r>
            <a:r>
              <a:rPr lang="en-US" altLang="en-US" sz="2600" i="1" dirty="0" smtClean="0">
                <a:solidFill>
                  <a:schemeClr val="tx1"/>
                </a:solidFill>
                <a:latin typeface="Arial" panose="020B0604020202020204" pitchFamily="34" charset="0"/>
                <a:ea typeface="MS PGothic" pitchFamily="34" charset="-128"/>
                <a:cs typeface="Arial" panose="020B0604020202020204" pitchFamily="34" charset="0"/>
              </a:rPr>
              <a:t>all</a:t>
            </a:r>
            <a:r>
              <a:rPr lang="en-US" altLang="en-US" sz="2600" dirty="0" smtClean="0">
                <a:solidFill>
                  <a:schemeClr val="tx1"/>
                </a:solidFill>
                <a:latin typeface="Arial" panose="020B0604020202020204" pitchFamily="34" charset="0"/>
                <a:ea typeface="MS PGothic" pitchFamily="34" charset="-128"/>
                <a:cs typeface="Arial" panose="020B0604020202020204" pitchFamily="34" charset="0"/>
              </a:rPr>
              <a:t> students and parents who did not file a 2015 Federal tax return</a:t>
            </a:r>
          </a:p>
          <a:p>
            <a:pPr lvl="1">
              <a:defRPr/>
            </a:pPr>
            <a:endParaRPr lang="en-US" altLang="en-US" sz="1600" dirty="0" smtClean="0">
              <a:solidFill>
                <a:schemeClr val="tx1"/>
              </a:solidFill>
              <a:latin typeface="Arial" panose="020B0604020202020204" pitchFamily="34" charset="0"/>
              <a:ea typeface="MS PGothic" pitchFamily="34" charset="-128"/>
              <a:cs typeface="Arial" panose="020B0604020202020204" pitchFamily="34" charset="0"/>
            </a:endParaRPr>
          </a:p>
          <a:p>
            <a:pPr lvl="1">
              <a:defRPr/>
            </a:pPr>
            <a:r>
              <a:rPr lang="en-US" altLang="en-US" sz="2200" dirty="0" smtClean="0">
                <a:solidFill>
                  <a:schemeClr val="tx1"/>
                </a:solidFill>
                <a:latin typeface="Arial" panose="020B0604020202020204" pitchFamily="34" charset="0"/>
                <a:ea typeface="MS PGothic" pitchFamily="34" charset="-128"/>
                <a:cs typeface="Arial" panose="020B0604020202020204" pitchFamily="34" charset="0"/>
              </a:rPr>
              <a:t>Includes those not required to file</a:t>
            </a:r>
          </a:p>
          <a:p>
            <a:pPr lvl="1">
              <a:defRPr/>
            </a:pPr>
            <a:endParaRPr lang="en-US" altLang="en-US" sz="1600" dirty="0">
              <a:solidFill>
                <a:schemeClr val="tx1"/>
              </a:solidFill>
              <a:latin typeface="Arial" panose="020B0604020202020204" pitchFamily="34" charset="0"/>
              <a:ea typeface="MS PGothic" pitchFamily="34" charset="-128"/>
              <a:cs typeface="Arial" panose="020B0604020202020204" pitchFamily="34" charset="0"/>
            </a:endParaRPr>
          </a:p>
          <a:p>
            <a:pPr lvl="1">
              <a:defRPr/>
            </a:pPr>
            <a:r>
              <a:rPr lang="en-US" altLang="en-US" sz="2200" dirty="0" smtClean="0">
                <a:solidFill>
                  <a:schemeClr val="tx1"/>
                </a:solidFill>
                <a:latin typeface="Arial" panose="020B0604020202020204" pitchFamily="34" charset="0"/>
                <a:ea typeface="MS PGothic" pitchFamily="34" charset="-128"/>
                <a:cs typeface="Arial" panose="020B0604020202020204" pitchFamily="34" charset="0"/>
              </a:rPr>
              <a:t>Includes those who requested extensions of time to file</a:t>
            </a:r>
          </a:p>
          <a:p>
            <a:pPr lvl="1">
              <a:defRPr/>
            </a:pPr>
            <a:endParaRPr lang="en-US" altLang="en-US" sz="500" dirty="0" smtClean="0">
              <a:solidFill>
                <a:schemeClr val="tx1"/>
              </a:solidFill>
              <a:latin typeface="Arial" panose="020B0604020202020204" pitchFamily="34" charset="0"/>
              <a:ea typeface="MS PGothic" pitchFamily="34" charset="-128"/>
              <a:cs typeface="Arial" panose="020B0604020202020204" pitchFamily="34" charset="0"/>
            </a:endParaRPr>
          </a:p>
          <a:p>
            <a:pPr marL="852488" lvl="2">
              <a:defRPr/>
            </a:pPr>
            <a:r>
              <a:rPr lang="en-US" altLang="en-US" dirty="0" smtClean="0">
                <a:solidFill>
                  <a:schemeClr val="tx1"/>
                </a:solidFill>
                <a:latin typeface="Arial" panose="020B0604020202020204" pitchFamily="34" charset="0"/>
                <a:ea typeface="MS PGothic" pitchFamily="34" charset="-128"/>
                <a:cs typeface="Arial" panose="020B0604020202020204" pitchFamily="34" charset="0"/>
              </a:rPr>
              <a:t>Schools can opt to re-verify an application once a tax return </a:t>
            </a:r>
            <a:br>
              <a:rPr lang="en-US" altLang="en-US" dirty="0" smtClean="0">
                <a:solidFill>
                  <a:schemeClr val="tx1"/>
                </a:solidFill>
                <a:latin typeface="Arial" panose="020B0604020202020204" pitchFamily="34" charset="0"/>
                <a:ea typeface="MS PGothic" pitchFamily="34" charset="-128"/>
                <a:cs typeface="Arial" panose="020B0604020202020204" pitchFamily="34" charset="0"/>
              </a:rPr>
            </a:br>
            <a:r>
              <a:rPr lang="en-US" altLang="en-US" dirty="0" smtClean="0">
                <a:solidFill>
                  <a:schemeClr val="tx1"/>
                </a:solidFill>
                <a:latin typeface="Arial" panose="020B0604020202020204" pitchFamily="34" charset="0"/>
                <a:ea typeface="MS PGothic" pitchFamily="34" charset="-128"/>
                <a:cs typeface="Arial" panose="020B0604020202020204" pitchFamily="34" charset="0"/>
              </a:rPr>
              <a:t>is </a:t>
            </a:r>
            <a:r>
              <a:rPr lang="en-US" altLang="en-US" dirty="0" smtClean="0">
                <a:solidFill>
                  <a:schemeClr val="tx1"/>
                </a:solidFill>
                <a:latin typeface="Arial" panose="020B0604020202020204" pitchFamily="34" charset="0"/>
                <a:ea typeface="MS PGothic" pitchFamily="34" charset="-128"/>
                <a:cs typeface="Arial" panose="020B0604020202020204" pitchFamily="34" charset="0"/>
              </a:rPr>
              <a:t>filed</a:t>
            </a:r>
          </a:p>
          <a:p>
            <a:pPr marL="852488" lvl="2">
              <a:defRPr/>
            </a:pPr>
            <a:endParaRPr lang="en-US" altLang="en-US" dirty="0">
              <a:solidFill>
                <a:schemeClr val="tx1"/>
              </a:solidFill>
              <a:latin typeface="Arial" panose="020B0604020202020204" pitchFamily="34" charset="0"/>
              <a:ea typeface="MS PGothic" pitchFamily="34" charset="-128"/>
              <a:cs typeface="Arial" panose="020B0604020202020204" pitchFamily="34" charset="0"/>
            </a:endParaRPr>
          </a:p>
          <a:p>
            <a:pPr marL="228600" indent="0" algn="ctr">
              <a:buNone/>
              <a:defRPr/>
            </a:pPr>
            <a:r>
              <a:rPr lang="en-US" altLang="en-US" i="1" dirty="0" smtClean="0">
                <a:solidFill>
                  <a:srgbClr val="7030A0"/>
                </a:solidFill>
                <a:latin typeface="Arial" panose="020B0604020202020204" pitchFamily="34" charset="0"/>
                <a:ea typeface="MS PGothic" pitchFamily="34" charset="-128"/>
                <a:cs typeface="Arial" panose="020B0604020202020204" pitchFamily="34" charset="0"/>
              </a:rPr>
              <a:t>Currently Form 13873-V is not considered acceptable documentation for verification purposes</a:t>
            </a:r>
            <a:endParaRPr lang="en-US" altLang="en-US" i="1" dirty="0" smtClean="0">
              <a:solidFill>
                <a:srgbClr val="7030A0"/>
              </a:solidFill>
              <a:latin typeface="Arial" panose="020B0604020202020204" pitchFamily="34" charset="0"/>
              <a:ea typeface="MS PGothic" pitchFamily="34" charset="-128"/>
              <a:cs typeface="Arial" panose="020B0604020202020204" pitchFamily="34" charset="0"/>
            </a:endParaRPr>
          </a:p>
          <a:p>
            <a:pPr marL="852488" lvl="2">
              <a:defRPr/>
            </a:pPr>
            <a:endParaRPr lang="en-US" altLang="en-US" dirty="0">
              <a:solidFill>
                <a:schemeClr val="tx1"/>
              </a:solidFill>
              <a:latin typeface="Arial" panose="020B0604020202020204" pitchFamily="34" charset="0"/>
              <a:ea typeface="MS PGothic" pitchFamily="34" charset="-128"/>
              <a:cs typeface="Arial" panose="020B0604020202020204" pitchFamily="34" charset="0"/>
            </a:endParaRPr>
          </a:p>
        </p:txBody>
      </p:sp>
      <p:sp>
        <p:nvSpPr>
          <p:cNvPr id="2" name="Slide Number Placeholder 1"/>
          <p:cNvSpPr>
            <a:spLocks noGrp="1"/>
          </p:cNvSpPr>
          <p:nvPr>
            <p:ph type="sldNum" sz="quarter" idx="10"/>
          </p:nvPr>
        </p:nvSpPr>
        <p:spPr/>
        <p:txBody>
          <a:bodyPr/>
          <a:lstStyle/>
          <a:p>
            <a:pPr>
              <a:defRPr/>
            </a:pPr>
            <a:fld id="{8963A3A5-B8D6-4778-8047-B36B4DFB78CB}" type="slidenum">
              <a:rPr lang="en-US" smtClean="0"/>
              <a:pPr>
                <a:defRPr/>
              </a:pPr>
              <a:t>26</a:t>
            </a:fld>
            <a:endParaRPr lang="en-US" dirty="0"/>
          </a:p>
        </p:txBody>
      </p:sp>
    </p:spTree>
    <p:extLst>
      <p:ext uri="{BB962C8B-B14F-4D97-AF65-F5344CB8AC3E}">
        <p14:creationId xmlns:p14="http://schemas.microsoft.com/office/powerpoint/2010/main" val="11587495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304800" y="1219200"/>
            <a:ext cx="8534400" cy="4953000"/>
          </a:xfrm>
          <a:prstGeom prst="rect">
            <a:avLst/>
          </a:prstGeom>
        </p:spPr>
        <p:txBody>
          <a:bodyPr wrap="square">
            <a:noAutofit/>
          </a:bodyPr>
          <a:lstStyle/>
          <a:p>
            <a:pPr marL="0" indent="0" algn="ctr">
              <a:buNone/>
              <a:defRPr/>
            </a:pPr>
            <a:r>
              <a:rPr lang="en-US" altLang="en-US" i="1" dirty="0" smtClean="0">
                <a:solidFill>
                  <a:schemeClr val="tx1"/>
                </a:solidFill>
                <a:latin typeface="Arial" panose="020B0604020202020204" pitchFamily="34" charset="0"/>
                <a:ea typeface="MS PGothic" pitchFamily="34" charset="-128"/>
                <a:cs typeface="Arial" panose="020B0604020202020204" pitchFamily="34" charset="0"/>
              </a:rPr>
              <a:t>A parent or spouse who does not have an SSN,</a:t>
            </a:r>
            <a:br>
              <a:rPr lang="en-US" altLang="en-US" i="1" dirty="0" smtClean="0">
                <a:solidFill>
                  <a:schemeClr val="tx1"/>
                </a:solidFill>
                <a:latin typeface="Arial" panose="020B0604020202020204" pitchFamily="34" charset="0"/>
                <a:ea typeface="MS PGothic" pitchFamily="34" charset="-128"/>
                <a:cs typeface="Arial" panose="020B0604020202020204" pitchFamily="34" charset="0"/>
              </a:rPr>
            </a:br>
            <a:r>
              <a:rPr lang="en-US" altLang="en-US" i="1" dirty="0" smtClean="0">
                <a:solidFill>
                  <a:schemeClr val="tx1"/>
                </a:solidFill>
                <a:latin typeface="Arial" panose="020B0604020202020204" pitchFamily="34" charset="0"/>
                <a:ea typeface="MS PGothic" pitchFamily="34" charset="-128"/>
                <a:cs typeface="Arial" panose="020B0604020202020204" pitchFamily="34" charset="0"/>
              </a:rPr>
              <a:t>Individual Taxpayer Identification Number (ITIN), or Employer Identification Number (EIN) may submit...</a:t>
            </a:r>
          </a:p>
          <a:p>
            <a:endParaRPr lang="en-US" sz="1100" dirty="0" smtClean="0">
              <a:solidFill>
                <a:schemeClr val="tx1"/>
              </a:solidFill>
            </a:endParaRPr>
          </a:p>
          <a:p>
            <a:r>
              <a:rPr lang="en-US" sz="2400" dirty="0" smtClean="0">
                <a:solidFill>
                  <a:schemeClr val="tx1"/>
                </a:solidFill>
              </a:rPr>
              <a:t>A </a:t>
            </a:r>
            <a:r>
              <a:rPr lang="en-US" sz="2400" dirty="0">
                <a:solidFill>
                  <a:schemeClr val="tx1"/>
                </a:solidFill>
              </a:rPr>
              <a:t>signed and dated </a:t>
            </a:r>
            <a:r>
              <a:rPr lang="en-US" sz="2400" dirty="0" smtClean="0">
                <a:solidFill>
                  <a:schemeClr val="tx1"/>
                </a:solidFill>
              </a:rPr>
              <a:t>statement:</a:t>
            </a:r>
          </a:p>
          <a:p>
            <a:endParaRPr lang="en-US" sz="300" dirty="0">
              <a:solidFill>
                <a:schemeClr val="tx1"/>
              </a:solidFill>
            </a:endParaRPr>
          </a:p>
          <a:p>
            <a:pPr marL="857250" lvl="1" indent="-171450"/>
            <a:r>
              <a:rPr lang="en-US" sz="2000" dirty="0">
                <a:solidFill>
                  <a:schemeClr val="tx1"/>
                </a:solidFill>
              </a:rPr>
              <a:t>Certifying that the individual(s) </a:t>
            </a:r>
            <a:r>
              <a:rPr lang="en-US" sz="2000" dirty="0" smtClean="0">
                <a:solidFill>
                  <a:schemeClr val="tx1"/>
                </a:solidFill>
              </a:rPr>
              <a:t>does </a:t>
            </a:r>
            <a:r>
              <a:rPr lang="en-US" sz="2000" dirty="0">
                <a:solidFill>
                  <a:schemeClr val="tx1"/>
                </a:solidFill>
              </a:rPr>
              <a:t>not have </a:t>
            </a:r>
            <a:r>
              <a:rPr lang="en-US" sz="2000" dirty="0" smtClean="0">
                <a:solidFill>
                  <a:schemeClr val="tx1"/>
                </a:solidFill>
              </a:rPr>
              <a:t>an SSN, ITIN or EIN</a:t>
            </a:r>
          </a:p>
          <a:p>
            <a:pPr marL="857250" lvl="1" indent="-171450"/>
            <a:endParaRPr lang="en-US" sz="900" dirty="0">
              <a:solidFill>
                <a:schemeClr val="tx1"/>
              </a:solidFill>
            </a:endParaRPr>
          </a:p>
          <a:p>
            <a:pPr marL="857250" lvl="1" indent="-171450"/>
            <a:r>
              <a:rPr lang="en-US" sz="2000" dirty="0">
                <a:solidFill>
                  <a:schemeClr val="tx1"/>
                </a:solidFill>
              </a:rPr>
              <a:t>Listing the sources and amounts of earnings, other income, and resources that supported the individual(s) for the appropriate </a:t>
            </a:r>
            <a:r>
              <a:rPr lang="en-US" sz="2000" dirty="0" smtClean="0">
                <a:solidFill>
                  <a:schemeClr val="tx1"/>
                </a:solidFill>
              </a:rPr>
              <a:t>year</a:t>
            </a:r>
          </a:p>
          <a:p>
            <a:pPr lvl="1"/>
            <a:endParaRPr lang="en-US" sz="1200" dirty="0" smtClean="0">
              <a:solidFill>
                <a:schemeClr val="tx1"/>
              </a:solidFill>
            </a:endParaRPr>
          </a:p>
          <a:p>
            <a:r>
              <a:rPr lang="en-US" sz="2400" dirty="0" smtClean="0">
                <a:solidFill>
                  <a:schemeClr val="tx1"/>
                </a:solidFill>
              </a:rPr>
              <a:t>If </a:t>
            </a:r>
            <a:r>
              <a:rPr lang="en-US" sz="2400" dirty="0">
                <a:solidFill>
                  <a:schemeClr val="tx1"/>
                </a:solidFill>
              </a:rPr>
              <a:t>applicable, a copy of IRS Form W–2 or equivalent </a:t>
            </a:r>
            <a:r>
              <a:rPr lang="en-US" sz="2400" dirty="0" smtClean="0">
                <a:solidFill>
                  <a:schemeClr val="tx1"/>
                </a:solidFill>
              </a:rPr>
              <a:t>document for </a:t>
            </a:r>
            <a:r>
              <a:rPr lang="en-US" sz="2400" dirty="0">
                <a:solidFill>
                  <a:schemeClr val="tx1"/>
                </a:solidFill>
              </a:rPr>
              <a:t>each source of employment </a:t>
            </a:r>
            <a:r>
              <a:rPr lang="en-US" sz="2400" dirty="0" smtClean="0">
                <a:solidFill>
                  <a:schemeClr val="tx1"/>
                </a:solidFill>
              </a:rPr>
              <a:t>income</a:t>
            </a:r>
            <a:endParaRPr lang="en-US" sz="2400" dirty="0">
              <a:solidFill>
                <a:schemeClr val="tx1"/>
              </a:solidFill>
            </a:endParaRPr>
          </a:p>
          <a:p>
            <a:pPr marL="852488" lvl="2">
              <a:defRPr/>
            </a:pPr>
            <a:endParaRPr lang="en-US" altLang="en-US" sz="600" dirty="0" smtClean="0">
              <a:latin typeface="Arial" panose="020B0604020202020204" pitchFamily="34" charset="0"/>
              <a:ea typeface="MS PGothic" pitchFamily="34" charset="-128"/>
              <a:cs typeface="Arial" panose="020B0604020202020204" pitchFamily="34" charset="0"/>
            </a:endParaRPr>
          </a:p>
          <a:p>
            <a:pPr marL="228600" indent="0" algn="ctr">
              <a:buNone/>
              <a:defRPr/>
            </a:pPr>
            <a:r>
              <a:rPr lang="en-US" altLang="en-US" i="1" dirty="0">
                <a:solidFill>
                  <a:srgbClr val="0070C0"/>
                </a:solidFill>
                <a:latin typeface="Arial" charset="0"/>
                <a:cs typeface="Arial" charset="0"/>
              </a:rPr>
              <a:t>Program Integrity Q&amp;A Website (</a:t>
            </a:r>
            <a:r>
              <a:rPr lang="en-US" altLang="en-US" i="1" dirty="0" smtClean="0">
                <a:solidFill>
                  <a:srgbClr val="0070C0"/>
                </a:solidFill>
                <a:latin typeface="Arial" charset="0"/>
                <a:cs typeface="Arial" charset="0"/>
              </a:rPr>
              <a:t>DOC-Q29) </a:t>
            </a:r>
            <a:endParaRPr lang="en-US" altLang="en-US" i="1" dirty="0">
              <a:solidFill>
                <a:srgbClr val="0070C0"/>
              </a:solidFill>
              <a:latin typeface="Arial" charset="0"/>
              <a:cs typeface="Arial" charset="0"/>
            </a:endParaRPr>
          </a:p>
          <a:p>
            <a:pPr marL="469900" lvl="1" indent="0">
              <a:buNone/>
              <a:defRPr/>
            </a:pPr>
            <a:endParaRPr lang="en-US" altLang="en-US" dirty="0">
              <a:latin typeface="Arial" panose="020B0604020202020204" pitchFamily="34" charset="0"/>
              <a:ea typeface="MS PGothic" pitchFamily="34" charset="-128"/>
              <a:cs typeface="Arial" panose="020B0604020202020204" pitchFamily="34" charset="0"/>
            </a:endParaRPr>
          </a:p>
        </p:txBody>
      </p:sp>
      <p:sp>
        <p:nvSpPr>
          <p:cNvPr id="2" name="Title 1"/>
          <p:cNvSpPr>
            <a:spLocks noGrp="1"/>
          </p:cNvSpPr>
          <p:nvPr>
            <p:ph type="title"/>
          </p:nvPr>
        </p:nvSpPr>
        <p:spPr>
          <a:xfrm>
            <a:off x="285038" y="414325"/>
            <a:ext cx="8554162" cy="647698"/>
          </a:xfrm>
        </p:spPr>
        <p:txBody>
          <a:bodyPr/>
          <a:lstStyle/>
          <a:p>
            <a:r>
              <a:rPr lang="en-US" dirty="0" smtClean="0">
                <a:solidFill>
                  <a:schemeClr val="tx1"/>
                </a:solidFill>
              </a:rPr>
              <a:t>Undocumented Parents/Spouses</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8963A3A5-B8D6-4778-8047-B36B4DFB78CB}" type="slidenum">
              <a:rPr lang="en-US" smtClean="0"/>
              <a:pPr>
                <a:defRPr/>
              </a:pPr>
              <a:t>27</a:t>
            </a:fld>
            <a:endParaRPr lang="en-US" dirty="0"/>
          </a:p>
        </p:txBody>
      </p:sp>
    </p:spTree>
    <p:extLst>
      <p:ext uri="{BB962C8B-B14F-4D97-AF65-F5344CB8AC3E}">
        <p14:creationId xmlns:p14="http://schemas.microsoft.com/office/powerpoint/2010/main" val="33019224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325"/>
            <a:ext cx="8554162" cy="647698"/>
          </a:xfrm>
        </p:spPr>
        <p:txBody>
          <a:bodyPr/>
          <a:lstStyle/>
          <a:p>
            <a:r>
              <a:rPr lang="en-US" dirty="0" smtClean="0">
                <a:solidFill>
                  <a:schemeClr val="tx1"/>
                </a:solidFill>
              </a:rPr>
              <a:t>IRS Tax Return Transcript Matrix</a:t>
            </a:r>
            <a:endParaRPr lang="en-US" dirty="0">
              <a:solidFill>
                <a:schemeClr val="tx1"/>
              </a:solidFill>
            </a:endParaRPr>
          </a:p>
        </p:txBody>
      </p:sp>
      <p:sp>
        <p:nvSpPr>
          <p:cNvPr id="3" name="Content Placeholder 2"/>
          <p:cNvSpPr>
            <a:spLocks noGrp="1"/>
          </p:cNvSpPr>
          <p:nvPr>
            <p:ph idx="1"/>
          </p:nvPr>
        </p:nvSpPr>
        <p:spPr>
          <a:xfrm>
            <a:off x="228600" y="1371600"/>
            <a:ext cx="8706562" cy="4525963"/>
          </a:xfrm>
        </p:spPr>
        <p:txBody>
          <a:bodyPr/>
          <a:lstStyle/>
          <a:p>
            <a:pPr marL="0" indent="0" algn="ctr">
              <a:buNone/>
            </a:pPr>
            <a:endParaRPr lang="en-US" dirty="0">
              <a:solidFill>
                <a:schemeClr val="tx1">
                  <a:lumMod val="95000"/>
                  <a:lumOff val="5000"/>
                </a:schemeClr>
              </a:solidFill>
            </a:endParaRPr>
          </a:p>
          <a:p>
            <a:pPr marL="0" indent="0" algn="ctr">
              <a:buNone/>
            </a:pPr>
            <a:endParaRPr lang="en-US" dirty="0" smtClean="0">
              <a:solidFill>
                <a:schemeClr val="tx1">
                  <a:lumMod val="95000"/>
                  <a:lumOff val="5000"/>
                </a:schemeClr>
              </a:solidFill>
            </a:endParaRPr>
          </a:p>
          <a:p>
            <a:pPr marL="0" indent="0" algn="ctr">
              <a:buNone/>
            </a:pPr>
            <a:endParaRPr lang="en-US" dirty="0" smtClean="0">
              <a:solidFill>
                <a:schemeClr val="tx1">
                  <a:lumMod val="95000"/>
                  <a:lumOff val="5000"/>
                </a:schemeClr>
              </a:solidFill>
            </a:endParaRPr>
          </a:p>
          <a:p>
            <a:pPr marL="0" indent="0" algn="ctr">
              <a:buNone/>
            </a:pPr>
            <a:r>
              <a:rPr lang="en-US" sz="3400" i="1" dirty="0" smtClean="0">
                <a:solidFill>
                  <a:srgbClr val="0070C0"/>
                </a:solidFill>
              </a:rPr>
              <a:t>Electronic Announcement: </a:t>
            </a:r>
            <a:r>
              <a:rPr lang="en-US" sz="3400" i="1" dirty="0" smtClean="0">
                <a:solidFill>
                  <a:srgbClr val="0070C0"/>
                </a:solidFill>
              </a:rPr>
              <a:t>January 12, 2017</a:t>
            </a:r>
            <a:endParaRPr lang="en-US" sz="3400" i="1" dirty="0" smtClean="0">
              <a:solidFill>
                <a:srgbClr val="0070C0"/>
              </a:solidFill>
            </a:endParaRPr>
          </a:p>
          <a:p>
            <a:pPr marL="0" indent="0" algn="ctr">
              <a:buNone/>
            </a:pPr>
            <a:endParaRPr lang="en-US" i="1" dirty="0">
              <a:solidFill>
                <a:srgbClr val="0070C0"/>
              </a:solidFill>
            </a:endParaRPr>
          </a:p>
          <a:p>
            <a:pPr marL="0" indent="0" algn="ctr">
              <a:buNone/>
            </a:pPr>
            <a:endParaRPr lang="en-US" sz="3400" i="1" dirty="0" smtClean="0">
              <a:solidFill>
                <a:srgbClr val="0070C0"/>
              </a:solidFill>
            </a:endParaRPr>
          </a:p>
        </p:txBody>
      </p:sp>
      <p:sp>
        <p:nvSpPr>
          <p:cNvPr id="4" name="Slide Number Placeholder 3"/>
          <p:cNvSpPr>
            <a:spLocks noGrp="1"/>
          </p:cNvSpPr>
          <p:nvPr>
            <p:ph type="sldNum" sz="quarter" idx="10"/>
          </p:nvPr>
        </p:nvSpPr>
        <p:spPr/>
        <p:txBody>
          <a:bodyPr/>
          <a:lstStyle/>
          <a:p>
            <a:pPr>
              <a:defRPr/>
            </a:pPr>
            <a:fld id="{8963A3A5-B8D6-4778-8047-B36B4DFB78CB}" type="slidenum">
              <a:rPr lang="en-US" smtClean="0"/>
              <a:pPr>
                <a:defRPr/>
              </a:pPr>
              <a:t>28</a:t>
            </a:fld>
            <a:endParaRPr lang="en-US" dirty="0"/>
          </a:p>
        </p:txBody>
      </p:sp>
    </p:spTree>
    <p:extLst>
      <p:ext uri="{BB962C8B-B14F-4D97-AF65-F5344CB8AC3E}">
        <p14:creationId xmlns:p14="http://schemas.microsoft.com/office/powerpoint/2010/main" val="27417444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2017-2018 Verification</a:t>
            </a:r>
            <a:endParaRPr lang="en-US" dirty="0">
              <a:solidFill>
                <a:schemeClr val="tx1"/>
              </a:solidFill>
            </a:endParaRPr>
          </a:p>
        </p:txBody>
      </p:sp>
      <p:sp>
        <p:nvSpPr>
          <p:cNvPr id="3" name="Content Placeholder 2"/>
          <p:cNvSpPr>
            <a:spLocks noGrp="1"/>
          </p:cNvSpPr>
          <p:nvPr>
            <p:ph idx="1"/>
          </p:nvPr>
        </p:nvSpPr>
        <p:spPr/>
        <p:txBody>
          <a:bodyPr/>
          <a:lstStyle/>
          <a:p>
            <a:pPr marL="0" indent="0" algn="ctr">
              <a:spcBef>
                <a:spcPts val="0"/>
              </a:spcBef>
              <a:buNone/>
            </a:pPr>
            <a:r>
              <a:rPr lang="en-US" sz="3200" i="1" dirty="0" smtClean="0">
                <a:solidFill>
                  <a:srgbClr val="0070C0"/>
                </a:solidFill>
              </a:rPr>
              <a:t>Dear </a:t>
            </a:r>
            <a:r>
              <a:rPr lang="en-US" sz="3200" i="1" dirty="0">
                <a:solidFill>
                  <a:srgbClr val="0070C0"/>
                </a:solidFill>
              </a:rPr>
              <a:t>Colleague Letter </a:t>
            </a:r>
            <a:r>
              <a:rPr lang="en-US" sz="3200" i="1" dirty="0" smtClean="0">
                <a:solidFill>
                  <a:srgbClr val="0070C0"/>
                </a:solidFill>
              </a:rPr>
              <a:t>GEN-16-07</a:t>
            </a:r>
          </a:p>
          <a:p>
            <a:pPr marL="0" indent="0" algn="ctr">
              <a:spcBef>
                <a:spcPts val="0"/>
              </a:spcBef>
              <a:buNone/>
            </a:pPr>
            <a:endParaRPr lang="en-US" sz="2000" i="1" dirty="0">
              <a:solidFill>
                <a:srgbClr val="0070C0"/>
              </a:solidFill>
            </a:endParaRPr>
          </a:p>
          <a:p>
            <a:pPr marL="0" indent="0" algn="ctr">
              <a:spcBef>
                <a:spcPts val="0"/>
              </a:spcBef>
              <a:buNone/>
            </a:pPr>
            <a:r>
              <a:rPr lang="en-US" sz="3200" i="1" dirty="0" smtClean="0">
                <a:solidFill>
                  <a:srgbClr val="0070C0"/>
                </a:solidFill>
              </a:rPr>
              <a:t>Federal Register: April 1,2016</a:t>
            </a:r>
          </a:p>
          <a:p>
            <a:pPr marL="0" indent="0" algn="ctr">
              <a:spcBef>
                <a:spcPts val="0"/>
              </a:spcBef>
              <a:buNone/>
            </a:pPr>
            <a:endParaRPr lang="en-US" sz="2000" i="1" dirty="0" smtClean="0">
              <a:solidFill>
                <a:srgbClr val="0070C0"/>
              </a:solidFill>
            </a:endParaRPr>
          </a:p>
          <a:p>
            <a:pPr marL="0" indent="0" algn="ctr">
              <a:spcBef>
                <a:spcPts val="0"/>
              </a:spcBef>
              <a:buNone/>
            </a:pPr>
            <a:r>
              <a:rPr lang="en-US" sz="3200" i="1" dirty="0" smtClean="0">
                <a:solidFill>
                  <a:srgbClr val="0070C0"/>
                </a:solidFill>
              </a:rPr>
              <a:t>Suggested </a:t>
            </a:r>
            <a:r>
              <a:rPr lang="en-US" sz="3200" i="1" dirty="0" smtClean="0">
                <a:solidFill>
                  <a:srgbClr val="0070C0"/>
                </a:solidFill>
              </a:rPr>
              <a:t>verification </a:t>
            </a:r>
            <a:r>
              <a:rPr lang="en-US" sz="3200" i="1" dirty="0" smtClean="0">
                <a:solidFill>
                  <a:srgbClr val="0070C0"/>
                </a:solidFill>
              </a:rPr>
              <a:t>text: July 29, </a:t>
            </a:r>
            <a:r>
              <a:rPr lang="en-US" sz="3200" i="1" dirty="0" smtClean="0">
                <a:solidFill>
                  <a:srgbClr val="0070C0"/>
                </a:solidFill>
              </a:rPr>
              <a:t>2016</a:t>
            </a:r>
          </a:p>
          <a:p>
            <a:pPr marL="0" indent="0" algn="ctr">
              <a:spcBef>
                <a:spcPts val="0"/>
              </a:spcBef>
              <a:buNone/>
            </a:pPr>
            <a:endParaRPr lang="en-US" sz="2000" i="1" dirty="0">
              <a:solidFill>
                <a:srgbClr val="0070C0"/>
              </a:solidFill>
            </a:endParaRPr>
          </a:p>
          <a:p>
            <a:pPr marL="0" indent="0" algn="ctr">
              <a:spcBef>
                <a:spcPts val="0"/>
              </a:spcBef>
              <a:buNone/>
            </a:pPr>
            <a:r>
              <a:rPr lang="en-US" sz="3200" i="1" dirty="0">
                <a:solidFill>
                  <a:srgbClr val="0070C0"/>
                </a:solidFill>
              </a:rPr>
              <a:t>Program Integrity Q &amp; A </a:t>
            </a:r>
            <a:r>
              <a:rPr lang="en-US" sz="3200" i="1" dirty="0" smtClean="0">
                <a:solidFill>
                  <a:srgbClr val="0070C0"/>
                </a:solidFill>
              </a:rPr>
              <a:t>Website: Verification topic</a:t>
            </a:r>
            <a:endParaRPr lang="en-US" sz="3200" i="1" dirty="0">
              <a:solidFill>
                <a:srgbClr val="0070C0"/>
              </a:solidFill>
            </a:endParaRPr>
          </a:p>
          <a:p>
            <a:pPr marL="0" indent="0" algn="ctr">
              <a:spcBef>
                <a:spcPts val="0"/>
              </a:spcBef>
              <a:buNone/>
            </a:pPr>
            <a:endParaRPr lang="en-US" sz="2000" i="1" dirty="0">
              <a:solidFill>
                <a:srgbClr val="0070C0"/>
              </a:solidFill>
            </a:endParaRPr>
          </a:p>
          <a:p>
            <a:pPr marL="0" indent="0" algn="ctr">
              <a:spcBef>
                <a:spcPts val="0"/>
              </a:spcBef>
              <a:buNone/>
            </a:pPr>
            <a:r>
              <a:rPr lang="en-US" sz="3200" i="1" dirty="0" smtClean="0">
                <a:solidFill>
                  <a:srgbClr val="0070C0"/>
                </a:solidFill>
              </a:rPr>
              <a:t>Application and Verification Guide:</a:t>
            </a:r>
            <a:br>
              <a:rPr lang="en-US" sz="3200" i="1" dirty="0" smtClean="0">
                <a:solidFill>
                  <a:srgbClr val="0070C0"/>
                </a:solidFill>
              </a:rPr>
            </a:br>
            <a:r>
              <a:rPr lang="en-US" sz="3200" i="1" dirty="0" smtClean="0">
                <a:solidFill>
                  <a:srgbClr val="0070C0"/>
                </a:solidFill>
              </a:rPr>
              <a:t>November 22, 2016 </a:t>
            </a:r>
            <a:endParaRPr lang="en-US" sz="3200" i="1" dirty="0">
              <a:solidFill>
                <a:srgbClr val="0070C0"/>
              </a:solidFill>
            </a:endParaRPr>
          </a:p>
        </p:txBody>
      </p:sp>
      <p:sp>
        <p:nvSpPr>
          <p:cNvPr id="5" name="Slide Number Placeholder 4"/>
          <p:cNvSpPr>
            <a:spLocks noGrp="1"/>
          </p:cNvSpPr>
          <p:nvPr>
            <p:ph type="sldNum" sz="quarter" idx="10"/>
          </p:nvPr>
        </p:nvSpPr>
        <p:spPr/>
        <p:txBody>
          <a:bodyPr/>
          <a:lstStyle/>
          <a:p>
            <a:pPr>
              <a:defRPr/>
            </a:pPr>
            <a:fld id="{8963A3A5-B8D6-4778-8047-B36B4DFB78CB}" type="slidenum">
              <a:rPr lang="en-US" smtClean="0"/>
              <a:pPr>
                <a:defRPr/>
              </a:pPr>
              <a:t>29</a:t>
            </a:fld>
            <a:endParaRPr lang="en-US" dirty="0"/>
          </a:p>
        </p:txBody>
      </p:sp>
    </p:spTree>
    <p:extLst>
      <p:ext uri="{BB962C8B-B14F-4D97-AF65-F5344CB8AC3E}">
        <p14:creationId xmlns:p14="http://schemas.microsoft.com/office/powerpoint/2010/main" val="467325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1800" y="993401"/>
            <a:ext cx="3276600" cy="4569199"/>
          </a:xfrm>
          <a:prstGeom prst="rect">
            <a:avLst/>
          </a:prstGeom>
        </p:spPr>
      </p:pic>
      <p:sp>
        <p:nvSpPr>
          <p:cNvPr id="2" name="Slide Number Placeholder 1"/>
          <p:cNvSpPr>
            <a:spLocks noGrp="1"/>
          </p:cNvSpPr>
          <p:nvPr>
            <p:ph type="sldNum" sz="quarter" idx="10"/>
          </p:nvPr>
        </p:nvSpPr>
        <p:spPr/>
        <p:txBody>
          <a:bodyPr/>
          <a:lstStyle/>
          <a:p>
            <a:pPr>
              <a:defRPr/>
            </a:pPr>
            <a:fld id="{2D93AAEB-27CE-4C41-AA31-FC51A458CE9F}" type="slidenum">
              <a:rPr lang="en-US" smtClean="0"/>
              <a:pPr>
                <a:defRPr/>
              </a:pPr>
              <a:t>3</a:t>
            </a:fld>
            <a:endParaRPr lang="en-US" dirty="0"/>
          </a:p>
        </p:txBody>
      </p:sp>
    </p:spTree>
    <p:extLst>
      <p:ext uri="{BB962C8B-B14F-4D97-AF65-F5344CB8AC3E}">
        <p14:creationId xmlns:p14="http://schemas.microsoft.com/office/powerpoint/2010/main" val="36203409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460375" y="414338"/>
            <a:ext cx="8553450"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solidFill>
                  <a:schemeClr val="tx1"/>
                </a:solidFill>
                <a:latin typeface="Arial" charset="0"/>
                <a:cs typeface="Arial" charset="0"/>
              </a:rPr>
              <a:t>2017-2018 </a:t>
            </a:r>
            <a:r>
              <a:rPr lang="en-US" altLang="en-US" dirty="0" smtClean="0">
                <a:solidFill>
                  <a:schemeClr val="tx1"/>
                </a:solidFill>
                <a:latin typeface="Arial" charset="0"/>
                <a:cs typeface="Arial" charset="0"/>
              </a:rPr>
              <a:t>Documentation Update</a:t>
            </a:r>
          </a:p>
        </p:txBody>
      </p:sp>
      <p:sp>
        <p:nvSpPr>
          <p:cNvPr id="41988" name="Content Placeholder 2"/>
          <p:cNvSpPr>
            <a:spLocks noGrp="1"/>
          </p:cNvSpPr>
          <p:nvPr>
            <p:ph idx="4294967295"/>
          </p:nvPr>
        </p:nvSpPr>
        <p:spPr bwMode="auto">
          <a:xfrm>
            <a:off x="304800" y="1219200"/>
            <a:ext cx="8686800" cy="48768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914400" lvl="2" indent="0">
              <a:buFont typeface="Arial" charset="0"/>
              <a:buNone/>
              <a:defRPr/>
            </a:pPr>
            <a:endParaRPr lang="en-US" altLang="en-US" sz="800" dirty="0">
              <a:latin typeface="Arial" panose="020B0604020202020204" pitchFamily="34" charset="0"/>
              <a:cs typeface="Arial" panose="020B0604020202020204" pitchFamily="34" charset="0"/>
            </a:endParaRPr>
          </a:p>
          <a:p>
            <a:pPr marL="914400" lvl="2" indent="0">
              <a:buFont typeface="Arial" charset="0"/>
              <a:buNone/>
              <a:defRPr/>
            </a:pPr>
            <a:endParaRPr lang="en-US" altLang="en-US" sz="800" i="1" dirty="0" smtClean="0">
              <a:solidFill>
                <a:srgbClr val="0070C0"/>
              </a:solidFill>
              <a:latin typeface="Arial" panose="020B0604020202020204" pitchFamily="34" charset="0"/>
              <a:cs typeface="Arial" panose="020B0604020202020204" pitchFamily="34" charset="0"/>
            </a:endParaRPr>
          </a:p>
          <a:p>
            <a:pPr marL="914400" lvl="2" indent="0">
              <a:buFont typeface="Arial" charset="0"/>
              <a:buNone/>
              <a:defRPr/>
            </a:pPr>
            <a:endParaRPr lang="en-US" altLang="en-US" sz="3000" i="1" dirty="0" smtClean="0">
              <a:solidFill>
                <a:srgbClr val="0070C0"/>
              </a:solidFill>
              <a:latin typeface="Arial" panose="020B0604020202020204" pitchFamily="34" charset="0"/>
              <a:cs typeface="Arial" panose="020B0604020202020204" pitchFamily="34" charset="0"/>
            </a:endParaRPr>
          </a:p>
          <a:p>
            <a:pPr marL="914400" lvl="2" indent="0">
              <a:buFont typeface="Arial" charset="0"/>
              <a:buNone/>
              <a:defRPr/>
            </a:pPr>
            <a:endParaRPr lang="en-US" altLang="en-US" sz="3000" i="1" dirty="0">
              <a:solidFill>
                <a:srgbClr val="0070C0"/>
              </a:solidFill>
              <a:latin typeface="Arial" panose="020B0604020202020204" pitchFamily="34" charset="0"/>
              <a:cs typeface="Arial" panose="020B0604020202020204" pitchFamily="34" charset="0"/>
            </a:endParaRPr>
          </a:p>
          <a:p>
            <a:pPr marL="0" lvl="2" indent="0" algn="ctr">
              <a:buFont typeface="Arial" charset="0"/>
              <a:buNone/>
              <a:defRPr/>
            </a:pPr>
            <a:r>
              <a:rPr lang="en-US" altLang="en-US" sz="3600" i="1" dirty="0" smtClean="0">
                <a:solidFill>
                  <a:srgbClr val="0070C0"/>
                </a:solidFill>
                <a:latin typeface="Arial" panose="020B0604020202020204" pitchFamily="34" charset="0"/>
                <a:cs typeface="Arial" panose="020B0604020202020204" pitchFamily="34" charset="0"/>
              </a:rPr>
              <a:t>Electronic Announcement</a:t>
            </a:r>
            <a:r>
              <a:rPr lang="en-US" altLang="en-US" sz="3600" i="1" dirty="0">
                <a:solidFill>
                  <a:srgbClr val="0070C0"/>
                </a:solidFill>
                <a:latin typeface="Arial" panose="020B0604020202020204" pitchFamily="34" charset="0"/>
                <a:cs typeface="Arial" panose="020B0604020202020204" pitchFamily="34" charset="0"/>
              </a:rPr>
              <a:t> </a:t>
            </a:r>
            <a:r>
              <a:rPr lang="en-US" altLang="en-US" sz="3600" i="1" dirty="0" smtClean="0">
                <a:solidFill>
                  <a:srgbClr val="0070C0"/>
                </a:solidFill>
                <a:latin typeface="Arial" panose="020B0604020202020204" pitchFamily="34" charset="0"/>
                <a:cs typeface="Arial" panose="020B0604020202020204" pitchFamily="34" charset="0"/>
              </a:rPr>
              <a:t>expected</a:t>
            </a:r>
            <a:br>
              <a:rPr lang="en-US" altLang="en-US" sz="3600" i="1" dirty="0" smtClean="0">
                <a:solidFill>
                  <a:srgbClr val="0070C0"/>
                </a:solidFill>
                <a:latin typeface="Arial" panose="020B0604020202020204" pitchFamily="34" charset="0"/>
                <a:cs typeface="Arial" panose="020B0604020202020204" pitchFamily="34" charset="0"/>
              </a:rPr>
            </a:br>
            <a:r>
              <a:rPr lang="en-US" altLang="en-US" sz="3600" i="1" dirty="0" smtClean="0">
                <a:solidFill>
                  <a:srgbClr val="0070C0"/>
                </a:solidFill>
                <a:latin typeface="Arial" panose="020B0604020202020204" pitchFamily="34" charset="0"/>
                <a:cs typeface="Arial" panose="020B0604020202020204" pitchFamily="34" charset="0"/>
              </a:rPr>
              <a:t>winter or spring 2017</a:t>
            </a:r>
            <a:endParaRPr lang="en-US" altLang="en-US" sz="3600" i="1" dirty="0" smtClean="0">
              <a:solidFill>
                <a:srgbClr val="0070C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0"/>
          </p:nvPr>
        </p:nvSpPr>
        <p:spPr/>
        <p:txBody>
          <a:bodyPr/>
          <a:lstStyle/>
          <a:p>
            <a:pPr>
              <a:defRPr/>
            </a:pPr>
            <a:fld id="{8963A3A5-B8D6-4778-8047-B36B4DFB78CB}" type="slidenum">
              <a:rPr lang="en-US" smtClean="0"/>
              <a:pPr>
                <a:defRPr/>
              </a:pPr>
              <a:t>30</a:t>
            </a:fld>
            <a:endParaRPr lang="en-US" dirty="0"/>
          </a:p>
        </p:txBody>
      </p:sp>
    </p:spTree>
    <p:extLst>
      <p:ext uri="{BB962C8B-B14F-4D97-AF65-F5344CB8AC3E}">
        <p14:creationId xmlns:p14="http://schemas.microsoft.com/office/powerpoint/2010/main" val="41359891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990600"/>
            <a:ext cx="3519691" cy="4510528"/>
          </a:xfrm>
          <a:prstGeom prst="rect">
            <a:avLst/>
          </a:prstGeom>
        </p:spPr>
      </p:pic>
      <p:sp>
        <p:nvSpPr>
          <p:cNvPr id="2" name="TextBox 1"/>
          <p:cNvSpPr txBox="1"/>
          <p:nvPr/>
        </p:nvSpPr>
        <p:spPr>
          <a:xfrm>
            <a:off x="3360045" y="2819400"/>
            <a:ext cx="2895600" cy="400110"/>
          </a:xfrm>
          <a:prstGeom prst="rect">
            <a:avLst/>
          </a:prstGeom>
          <a:noFill/>
        </p:spPr>
        <p:txBody>
          <a:bodyPr wrap="square" rtlCol="0">
            <a:spAutoFit/>
          </a:bodyPr>
          <a:lstStyle/>
          <a:p>
            <a:pPr algn="ctr"/>
            <a:r>
              <a:rPr lang="en-US" sz="2000" b="1" dirty="0" smtClean="0"/>
              <a:t>Comment Code 399</a:t>
            </a:r>
            <a:endParaRPr lang="en-US" sz="2000" b="1" dirty="0"/>
          </a:p>
        </p:txBody>
      </p:sp>
      <p:sp>
        <p:nvSpPr>
          <p:cNvPr id="7" name="Slide Number Placeholder 6"/>
          <p:cNvSpPr>
            <a:spLocks noGrp="1"/>
          </p:cNvSpPr>
          <p:nvPr>
            <p:ph type="sldNum" sz="quarter" idx="10"/>
          </p:nvPr>
        </p:nvSpPr>
        <p:spPr/>
        <p:txBody>
          <a:bodyPr/>
          <a:lstStyle/>
          <a:p>
            <a:pPr>
              <a:defRPr/>
            </a:pPr>
            <a:fld id="{2D93AAEB-27CE-4C41-AA31-FC51A458CE9F}" type="slidenum">
              <a:rPr lang="en-US" smtClean="0"/>
              <a:pPr>
                <a:defRPr/>
              </a:pPr>
              <a:t>31</a:t>
            </a:fld>
            <a:endParaRPr lang="en-US" dirty="0"/>
          </a:p>
        </p:txBody>
      </p:sp>
    </p:spTree>
    <p:extLst>
      <p:ext uri="{BB962C8B-B14F-4D97-AF65-F5344CB8AC3E}">
        <p14:creationId xmlns:p14="http://schemas.microsoft.com/office/powerpoint/2010/main" val="3289041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968276"/>
            <a:ext cx="8001000" cy="2308324"/>
          </a:xfrm>
          <a:prstGeom prst="rect">
            <a:avLst/>
          </a:prstGeom>
          <a:noFill/>
        </p:spPr>
        <p:txBody>
          <a:bodyPr wrap="square" rtlCol="0">
            <a:spAutoFit/>
          </a:bodyPr>
          <a:lstStyle/>
          <a:p>
            <a:pPr algn="ctr"/>
            <a:r>
              <a:rPr lang="en-US" sz="3600" b="1" i="1" dirty="0" smtClean="0">
                <a:latin typeface="Arial" panose="020B0604020202020204" pitchFamily="34" charset="0"/>
                <a:cs typeface="Arial" panose="020B0604020202020204" pitchFamily="34" charset="0"/>
              </a:rPr>
              <a:t>What is the best way for </a:t>
            </a:r>
            <a:br>
              <a:rPr lang="en-US" sz="3600" b="1" i="1" dirty="0" smtClean="0">
                <a:latin typeface="Arial" panose="020B0604020202020204" pitchFamily="34" charset="0"/>
                <a:cs typeface="Arial" panose="020B0604020202020204" pitchFamily="34" charset="0"/>
              </a:rPr>
            </a:br>
            <a:r>
              <a:rPr lang="en-US" sz="3600" b="1" i="1" dirty="0" smtClean="0">
                <a:latin typeface="Arial" panose="020B0604020202020204" pitchFamily="34" charset="0"/>
                <a:cs typeface="Arial" panose="020B0604020202020204" pitchFamily="34" charset="0"/>
              </a:rPr>
              <a:t>most students to limit the incidence of conflicting information between 2016-2017 and 2017-2018?</a:t>
            </a:r>
            <a:endParaRPr lang="en-US" sz="3600" b="1" i="1" dirty="0">
              <a:latin typeface="Arial" panose="020B0604020202020204" pitchFamily="34" charset="0"/>
              <a:cs typeface="Arial" panose="020B0604020202020204" pitchFamily="34" charset="0"/>
            </a:endParaRPr>
          </a:p>
        </p:txBody>
      </p:sp>
      <p:sp>
        <p:nvSpPr>
          <p:cNvPr id="2" name="TextBox 1"/>
          <p:cNvSpPr txBox="1"/>
          <p:nvPr/>
        </p:nvSpPr>
        <p:spPr>
          <a:xfrm>
            <a:off x="304800" y="4241801"/>
            <a:ext cx="8534400" cy="1200329"/>
          </a:xfrm>
          <a:prstGeom prst="rect">
            <a:avLst/>
          </a:prstGeom>
          <a:noFill/>
        </p:spPr>
        <p:txBody>
          <a:bodyPr wrap="square" rtlCol="0">
            <a:spAutoFit/>
          </a:bodyPr>
          <a:lstStyle/>
          <a:p>
            <a:pPr algn="ctr"/>
            <a:r>
              <a:rPr lang="en-US" sz="3600" b="1" i="1" dirty="0" smtClean="0">
                <a:solidFill>
                  <a:srgbClr val="7030A0"/>
                </a:solidFill>
                <a:latin typeface="Arial" panose="020B0604020202020204" pitchFamily="34" charset="0"/>
                <a:cs typeface="Arial" panose="020B0604020202020204" pitchFamily="34" charset="0"/>
              </a:rPr>
              <a:t>Use the IRS Data Retrieval Tool </a:t>
            </a:r>
            <a:br>
              <a:rPr lang="en-US" sz="3600" b="1" i="1" dirty="0" smtClean="0">
                <a:solidFill>
                  <a:srgbClr val="7030A0"/>
                </a:solidFill>
                <a:latin typeface="Arial" panose="020B0604020202020204" pitchFamily="34" charset="0"/>
                <a:cs typeface="Arial" panose="020B0604020202020204" pitchFamily="34" charset="0"/>
              </a:rPr>
            </a:br>
            <a:r>
              <a:rPr lang="en-US" sz="3600" b="1" i="1" dirty="0" smtClean="0">
                <a:solidFill>
                  <a:srgbClr val="7030A0"/>
                </a:solidFill>
                <a:latin typeface="Arial" panose="020B0604020202020204" pitchFamily="34" charset="0"/>
                <a:cs typeface="Arial" panose="020B0604020202020204" pitchFamily="34" charset="0"/>
              </a:rPr>
              <a:t>for both years</a:t>
            </a:r>
            <a:endParaRPr lang="en-US" sz="3600" b="1" i="1" dirty="0">
              <a:solidFill>
                <a:srgbClr val="7030A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2D93AAEB-27CE-4C41-AA31-FC51A458CE9F}" type="slidenum">
              <a:rPr lang="en-US" smtClean="0"/>
              <a:pPr>
                <a:defRPr/>
              </a:pPr>
              <a:t>32</a:t>
            </a:fld>
            <a:endParaRPr lang="en-US" dirty="0"/>
          </a:p>
        </p:txBody>
      </p:sp>
    </p:spTree>
    <p:extLst>
      <p:ext uri="{BB962C8B-B14F-4D97-AF65-F5344CB8AC3E}">
        <p14:creationId xmlns:p14="http://schemas.microsoft.com/office/powerpoint/2010/main" val="948295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xfrm>
            <a:off x="228600" y="414325"/>
            <a:ext cx="8554162" cy="6476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en-US" altLang="en-US" sz="4000" b="1" dirty="0" smtClean="0">
                <a:solidFill>
                  <a:schemeClr val="tx1"/>
                </a:solidFill>
                <a:latin typeface="Arial" charset="0"/>
                <a:cs typeface="Arial" charset="0"/>
              </a:rPr>
              <a:t> Conflicting Information</a:t>
            </a:r>
          </a:p>
        </p:txBody>
      </p:sp>
      <p:sp>
        <p:nvSpPr>
          <p:cNvPr id="18437" name="Content Placeholder 4"/>
          <p:cNvSpPr>
            <a:spLocks noGrp="1"/>
          </p:cNvSpPr>
          <p:nvPr>
            <p:ph idx="1"/>
          </p:nvPr>
        </p:nvSpPr>
        <p:spPr bwMode="auto">
          <a:xfrm>
            <a:off x="381000" y="1371601"/>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tx1"/>
                </a:solidFill>
                <a:latin typeface="Arial" charset="0"/>
                <a:cs typeface="Arial" charset="0"/>
              </a:rPr>
              <a:t>Increased possibility of conflicting information due to the </a:t>
            </a:r>
            <a:br>
              <a:rPr lang="en-US" altLang="en-US" sz="2400" dirty="0" smtClean="0">
                <a:solidFill>
                  <a:schemeClr val="tx1"/>
                </a:solidFill>
                <a:latin typeface="Arial" charset="0"/>
                <a:cs typeface="Arial" charset="0"/>
              </a:rPr>
            </a:br>
            <a:r>
              <a:rPr lang="en-US" altLang="en-US" sz="2400" dirty="0" smtClean="0">
                <a:solidFill>
                  <a:schemeClr val="tx1"/>
                </a:solidFill>
                <a:latin typeface="Arial" charset="0"/>
                <a:cs typeface="Arial" charset="0"/>
              </a:rPr>
              <a:t>inclusion of 2015 income and tax information on the 2016-2017 and 2017-2018 FAFSAs</a:t>
            </a:r>
          </a:p>
          <a:p>
            <a:endParaRPr lang="en-US" altLang="en-US" sz="500" dirty="0" smtClean="0">
              <a:solidFill>
                <a:schemeClr val="tx1"/>
              </a:solidFill>
              <a:latin typeface="Arial" charset="0"/>
              <a:cs typeface="Arial" charset="0"/>
            </a:endParaRPr>
          </a:p>
          <a:p>
            <a:pPr marL="1428750" lvl="1"/>
            <a:r>
              <a:rPr lang="en-US" sz="2000" dirty="0">
                <a:solidFill>
                  <a:schemeClr val="tx1"/>
                </a:solidFill>
                <a:latin typeface="Arial" panose="020B0604020202020204" pitchFamily="34" charset="0"/>
                <a:cs typeface="Arial" panose="020B0604020202020204" pitchFamily="34" charset="0"/>
              </a:rPr>
              <a:t>Other data, such as household and asset information, </a:t>
            </a:r>
            <a:r>
              <a:rPr lang="en-US" sz="2000" dirty="0" smtClean="0">
                <a:solidFill>
                  <a:schemeClr val="tx1"/>
                </a:solidFill>
                <a:latin typeface="Arial" panose="020B0604020202020204" pitchFamily="34" charset="0"/>
                <a:cs typeface="Arial" panose="020B0604020202020204" pitchFamily="34" charset="0"/>
              </a:rPr>
              <a:t/>
            </a:r>
            <a:br>
              <a:rPr lang="en-US" sz="2000" dirty="0" smtClean="0">
                <a:solidFill>
                  <a:schemeClr val="tx1"/>
                </a:solidFill>
                <a:latin typeface="Arial" panose="020B0604020202020204" pitchFamily="34" charset="0"/>
                <a:cs typeface="Arial" panose="020B0604020202020204" pitchFamily="34" charset="0"/>
              </a:rPr>
            </a:br>
            <a:r>
              <a:rPr lang="en-US" sz="2000" dirty="0" smtClean="0">
                <a:solidFill>
                  <a:schemeClr val="tx1"/>
                </a:solidFill>
                <a:latin typeface="Arial" panose="020B0604020202020204" pitchFamily="34" charset="0"/>
                <a:cs typeface="Arial" panose="020B0604020202020204" pitchFamily="34" charset="0"/>
              </a:rPr>
              <a:t>will </a:t>
            </a:r>
            <a:r>
              <a:rPr lang="en-US" sz="2000" dirty="0">
                <a:solidFill>
                  <a:schemeClr val="tx1"/>
                </a:solidFill>
                <a:latin typeface="Arial" panose="020B0604020202020204" pitchFamily="34" charset="0"/>
                <a:cs typeface="Arial" panose="020B0604020202020204" pitchFamily="34" charset="0"/>
              </a:rPr>
              <a:t>be </a:t>
            </a:r>
            <a:r>
              <a:rPr lang="en-US" sz="2000" dirty="0" smtClean="0">
                <a:solidFill>
                  <a:schemeClr val="tx1"/>
                </a:solidFill>
                <a:latin typeface="Arial" panose="020B0604020202020204" pitchFamily="34" charset="0"/>
                <a:cs typeface="Arial" panose="020B0604020202020204" pitchFamily="34" charset="0"/>
              </a:rPr>
              <a:t>c</a:t>
            </a:r>
            <a:r>
              <a:rPr lang="en-US" sz="2000" i="1" dirty="0" smtClean="0">
                <a:solidFill>
                  <a:schemeClr val="tx1"/>
                </a:solidFill>
                <a:latin typeface="Arial" panose="020B0604020202020204" pitchFamily="34" charset="0"/>
                <a:cs typeface="Arial" panose="020B0604020202020204" pitchFamily="34" charset="0"/>
              </a:rPr>
              <a:t>urrent/projected</a:t>
            </a:r>
          </a:p>
          <a:p>
            <a:pPr marL="688975" lvl="1"/>
            <a:endParaRPr lang="en-US" altLang="en-US" sz="1000" dirty="0" smtClean="0">
              <a:solidFill>
                <a:schemeClr val="tx1"/>
              </a:solidFill>
              <a:latin typeface="Arial" charset="0"/>
              <a:cs typeface="Arial" charset="0"/>
            </a:endParaRPr>
          </a:p>
          <a:p>
            <a:pPr marL="688975" lvl="1"/>
            <a:endParaRPr lang="en-US" altLang="en-US" sz="1600" dirty="0" smtClean="0">
              <a:solidFill>
                <a:schemeClr val="tx1"/>
              </a:solidFill>
              <a:latin typeface="Arial" charset="0"/>
              <a:cs typeface="Arial" charset="0"/>
            </a:endParaRPr>
          </a:p>
          <a:p>
            <a:r>
              <a:rPr lang="en-US" altLang="en-US" sz="2400" dirty="0" smtClean="0">
                <a:solidFill>
                  <a:schemeClr val="tx1"/>
                </a:solidFill>
                <a:latin typeface="Arial" charset="0"/>
                <a:cs typeface="Arial" charset="0"/>
              </a:rPr>
              <a:t>ED will identify 2017-2018 applications where conflicting information may exist that, if resolved, would result in </a:t>
            </a:r>
            <a:r>
              <a:rPr lang="en-US" altLang="en-US" sz="2400" dirty="0">
                <a:solidFill>
                  <a:schemeClr val="tx1"/>
                </a:solidFill>
                <a:latin typeface="Arial" charset="0"/>
                <a:cs typeface="Arial" charset="0"/>
              </a:rPr>
              <a:t>a </a:t>
            </a:r>
            <a:r>
              <a:rPr lang="en-US" altLang="en-US" sz="2400" dirty="0" smtClean="0">
                <a:solidFill>
                  <a:schemeClr val="tx1"/>
                </a:solidFill>
                <a:latin typeface="Arial" charset="0"/>
                <a:cs typeface="Arial" charset="0"/>
              </a:rPr>
              <a:t>significant change in EFC</a:t>
            </a:r>
          </a:p>
          <a:p>
            <a:endParaRPr lang="en-US" altLang="en-US" sz="200" dirty="0" smtClean="0">
              <a:latin typeface="Arial" charset="0"/>
              <a:cs typeface="Arial" charset="0"/>
            </a:endParaRPr>
          </a:p>
          <a:p>
            <a:endParaRPr lang="en-US" altLang="en-US" sz="700" dirty="0" smtClean="0">
              <a:latin typeface="Arial" charset="0"/>
              <a:cs typeface="Arial" charset="0"/>
            </a:endParaRPr>
          </a:p>
          <a:p>
            <a:endParaRPr lang="en-US" altLang="en-US" sz="700" dirty="0" smtClean="0">
              <a:latin typeface="Arial" charset="0"/>
              <a:cs typeface="Arial" charset="0"/>
            </a:endParaRPr>
          </a:p>
          <a:p>
            <a:endParaRPr lang="en-US" altLang="en-US" sz="700" dirty="0" smtClean="0">
              <a:latin typeface="Arial" charset="0"/>
              <a:cs typeface="Arial" charset="0"/>
            </a:endParaRPr>
          </a:p>
          <a:p>
            <a:pPr marL="0" indent="0" algn="ctr">
              <a:buNone/>
            </a:pPr>
            <a:r>
              <a:rPr lang="en-US" altLang="en-US" sz="3200" i="1" dirty="0" smtClean="0">
                <a:solidFill>
                  <a:srgbClr val="0070C0"/>
                </a:solidFill>
                <a:latin typeface="Arial" charset="0"/>
                <a:cs typeface="Arial" charset="0"/>
              </a:rPr>
              <a:t>Dear Colleague Letter GEN-16-14</a:t>
            </a:r>
          </a:p>
        </p:txBody>
      </p:sp>
      <p:sp>
        <p:nvSpPr>
          <p:cNvPr id="18436" name="Rectangle 1"/>
          <p:cNvSpPr>
            <a:spLocks noChangeArrowheads="1"/>
          </p:cNvSpPr>
          <p:nvPr/>
        </p:nvSpPr>
        <p:spPr bwMode="auto">
          <a:xfrm>
            <a:off x="1530351" y="10484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defTabSz="914400" eaLnBrk="1" hangingPunct="1"/>
            <a:r>
              <a:rPr lang="en-US" altLang="en-US" dirty="0">
                <a:latin typeface="Arial" charset="0"/>
              </a:rPr>
              <a:t/>
            </a:r>
            <a:br>
              <a:rPr lang="en-US" altLang="en-US" dirty="0">
                <a:latin typeface="Arial" charset="0"/>
              </a:rPr>
            </a:br>
            <a:endParaRPr lang="en-US" altLang="en-US" dirty="0">
              <a:latin typeface="Arial" charset="0"/>
            </a:endParaRPr>
          </a:p>
        </p:txBody>
      </p:sp>
      <p:sp>
        <p:nvSpPr>
          <p:cNvPr id="3" name="Slide Number Placeholder 2"/>
          <p:cNvSpPr>
            <a:spLocks noGrp="1"/>
          </p:cNvSpPr>
          <p:nvPr>
            <p:ph type="sldNum" sz="quarter" idx="10"/>
          </p:nvPr>
        </p:nvSpPr>
        <p:spPr/>
        <p:txBody>
          <a:bodyPr/>
          <a:lstStyle/>
          <a:p>
            <a:pPr>
              <a:defRPr/>
            </a:pPr>
            <a:fld id="{8963A3A5-B8D6-4778-8047-B36B4DFB78CB}" type="slidenum">
              <a:rPr lang="en-US" smtClean="0"/>
              <a:pPr>
                <a:defRPr/>
              </a:pPr>
              <a:t>33</a:t>
            </a:fld>
            <a:endParaRPr lang="en-US" dirty="0"/>
          </a:p>
        </p:txBody>
      </p:sp>
    </p:spTree>
    <p:extLst>
      <p:ext uri="{BB962C8B-B14F-4D97-AF65-F5344CB8AC3E}">
        <p14:creationId xmlns:p14="http://schemas.microsoft.com/office/powerpoint/2010/main" val="20306633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Comment Codes 395-399</a:t>
            </a:r>
            <a:endParaRPr lang="en-US" dirty="0">
              <a:solidFill>
                <a:schemeClr val="tx1"/>
              </a:solidFill>
            </a:endParaRPr>
          </a:p>
        </p:txBody>
      </p:sp>
      <p:sp>
        <p:nvSpPr>
          <p:cNvPr id="3" name="Content Placeholder 2"/>
          <p:cNvSpPr>
            <a:spLocks noGrp="1"/>
          </p:cNvSpPr>
          <p:nvPr>
            <p:ph idx="1"/>
          </p:nvPr>
        </p:nvSpPr>
        <p:spPr>
          <a:xfrm>
            <a:off x="381000" y="1493837"/>
            <a:ext cx="8229600" cy="4525963"/>
          </a:xfrm>
        </p:spPr>
        <p:txBody>
          <a:bodyPr/>
          <a:lstStyle/>
          <a:p>
            <a:r>
              <a:rPr lang="en-US" dirty="0" smtClean="0">
                <a:solidFill>
                  <a:schemeClr val="tx1"/>
                </a:solidFill>
              </a:rPr>
              <a:t>Comment codes 395-398 indicate possible conflicting information, but resolution is not required</a:t>
            </a:r>
          </a:p>
          <a:p>
            <a:endParaRPr lang="en-US" sz="1200" i="1" dirty="0" smtClean="0">
              <a:solidFill>
                <a:schemeClr val="tx1"/>
              </a:solidFill>
            </a:endParaRPr>
          </a:p>
          <a:p>
            <a:endParaRPr lang="en-US" sz="1100" i="1" dirty="0">
              <a:solidFill>
                <a:schemeClr val="tx1"/>
              </a:solidFill>
            </a:endParaRPr>
          </a:p>
          <a:p>
            <a:r>
              <a:rPr lang="en-US" i="1" dirty="0" smtClean="0">
                <a:solidFill>
                  <a:schemeClr val="tx1"/>
                </a:solidFill>
              </a:rPr>
              <a:t>Resolution </a:t>
            </a:r>
            <a:r>
              <a:rPr lang="en-US" i="1" u="sng" dirty="0" smtClean="0">
                <a:solidFill>
                  <a:schemeClr val="tx1"/>
                </a:solidFill>
              </a:rPr>
              <a:t>is</a:t>
            </a:r>
            <a:r>
              <a:rPr lang="en-US" i="1" dirty="0" smtClean="0">
                <a:solidFill>
                  <a:schemeClr val="tx1"/>
                </a:solidFill>
              </a:rPr>
              <a:t> required for comment code 399</a:t>
            </a:r>
          </a:p>
          <a:p>
            <a:endParaRPr lang="en-US" sz="400" i="1" dirty="0" smtClean="0">
              <a:solidFill>
                <a:schemeClr val="tx1"/>
              </a:solidFill>
            </a:endParaRPr>
          </a:p>
          <a:p>
            <a:pPr lvl="1"/>
            <a:r>
              <a:rPr lang="en-US" altLang="en-US" dirty="0">
                <a:solidFill>
                  <a:schemeClr val="tx1"/>
                </a:solidFill>
                <a:latin typeface="Arial" charset="0"/>
                <a:cs typeface="Arial" charset="0"/>
              </a:rPr>
              <a:t>If comment code 399 </a:t>
            </a:r>
            <a:r>
              <a:rPr lang="en-US" altLang="en-US" dirty="0" smtClean="0">
                <a:solidFill>
                  <a:schemeClr val="tx1"/>
                </a:solidFill>
                <a:latin typeface="Arial" charset="0"/>
                <a:cs typeface="Arial" charset="0"/>
              </a:rPr>
              <a:t>does not appear on the 2017-2018 </a:t>
            </a:r>
            <a:r>
              <a:rPr lang="en-US" altLang="en-US" dirty="0">
                <a:solidFill>
                  <a:schemeClr val="tx1"/>
                </a:solidFill>
                <a:latin typeface="Arial" charset="0"/>
                <a:cs typeface="Arial" charset="0"/>
              </a:rPr>
              <a:t>ISIR, </a:t>
            </a:r>
            <a:r>
              <a:rPr lang="en-US" altLang="en-US" dirty="0" smtClean="0">
                <a:solidFill>
                  <a:schemeClr val="tx1"/>
                </a:solidFill>
                <a:latin typeface="Arial" charset="0"/>
                <a:cs typeface="Arial" charset="0"/>
              </a:rPr>
              <a:t>schools are not </a:t>
            </a:r>
            <a:r>
              <a:rPr lang="en-US" altLang="en-US" dirty="0">
                <a:solidFill>
                  <a:schemeClr val="tx1"/>
                </a:solidFill>
                <a:latin typeface="Arial" charset="0"/>
                <a:cs typeface="Arial" charset="0"/>
              </a:rPr>
              <a:t>required to </a:t>
            </a:r>
            <a:r>
              <a:rPr lang="en-US" altLang="en-US" dirty="0" smtClean="0">
                <a:solidFill>
                  <a:schemeClr val="tx1"/>
                </a:solidFill>
                <a:latin typeface="Arial" charset="0"/>
                <a:cs typeface="Arial" charset="0"/>
              </a:rPr>
              <a:t>resolve differences </a:t>
            </a:r>
            <a:r>
              <a:rPr lang="en-US" altLang="en-US" dirty="0">
                <a:solidFill>
                  <a:schemeClr val="tx1"/>
                </a:solidFill>
                <a:latin typeface="Arial" charset="0"/>
                <a:cs typeface="Arial" charset="0"/>
              </a:rPr>
              <a:t>in </a:t>
            </a:r>
            <a:r>
              <a:rPr lang="en-US" altLang="en-US" i="1" dirty="0">
                <a:solidFill>
                  <a:srgbClr val="7030A0"/>
                </a:solidFill>
                <a:latin typeface="Arial" charset="0"/>
                <a:cs typeface="Arial" charset="0"/>
              </a:rPr>
              <a:t>income or tax information </a:t>
            </a:r>
            <a:r>
              <a:rPr lang="en-US" altLang="en-US" dirty="0">
                <a:solidFill>
                  <a:schemeClr val="tx1"/>
                </a:solidFill>
                <a:latin typeface="Arial" charset="0"/>
                <a:cs typeface="Arial" charset="0"/>
              </a:rPr>
              <a:t>between </a:t>
            </a:r>
            <a:r>
              <a:rPr lang="en-US" altLang="en-US" dirty="0" smtClean="0">
                <a:solidFill>
                  <a:schemeClr val="tx1"/>
                </a:solidFill>
                <a:latin typeface="Arial" charset="0"/>
                <a:cs typeface="Arial" charset="0"/>
              </a:rPr>
              <a:t>the two ISIRs</a:t>
            </a:r>
          </a:p>
          <a:p>
            <a:pPr lvl="1"/>
            <a:endParaRPr lang="en-US" altLang="en-US" sz="600" dirty="0">
              <a:latin typeface="Arial" charset="0"/>
              <a:cs typeface="Arial" charset="0"/>
            </a:endParaRPr>
          </a:p>
          <a:p>
            <a:pPr lvl="1"/>
            <a:r>
              <a:rPr lang="en-US" altLang="en-US" i="1" dirty="0" smtClean="0">
                <a:solidFill>
                  <a:srgbClr val="7030A0"/>
                </a:solidFill>
                <a:latin typeface="Arial" charset="0"/>
                <a:cs typeface="Arial" charset="0"/>
              </a:rPr>
              <a:t>Any </a:t>
            </a:r>
            <a:r>
              <a:rPr lang="en-US" altLang="en-US" i="1" dirty="0">
                <a:solidFill>
                  <a:srgbClr val="7030A0"/>
                </a:solidFill>
                <a:latin typeface="Arial" charset="0"/>
                <a:cs typeface="Arial" charset="0"/>
              </a:rPr>
              <a:t>other conflicting information </a:t>
            </a:r>
            <a:r>
              <a:rPr lang="en-US" altLang="en-US" i="1" dirty="0" smtClean="0">
                <a:solidFill>
                  <a:srgbClr val="7030A0"/>
                </a:solidFill>
                <a:latin typeface="Arial" charset="0"/>
                <a:cs typeface="Arial" charset="0"/>
              </a:rPr>
              <a:t>must still be resolved</a:t>
            </a:r>
          </a:p>
          <a:p>
            <a:pPr lvl="1"/>
            <a:endParaRPr lang="en-US" i="1" dirty="0"/>
          </a:p>
        </p:txBody>
      </p:sp>
      <p:sp>
        <p:nvSpPr>
          <p:cNvPr id="4" name="Slide Number Placeholder 3"/>
          <p:cNvSpPr>
            <a:spLocks noGrp="1"/>
          </p:cNvSpPr>
          <p:nvPr>
            <p:ph type="sldNum" sz="quarter" idx="10"/>
          </p:nvPr>
        </p:nvSpPr>
        <p:spPr/>
        <p:txBody>
          <a:bodyPr/>
          <a:lstStyle/>
          <a:p>
            <a:pPr>
              <a:defRPr/>
            </a:pPr>
            <a:fld id="{8963A3A5-B8D6-4778-8047-B36B4DFB78CB}" type="slidenum">
              <a:rPr lang="en-US" smtClean="0"/>
              <a:pPr>
                <a:defRPr/>
              </a:pPr>
              <a:t>34</a:t>
            </a:fld>
            <a:endParaRPr lang="en-US" dirty="0"/>
          </a:p>
        </p:txBody>
      </p:sp>
    </p:spTree>
    <p:extLst>
      <p:ext uri="{BB962C8B-B14F-4D97-AF65-F5344CB8AC3E}">
        <p14:creationId xmlns:p14="http://schemas.microsoft.com/office/powerpoint/2010/main" val="21820562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en-US" altLang="en-US" dirty="0" smtClean="0">
                <a:solidFill>
                  <a:schemeClr val="tx1"/>
                </a:solidFill>
                <a:latin typeface="Arial" charset="0"/>
                <a:cs typeface="Arial" charset="0"/>
              </a:rPr>
              <a:t>Comment Code 399</a:t>
            </a:r>
            <a:endParaRPr lang="en-US" altLang="en-US" sz="3600" dirty="0" smtClean="0">
              <a:solidFill>
                <a:schemeClr val="tx1"/>
              </a:solidFill>
              <a:latin typeface="Georgia" pitchFamily="18" charset="0"/>
              <a:cs typeface="Arial" charset="0"/>
            </a:endParaRPr>
          </a:p>
        </p:txBody>
      </p:sp>
      <p:sp>
        <p:nvSpPr>
          <p:cNvPr id="20485" name="Content Placeholder 4"/>
          <p:cNvSpPr>
            <a:spLocks noGrp="1"/>
          </p:cNvSpPr>
          <p:nvPr>
            <p:ph idx="1"/>
          </p:nvPr>
        </p:nvSpPr>
        <p:spPr bwMode="auto">
          <a:xfrm>
            <a:off x="381000" y="1417637"/>
            <a:ext cx="8382000" cy="45259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US" altLang="en-US" sz="2800" dirty="0" smtClean="0">
                <a:solidFill>
                  <a:schemeClr val="tx1"/>
                </a:solidFill>
                <a:latin typeface="Arial" panose="020B0604020202020204" pitchFamily="34" charset="0"/>
                <a:cs typeface="Arial" panose="020B0604020202020204" pitchFamily="34" charset="0"/>
              </a:rPr>
              <a:t>If CPS identifies an ISIR as having conflicting information, you will see...</a:t>
            </a:r>
          </a:p>
          <a:p>
            <a:pPr>
              <a:defRPr/>
            </a:pPr>
            <a:endParaRPr lang="en-US" altLang="en-US" sz="400" dirty="0" smtClean="0">
              <a:solidFill>
                <a:schemeClr val="tx1"/>
              </a:solidFill>
              <a:latin typeface="Arial" panose="020B0604020202020204" pitchFamily="34" charset="0"/>
              <a:cs typeface="Arial" panose="020B0604020202020204" pitchFamily="34" charset="0"/>
            </a:endParaRPr>
          </a:p>
          <a:p>
            <a:pPr marL="1314450" lvl="1">
              <a:defRPr/>
            </a:pPr>
            <a:r>
              <a:rPr lang="en-US" altLang="en-US" dirty="0" smtClean="0">
                <a:solidFill>
                  <a:schemeClr val="tx1"/>
                </a:solidFill>
                <a:latin typeface="Arial" panose="020B0604020202020204" pitchFamily="34" charset="0"/>
                <a:cs typeface="Arial" panose="020B0604020202020204" pitchFamily="34" charset="0"/>
              </a:rPr>
              <a:t>C Flag</a:t>
            </a:r>
          </a:p>
          <a:p>
            <a:pPr marL="1314450" lvl="1">
              <a:defRPr/>
            </a:pPr>
            <a:r>
              <a:rPr lang="en-US" altLang="en-US" dirty="0" smtClean="0">
                <a:solidFill>
                  <a:schemeClr val="tx1"/>
                </a:solidFill>
                <a:latin typeface="Arial" panose="020B0604020202020204" pitchFamily="34" charset="0"/>
                <a:cs typeface="Arial" panose="020B0604020202020204" pitchFamily="34" charset="0"/>
              </a:rPr>
              <a:t>ISIR comment code 399</a:t>
            </a:r>
          </a:p>
          <a:p>
            <a:pPr lvl="2">
              <a:defRPr/>
            </a:pPr>
            <a:endParaRPr lang="en-US" altLang="en-US" sz="2800" dirty="0" smtClean="0">
              <a:solidFill>
                <a:schemeClr val="tx1"/>
              </a:solidFill>
              <a:latin typeface="Arial" panose="020B0604020202020204" pitchFamily="34" charset="0"/>
              <a:cs typeface="Arial" panose="020B0604020202020204" pitchFamily="34" charset="0"/>
            </a:endParaRPr>
          </a:p>
          <a:p>
            <a:pPr marL="230188" lvl="1" indent="0" algn="ctr">
              <a:buNone/>
              <a:defRPr/>
            </a:pPr>
            <a:r>
              <a:rPr lang="en-US" sz="2800" i="1" dirty="0" smtClean="0">
                <a:solidFill>
                  <a:schemeClr val="tx1"/>
                </a:solidFill>
              </a:rPr>
              <a:t>“Your </a:t>
            </a:r>
            <a:r>
              <a:rPr lang="en-US" sz="2800" i="1" dirty="0">
                <a:solidFill>
                  <a:schemeClr val="tx1"/>
                </a:solidFill>
              </a:rPr>
              <a:t>Financial Aid Administrator may contact you to resolve any issues related to differences in the 2015 income information you reported on your 2016-2017 FAFSA and </a:t>
            </a:r>
            <a:r>
              <a:rPr lang="en-US" sz="2800" i="1" dirty="0" smtClean="0">
                <a:solidFill>
                  <a:schemeClr val="tx1"/>
                </a:solidFill>
              </a:rPr>
              <a:t>2017-2018 </a:t>
            </a:r>
            <a:r>
              <a:rPr lang="en-US" sz="2800" i="1" dirty="0">
                <a:solidFill>
                  <a:schemeClr val="tx1"/>
                </a:solidFill>
              </a:rPr>
              <a:t>FAFSA</a:t>
            </a:r>
            <a:r>
              <a:rPr lang="en-US" sz="2800" i="1" dirty="0" smtClean="0">
                <a:solidFill>
                  <a:schemeClr val="tx1"/>
                </a:solidFill>
              </a:rPr>
              <a:t>.”</a:t>
            </a:r>
            <a:endParaRPr lang="en-US" sz="2800" i="1" dirty="0">
              <a:solidFill>
                <a:schemeClr val="tx1"/>
              </a:solidFill>
            </a:endParaRPr>
          </a:p>
          <a:p>
            <a:pPr marL="230188" lvl="1" indent="0">
              <a:buFont typeface="Arial"/>
              <a:buNone/>
              <a:defRPr/>
            </a:pPr>
            <a:endParaRPr lang="en-US" altLang="en-US" sz="2400" dirty="0" smtClean="0">
              <a:solidFill>
                <a:schemeClr val="tx1"/>
              </a:solidFill>
              <a:latin typeface="Arial" panose="020B0604020202020204" pitchFamily="34" charset="0"/>
              <a:cs typeface="Arial" panose="020B0604020202020204" pitchFamily="34" charset="0"/>
            </a:endParaRPr>
          </a:p>
        </p:txBody>
      </p:sp>
      <p:sp>
        <p:nvSpPr>
          <p:cNvPr id="20484" name="Rectangle 1"/>
          <p:cNvSpPr>
            <a:spLocks noChangeArrowheads="1"/>
          </p:cNvSpPr>
          <p:nvPr/>
        </p:nvSpPr>
        <p:spPr bwMode="auto">
          <a:xfrm>
            <a:off x="1530351" y="10484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defTabSz="914400" eaLnBrk="1" hangingPunct="1"/>
            <a:r>
              <a:rPr lang="en-US" altLang="en-US" dirty="0">
                <a:latin typeface="Arial" charset="0"/>
              </a:rPr>
              <a:t/>
            </a:r>
            <a:br>
              <a:rPr lang="en-US" altLang="en-US" dirty="0">
                <a:latin typeface="Arial" charset="0"/>
              </a:rPr>
            </a:br>
            <a:endParaRPr lang="en-US" altLang="en-US" dirty="0">
              <a:latin typeface="Arial" charset="0"/>
            </a:endParaRPr>
          </a:p>
        </p:txBody>
      </p:sp>
      <p:sp>
        <p:nvSpPr>
          <p:cNvPr id="3" name="Slide Number Placeholder 2"/>
          <p:cNvSpPr>
            <a:spLocks noGrp="1"/>
          </p:cNvSpPr>
          <p:nvPr>
            <p:ph type="sldNum" sz="quarter" idx="10"/>
          </p:nvPr>
        </p:nvSpPr>
        <p:spPr/>
        <p:txBody>
          <a:bodyPr/>
          <a:lstStyle/>
          <a:p>
            <a:pPr>
              <a:defRPr/>
            </a:pPr>
            <a:fld id="{8963A3A5-B8D6-4778-8047-B36B4DFB78CB}" type="slidenum">
              <a:rPr lang="en-US" smtClean="0"/>
              <a:pPr>
                <a:defRPr/>
              </a:pPr>
              <a:t>35</a:t>
            </a:fld>
            <a:endParaRPr lang="en-US" dirty="0"/>
          </a:p>
        </p:txBody>
      </p:sp>
    </p:spTree>
    <p:extLst>
      <p:ext uri="{BB962C8B-B14F-4D97-AF65-F5344CB8AC3E}">
        <p14:creationId xmlns:p14="http://schemas.microsoft.com/office/powerpoint/2010/main" val="16788682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304800" y="414325"/>
            <a:ext cx="8554162" cy="6476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en-US" altLang="en-US" dirty="0" smtClean="0">
                <a:solidFill>
                  <a:schemeClr val="tx1"/>
                </a:solidFill>
                <a:latin typeface="Arial" charset="0"/>
                <a:cs typeface="Arial" charset="0"/>
              </a:rPr>
              <a:t>Comment Code 399</a:t>
            </a:r>
            <a:endParaRPr lang="en-US" altLang="en-US" sz="3600" dirty="0" smtClean="0">
              <a:solidFill>
                <a:schemeClr val="tx1"/>
              </a:solidFill>
              <a:latin typeface="Georgia" pitchFamily="18" charset="0"/>
              <a:cs typeface="Arial" charset="0"/>
            </a:endParaRPr>
          </a:p>
        </p:txBody>
      </p:sp>
      <p:sp>
        <p:nvSpPr>
          <p:cNvPr id="20485" name="Content Placeholder 4"/>
          <p:cNvSpPr>
            <a:spLocks noGrp="1"/>
          </p:cNvSpPr>
          <p:nvPr>
            <p:ph idx="1"/>
          </p:nvPr>
        </p:nvSpPr>
        <p:spPr bwMode="auto">
          <a:xfrm>
            <a:off x="304800" y="1447800"/>
            <a:ext cx="8610600" cy="50292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US" altLang="en-US" sz="2600" dirty="0" smtClean="0">
                <a:solidFill>
                  <a:schemeClr val="tx1"/>
                </a:solidFill>
                <a:latin typeface="Arial" panose="020B0604020202020204" pitchFamily="34" charset="0"/>
                <a:cs typeface="Arial" panose="020B0604020202020204" pitchFamily="34" charset="0"/>
              </a:rPr>
              <a:t>CPS will not flag an ISIR for conflicting information if...</a:t>
            </a:r>
          </a:p>
          <a:p>
            <a:pPr lvl="1">
              <a:lnSpc>
                <a:spcPct val="150000"/>
              </a:lnSpc>
              <a:defRPr/>
            </a:pPr>
            <a:r>
              <a:rPr lang="en-US" altLang="en-US" dirty="0" smtClean="0">
                <a:solidFill>
                  <a:schemeClr val="tx1"/>
                </a:solidFill>
                <a:latin typeface="Arial" panose="020B0604020202020204" pitchFamily="34" charset="0"/>
                <a:cs typeface="Arial" panose="020B0604020202020204" pitchFamily="34" charset="0"/>
              </a:rPr>
              <a:t>Student is not expected to be Pell-eligible </a:t>
            </a:r>
          </a:p>
          <a:p>
            <a:pPr lvl="1">
              <a:lnSpc>
                <a:spcPct val="150000"/>
              </a:lnSpc>
              <a:defRPr/>
            </a:pPr>
            <a:r>
              <a:rPr lang="en-US" altLang="en-US" dirty="0" smtClean="0">
                <a:solidFill>
                  <a:schemeClr val="tx1"/>
                </a:solidFill>
                <a:latin typeface="Arial" panose="020B0604020202020204" pitchFamily="34" charset="0"/>
                <a:cs typeface="Arial" panose="020B0604020202020204" pitchFamily="34" charset="0"/>
              </a:rPr>
              <a:t>Change in dependency status between the two years</a:t>
            </a:r>
          </a:p>
          <a:p>
            <a:pPr lvl="1">
              <a:defRPr/>
            </a:pPr>
            <a:r>
              <a:rPr lang="en-US" altLang="en-US" dirty="0" smtClean="0">
                <a:solidFill>
                  <a:schemeClr val="tx1"/>
                </a:solidFill>
                <a:latin typeface="Arial" panose="020B0604020202020204" pitchFamily="34" charset="0"/>
                <a:cs typeface="Arial" panose="020B0604020202020204" pitchFamily="34" charset="0"/>
              </a:rPr>
              <a:t>Change in student’s or parents’ marital status between the two years</a:t>
            </a:r>
          </a:p>
          <a:p>
            <a:pPr lvl="1">
              <a:lnSpc>
                <a:spcPct val="150000"/>
              </a:lnSpc>
              <a:defRPr/>
            </a:pPr>
            <a:r>
              <a:rPr lang="en-US" altLang="en-US" dirty="0" smtClean="0">
                <a:solidFill>
                  <a:schemeClr val="tx1"/>
                </a:solidFill>
                <a:latin typeface="Arial" panose="020B0604020202020204" pitchFamily="34" charset="0"/>
                <a:cs typeface="Arial" panose="020B0604020202020204" pitchFamily="34" charset="0"/>
              </a:rPr>
              <a:t>Professional judgment was exercised in either year</a:t>
            </a:r>
          </a:p>
          <a:p>
            <a:pPr marL="230188" lvl="1" indent="0">
              <a:lnSpc>
                <a:spcPct val="150000"/>
              </a:lnSpc>
              <a:buNone/>
              <a:defRPr/>
            </a:pPr>
            <a:endParaRPr lang="en-US" altLang="en-US" sz="1600" dirty="0" smtClean="0">
              <a:latin typeface="Arial" panose="020B0604020202020204" pitchFamily="34" charset="0"/>
              <a:cs typeface="Arial" panose="020B0604020202020204" pitchFamily="34" charset="0"/>
            </a:endParaRPr>
          </a:p>
          <a:p>
            <a:pPr marL="230188" lvl="1" indent="0" algn="ctr">
              <a:buNone/>
              <a:defRPr/>
            </a:pPr>
            <a:r>
              <a:rPr lang="en-US" altLang="en-US" sz="2800" i="1" dirty="0" smtClean="0">
                <a:solidFill>
                  <a:srgbClr val="0070C0"/>
                </a:solidFill>
                <a:latin typeface="Arial" panose="020B0604020202020204" pitchFamily="34" charset="0"/>
                <a:cs typeface="Arial" panose="020B0604020202020204" pitchFamily="34" charset="0"/>
              </a:rPr>
              <a:t>Electronic Announcement: October 13, 2016</a:t>
            </a:r>
          </a:p>
          <a:p>
            <a:pPr marL="230188" lvl="1" indent="0" algn="ctr">
              <a:buNone/>
              <a:defRPr/>
            </a:pPr>
            <a:r>
              <a:rPr lang="en-US" altLang="en-US" sz="2800" i="1" dirty="0" smtClean="0">
                <a:solidFill>
                  <a:srgbClr val="0070C0"/>
                </a:solidFill>
                <a:latin typeface="Arial" panose="020B0604020202020204" pitchFamily="34" charset="0"/>
                <a:cs typeface="Arial" panose="020B0604020202020204" pitchFamily="34" charset="0"/>
              </a:rPr>
              <a:t>ISIR reprocessing October 17, 2016</a:t>
            </a:r>
          </a:p>
          <a:p>
            <a:pPr marL="230188" lvl="1" indent="0">
              <a:buFont typeface="Arial"/>
              <a:buNone/>
              <a:defRPr/>
            </a:pPr>
            <a:endParaRPr lang="en-US" altLang="en-US" sz="2400" dirty="0" smtClean="0">
              <a:latin typeface="Arial" panose="020B0604020202020204" pitchFamily="34" charset="0"/>
              <a:cs typeface="Arial" panose="020B0604020202020204" pitchFamily="34" charset="0"/>
            </a:endParaRPr>
          </a:p>
        </p:txBody>
      </p:sp>
      <p:sp>
        <p:nvSpPr>
          <p:cNvPr id="20484" name="Rectangle 1"/>
          <p:cNvSpPr>
            <a:spLocks noChangeArrowheads="1"/>
          </p:cNvSpPr>
          <p:nvPr/>
        </p:nvSpPr>
        <p:spPr bwMode="auto">
          <a:xfrm>
            <a:off x="1530351" y="10484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defTabSz="914400" eaLnBrk="1" hangingPunct="1"/>
            <a:r>
              <a:rPr lang="en-US" altLang="en-US" dirty="0">
                <a:latin typeface="Arial" charset="0"/>
              </a:rPr>
              <a:t/>
            </a:r>
            <a:br>
              <a:rPr lang="en-US" altLang="en-US" dirty="0">
                <a:latin typeface="Arial" charset="0"/>
              </a:rPr>
            </a:br>
            <a:endParaRPr lang="en-US" altLang="en-US" dirty="0">
              <a:latin typeface="Arial" charset="0"/>
            </a:endParaRPr>
          </a:p>
        </p:txBody>
      </p:sp>
      <p:sp>
        <p:nvSpPr>
          <p:cNvPr id="6" name="TextBox 5"/>
          <p:cNvSpPr txBox="1"/>
          <p:nvPr/>
        </p:nvSpPr>
        <p:spPr>
          <a:xfrm>
            <a:off x="1600200" y="1143000"/>
            <a:ext cx="1905000" cy="1046440"/>
          </a:xfrm>
          <a:prstGeom prst="rect">
            <a:avLst/>
          </a:prstGeom>
          <a:noFill/>
        </p:spPr>
        <p:txBody>
          <a:bodyPr wrap="square" rtlCol="0">
            <a:spAutoFit/>
          </a:bodyPr>
          <a:lstStyle/>
          <a:p>
            <a:r>
              <a:rPr lang="en-US" sz="2600" b="1" i="1" dirty="0" smtClean="0">
                <a:solidFill>
                  <a:srgbClr val="7030A0"/>
                </a:solidFill>
                <a:latin typeface="Arial" panose="020B0604020202020204" pitchFamily="34" charset="0"/>
                <a:cs typeface="Arial" panose="020B0604020202020204" pitchFamily="34" charset="0"/>
              </a:rPr>
              <a:t>most likely</a:t>
            </a:r>
          </a:p>
          <a:p>
            <a:r>
              <a:rPr lang="en-US" sz="3600" b="1" i="1" dirty="0" smtClean="0">
                <a:solidFill>
                  <a:srgbClr val="7030A0"/>
                </a:solidFill>
                <a:latin typeface="Arial" panose="020B0604020202020204" pitchFamily="34" charset="0"/>
                <a:cs typeface="Arial" panose="020B0604020202020204" pitchFamily="34" charset="0"/>
              </a:rPr>
              <a:t>˄</a:t>
            </a:r>
            <a:endParaRPr lang="en-US" sz="3600" b="1" i="1" dirty="0">
              <a:solidFill>
                <a:srgbClr val="7030A0"/>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0"/>
          </p:nvPr>
        </p:nvSpPr>
        <p:spPr/>
        <p:txBody>
          <a:bodyPr/>
          <a:lstStyle/>
          <a:p>
            <a:pPr>
              <a:defRPr/>
            </a:pPr>
            <a:fld id="{8963A3A5-B8D6-4778-8047-B36B4DFB78CB}" type="slidenum">
              <a:rPr lang="en-US" smtClean="0"/>
              <a:pPr>
                <a:defRPr/>
              </a:pPr>
              <a:t>36</a:t>
            </a:fld>
            <a:endParaRPr lang="en-US" dirty="0"/>
          </a:p>
        </p:txBody>
      </p:sp>
    </p:spTree>
    <p:extLst>
      <p:ext uri="{BB962C8B-B14F-4D97-AF65-F5344CB8AC3E}">
        <p14:creationId xmlns:p14="http://schemas.microsoft.com/office/powerpoint/2010/main" val="142681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bwMode="auto">
          <a:xfrm>
            <a:off x="381000" y="414325"/>
            <a:ext cx="8554162" cy="6476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en-US" altLang="en-US" sz="4000" b="1" dirty="0" smtClean="0">
                <a:solidFill>
                  <a:schemeClr val="tx1"/>
                </a:solidFill>
                <a:latin typeface="Arial" charset="0"/>
                <a:cs typeface="Arial" charset="0"/>
              </a:rPr>
              <a:t>Comment Code 399</a:t>
            </a:r>
            <a:endParaRPr lang="en-US" altLang="en-US" sz="3600" dirty="0" smtClean="0">
              <a:solidFill>
                <a:schemeClr val="tx1"/>
              </a:solidFill>
              <a:latin typeface="Georgia" pitchFamily="18" charset="0"/>
              <a:cs typeface="Arial" charset="0"/>
            </a:endParaRPr>
          </a:p>
        </p:txBody>
      </p:sp>
      <p:sp>
        <p:nvSpPr>
          <p:cNvPr id="22533" name="Content Placeholder 4"/>
          <p:cNvSpPr>
            <a:spLocks noGrp="1"/>
          </p:cNvSpPr>
          <p:nvPr>
            <p:ph idx="1"/>
          </p:nvPr>
        </p:nvSpPr>
        <p:spPr bwMode="auto">
          <a:xfrm>
            <a:off x="208838" y="1447800"/>
            <a:ext cx="8782762"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solidFill>
                  <a:schemeClr val="tx1"/>
                </a:solidFill>
                <a:latin typeface="Arial" charset="0"/>
                <a:cs typeface="Arial" charset="0"/>
              </a:rPr>
              <a:t>Comment code 399 does </a:t>
            </a:r>
            <a:r>
              <a:rPr lang="en-US" altLang="en-US" i="1" dirty="0" smtClean="0">
                <a:solidFill>
                  <a:schemeClr val="tx1"/>
                </a:solidFill>
                <a:latin typeface="Arial" charset="0"/>
                <a:cs typeface="Arial" charset="0"/>
              </a:rPr>
              <a:t>not</a:t>
            </a:r>
            <a:r>
              <a:rPr lang="en-US" altLang="en-US" dirty="0" smtClean="0">
                <a:solidFill>
                  <a:schemeClr val="tx1"/>
                </a:solidFill>
                <a:latin typeface="Arial" charset="0"/>
                <a:cs typeface="Arial" charset="0"/>
              </a:rPr>
              <a:t> have to be resolved if...</a:t>
            </a:r>
          </a:p>
          <a:p>
            <a:endParaRPr lang="en-US" altLang="en-US" dirty="0" smtClean="0">
              <a:latin typeface="Arial" charset="0"/>
              <a:cs typeface="Arial" charset="0"/>
            </a:endParaRPr>
          </a:p>
          <a:p>
            <a:pPr lvl="1"/>
            <a:r>
              <a:rPr lang="en-US" altLang="en-US" dirty="0" smtClean="0">
                <a:solidFill>
                  <a:schemeClr val="tx1"/>
                </a:solidFill>
                <a:latin typeface="Arial" charset="0"/>
                <a:cs typeface="Arial" charset="0"/>
              </a:rPr>
              <a:t>School never </a:t>
            </a:r>
            <a:r>
              <a:rPr lang="en-US" altLang="en-US" i="1" dirty="0" smtClean="0">
                <a:solidFill>
                  <a:srgbClr val="7030A0"/>
                </a:solidFill>
                <a:latin typeface="Arial" charset="0"/>
                <a:cs typeface="Arial" charset="0"/>
              </a:rPr>
              <a:t>received</a:t>
            </a:r>
            <a:r>
              <a:rPr lang="en-US" altLang="en-US" i="1" dirty="0" smtClean="0">
                <a:solidFill>
                  <a:schemeClr val="accent3">
                    <a:lumMod val="75000"/>
                  </a:schemeClr>
                </a:solidFill>
                <a:latin typeface="Arial" charset="0"/>
                <a:cs typeface="Arial" charset="0"/>
              </a:rPr>
              <a:t> </a:t>
            </a:r>
            <a:r>
              <a:rPr lang="en-US" altLang="en-US" dirty="0" smtClean="0">
                <a:solidFill>
                  <a:schemeClr val="tx1"/>
                </a:solidFill>
                <a:latin typeface="Arial" charset="0"/>
                <a:cs typeface="Arial" charset="0"/>
              </a:rPr>
              <a:t>a 2016-2017 ISIR</a:t>
            </a:r>
          </a:p>
          <a:p>
            <a:pPr lvl="2"/>
            <a:endParaRPr lang="en-US" altLang="en-US" dirty="0" smtClean="0">
              <a:latin typeface="Arial" charset="0"/>
              <a:cs typeface="Arial" charset="0"/>
            </a:endParaRPr>
          </a:p>
          <a:p>
            <a:pPr lvl="1"/>
            <a:r>
              <a:rPr lang="en-US" altLang="en-US" dirty="0" smtClean="0">
                <a:solidFill>
                  <a:schemeClr val="tx1"/>
                </a:solidFill>
                <a:latin typeface="Arial" charset="0"/>
                <a:cs typeface="Arial" charset="0"/>
              </a:rPr>
              <a:t>School received a 2016-2017 ISIR but </a:t>
            </a:r>
            <a:r>
              <a:rPr lang="en-US" altLang="en-US" i="1" dirty="0" smtClean="0">
                <a:solidFill>
                  <a:srgbClr val="7030A0"/>
                </a:solidFill>
                <a:latin typeface="Arial" charset="0"/>
                <a:cs typeface="Arial" charset="0"/>
              </a:rPr>
              <a:t>did not and will not disburse </a:t>
            </a:r>
            <a:r>
              <a:rPr lang="en-US" altLang="en-US" dirty="0" smtClean="0">
                <a:solidFill>
                  <a:schemeClr val="tx1"/>
                </a:solidFill>
                <a:latin typeface="Arial" charset="0"/>
                <a:cs typeface="Arial" charset="0"/>
              </a:rPr>
              <a:t>Title IV aid in </a:t>
            </a:r>
            <a:r>
              <a:rPr lang="en-US" altLang="en-US" i="1" dirty="0" smtClean="0">
                <a:solidFill>
                  <a:srgbClr val="7030A0"/>
                </a:solidFill>
                <a:latin typeface="Arial" charset="0"/>
                <a:cs typeface="Arial" charset="0"/>
              </a:rPr>
              <a:t>either year</a:t>
            </a:r>
          </a:p>
          <a:p>
            <a:pPr lvl="2"/>
            <a:endParaRPr lang="en-US" altLang="en-US" dirty="0" smtClean="0">
              <a:latin typeface="Arial" charset="0"/>
              <a:cs typeface="Arial" charset="0"/>
            </a:endParaRPr>
          </a:p>
          <a:p>
            <a:pPr lvl="1"/>
            <a:r>
              <a:rPr lang="en-US" altLang="en-US" dirty="0" smtClean="0">
                <a:solidFill>
                  <a:schemeClr val="tx1"/>
                </a:solidFill>
                <a:latin typeface="Arial" charset="0"/>
                <a:cs typeface="Arial" charset="0"/>
              </a:rPr>
              <a:t>Aid was disbursed in 2016-2017, but the </a:t>
            </a:r>
            <a:r>
              <a:rPr lang="en-US" altLang="en-US" i="1" dirty="0" smtClean="0">
                <a:solidFill>
                  <a:srgbClr val="7030A0"/>
                </a:solidFill>
                <a:latin typeface="Arial" charset="0"/>
                <a:cs typeface="Arial" charset="0"/>
              </a:rPr>
              <a:t>student is no longer enrolled and is not expected to return</a:t>
            </a:r>
            <a:r>
              <a:rPr lang="en-US" altLang="en-US" dirty="0" smtClean="0">
                <a:solidFill>
                  <a:schemeClr val="accent3">
                    <a:lumMod val="75000"/>
                  </a:schemeClr>
                </a:solidFill>
                <a:latin typeface="Arial" charset="0"/>
                <a:cs typeface="Arial" charset="0"/>
              </a:rPr>
              <a:t> </a:t>
            </a:r>
            <a:r>
              <a:rPr lang="en-US" altLang="en-US" dirty="0" smtClean="0">
                <a:solidFill>
                  <a:schemeClr val="tx1"/>
                </a:solidFill>
                <a:latin typeface="Arial" charset="0"/>
                <a:cs typeface="Arial" charset="0"/>
              </a:rPr>
              <a:t>in 2017-2018</a:t>
            </a:r>
          </a:p>
          <a:p>
            <a:pPr lvl="2"/>
            <a:endParaRPr lang="en-US" altLang="en-US" sz="2000" dirty="0" smtClean="0">
              <a:latin typeface="Arial" charset="0"/>
              <a:cs typeface="Arial" charset="0"/>
            </a:endParaRPr>
          </a:p>
          <a:p>
            <a:pPr marL="460375" lvl="2" indent="0">
              <a:buNone/>
            </a:pPr>
            <a:endParaRPr lang="en-US" altLang="en-US" sz="2000" dirty="0" smtClean="0">
              <a:latin typeface="Arial" charset="0"/>
              <a:cs typeface="Arial" charset="0"/>
            </a:endParaRPr>
          </a:p>
          <a:p>
            <a:pPr lvl="1">
              <a:buFont typeface="Arial" charset="0"/>
              <a:buChar char="•"/>
            </a:pPr>
            <a:endParaRPr lang="en-US" altLang="en-US" sz="2800" dirty="0" smtClean="0">
              <a:latin typeface="Arial" charset="0"/>
              <a:cs typeface="Arial" charset="0"/>
            </a:endParaRPr>
          </a:p>
          <a:p>
            <a:pPr lvl="1">
              <a:buFont typeface="Arial" charset="0"/>
              <a:buChar char="•"/>
            </a:pPr>
            <a:endParaRPr lang="en-US" altLang="en-US" sz="2800" dirty="0" smtClean="0">
              <a:latin typeface="Arial" charset="0"/>
              <a:cs typeface="Arial" charset="0"/>
            </a:endParaRPr>
          </a:p>
        </p:txBody>
      </p:sp>
      <p:sp>
        <p:nvSpPr>
          <p:cNvPr id="22532" name="Rectangle 1"/>
          <p:cNvSpPr>
            <a:spLocks noChangeArrowheads="1"/>
          </p:cNvSpPr>
          <p:nvPr/>
        </p:nvSpPr>
        <p:spPr bwMode="auto">
          <a:xfrm>
            <a:off x="1530351" y="10484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defTabSz="914400" eaLnBrk="1" hangingPunct="1"/>
            <a:r>
              <a:rPr lang="en-US" altLang="en-US" dirty="0">
                <a:latin typeface="Arial" charset="0"/>
              </a:rPr>
              <a:t/>
            </a:r>
            <a:br>
              <a:rPr lang="en-US" altLang="en-US" dirty="0">
                <a:latin typeface="Arial" charset="0"/>
              </a:rPr>
            </a:br>
            <a:endParaRPr lang="en-US" altLang="en-US" dirty="0">
              <a:latin typeface="Arial" charset="0"/>
            </a:endParaRPr>
          </a:p>
        </p:txBody>
      </p:sp>
      <p:sp>
        <p:nvSpPr>
          <p:cNvPr id="3" name="Slide Number Placeholder 2"/>
          <p:cNvSpPr>
            <a:spLocks noGrp="1"/>
          </p:cNvSpPr>
          <p:nvPr>
            <p:ph type="sldNum" sz="quarter" idx="10"/>
          </p:nvPr>
        </p:nvSpPr>
        <p:spPr/>
        <p:txBody>
          <a:bodyPr/>
          <a:lstStyle/>
          <a:p>
            <a:pPr>
              <a:defRPr/>
            </a:pPr>
            <a:fld id="{8963A3A5-B8D6-4778-8047-B36B4DFB78CB}" type="slidenum">
              <a:rPr lang="en-US" smtClean="0"/>
              <a:pPr>
                <a:defRPr/>
              </a:pPr>
              <a:t>37</a:t>
            </a:fld>
            <a:endParaRPr lang="en-US" dirty="0"/>
          </a:p>
        </p:txBody>
      </p:sp>
    </p:spTree>
    <p:extLst>
      <p:ext uri="{BB962C8B-B14F-4D97-AF65-F5344CB8AC3E}">
        <p14:creationId xmlns:p14="http://schemas.microsoft.com/office/powerpoint/2010/main" val="26752451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381000" y="414325"/>
            <a:ext cx="8554162" cy="6476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en-US" altLang="en-US" dirty="0" smtClean="0">
                <a:solidFill>
                  <a:schemeClr val="tx1"/>
                </a:solidFill>
                <a:latin typeface="Arial" charset="0"/>
                <a:cs typeface="Arial" charset="0"/>
              </a:rPr>
              <a:t>Comment Code 399</a:t>
            </a:r>
            <a:endParaRPr lang="en-US" altLang="en-US" sz="3600" dirty="0" smtClean="0">
              <a:solidFill>
                <a:schemeClr val="tx1"/>
              </a:solidFill>
              <a:latin typeface="Georgia" pitchFamily="18" charset="0"/>
              <a:cs typeface="Arial" charset="0"/>
            </a:endParaRPr>
          </a:p>
        </p:txBody>
      </p:sp>
      <p:sp>
        <p:nvSpPr>
          <p:cNvPr id="20485" name="Content Placeholder 4"/>
          <p:cNvSpPr>
            <a:spLocks noGrp="1"/>
          </p:cNvSpPr>
          <p:nvPr>
            <p:ph idx="1"/>
          </p:nvPr>
        </p:nvSpPr>
        <p:spPr bwMode="auto">
          <a:xfrm>
            <a:off x="152400" y="1371600"/>
            <a:ext cx="8782762" cy="45259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US" sz="2400" dirty="0">
                <a:solidFill>
                  <a:schemeClr val="tx1"/>
                </a:solidFill>
              </a:rPr>
              <a:t>If </a:t>
            </a:r>
            <a:r>
              <a:rPr lang="en-US" sz="2400" dirty="0" smtClean="0">
                <a:solidFill>
                  <a:schemeClr val="tx1"/>
                </a:solidFill>
              </a:rPr>
              <a:t>a reprocessed ISIR no </a:t>
            </a:r>
            <a:r>
              <a:rPr lang="en-US" sz="2400" dirty="0">
                <a:solidFill>
                  <a:schemeClr val="tx1"/>
                </a:solidFill>
              </a:rPr>
              <a:t>longer includes Comment Code 399 the institution is not required to take any </a:t>
            </a:r>
            <a:r>
              <a:rPr lang="en-US" sz="2400" dirty="0" smtClean="0">
                <a:solidFill>
                  <a:schemeClr val="tx1"/>
                </a:solidFill>
              </a:rPr>
              <a:t>action</a:t>
            </a:r>
          </a:p>
          <a:p>
            <a:pPr>
              <a:defRPr/>
            </a:pPr>
            <a:endParaRPr lang="en-US" sz="500" dirty="0" smtClean="0">
              <a:solidFill>
                <a:schemeClr val="tx1"/>
              </a:solidFill>
            </a:endParaRPr>
          </a:p>
          <a:p>
            <a:pPr marL="976313" lvl="1">
              <a:defRPr/>
            </a:pPr>
            <a:r>
              <a:rPr lang="en-US" sz="2000" dirty="0" smtClean="0">
                <a:solidFill>
                  <a:schemeClr val="tx1"/>
                </a:solidFill>
              </a:rPr>
              <a:t>Any </a:t>
            </a:r>
            <a:r>
              <a:rPr lang="en-US" sz="2000" dirty="0">
                <a:solidFill>
                  <a:schemeClr val="tx1"/>
                </a:solidFill>
              </a:rPr>
              <a:t>Code </a:t>
            </a:r>
            <a:r>
              <a:rPr lang="en-US" sz="2000" dirty="0" smtClean="0">
                <a:solidFill>
                  <a:schemeClr val="tx1"/>
                </a:solidFill>
              </a:rPr>
              <a:t>399s on subsequent ISIRs must still be </a:t>
            </a:r>
            <a:r>
              <a:rPr lang="en-US" sz="2000" dirty="0">
                <a:solidFill>
                  <a:schemeClr val="tx1"/>
                </a:solidFill>
              </a:rPr>
              <a:t>resolved </a:t>
            </a:r>
            <a:endParaRPr lang="en-US" sz="2000" dirty="0" smtClean="0">
              <a:solidFill>
                <a:schemeClr val="tx1"/>
              </a:solidFill>
            </a:endParaRPr>
          </a:p>
          <a:p>
            <a:pPr lvl="1">
              <a:defRPr/>
            </a:pPr>
            <a:endParaRPr lang="en-US" sz="1200" dirty="0" smtClean="0">
              <a:solidFill>
                <a:schemeClr val="tx1"/>
              </a:solidFill>
            </a:endParaRPr>
          </a:p>
          <a:p>
            <a:pPr lvl="1">
              <a:defRPr/>
            </a:pPr>
            <a:endParaRPr lang="en-US" sz="1200" dirty="0" smtClean="0">
              <a:solidFill>
                <a:schemeClr val="tx1"/>
              </a:solidFill>
            </a:endParaRPr>
          </a:p>
          <a:p>
            <a:pPr>
              <a:defRPr/>
            </a:pPr>
            <a:r>
              <a:rPr lang="en-US" sz="2300" dirty="0" smtClean="0">
                <a:solidFill>
                  <a:schemeClr val="tx1"/>
                </a:solidFill>
              </a:rPr>
              <a:t>Code 399 need not be resolved for graduate students if:</a:t>
            </a:r>
          </a:p>
          <a:p>
            <a:pPr>
              <a:defRPr/>
            </a:pPr>
            <a:endParaRPr lang="en-US" sz="1050" dirty="0" smtClean="0">
              <a:solidFill>
                <a:schemeClr val="tx1"/>
              </a:solidFill>
            </a:endParaRPr>
          </a:p>
          <a:p>
            <a:pPr marL="976313" lvl="1">
              <a:defRPr/>
            </a:pPr>
            <a:r>
              <a:rPr lang="en-US" sz="2000" dirty="0" smtClean="0">
                <a:solidFill>
                  <a:schemeClr val="tx1"/>
                </a:solidFill>
              </a:rPr>
              <a:t>The student is a graduate student in both 2016-2017 </a:t>
            </a:r>
            <a:r>
              <a:rPr lang="en-US" sz="2000" dirty="0" smtClean="0">
                <a:solidFill>
                  <a:schemeClr val="tx1"/>
                </a:solidFill>
              </a:rPr>
              <a:t/>
            </a:r>
            <a:br>
              <a:rPr lang="en-US" sz="2000" dirty="0" smtClean="0">
                <a:solidFill>
                  <a:schemeClr val="tx1"/>
                </a:solidFill>
              </a:rPr>
            </a:br>
            <a:r>
              <a:rPr lang="en-US" sz="2000" dirty="0" smtClean="0">
                <a:solidFill>
                  <a:schemeClr val="tx1"/>
                </a:solidFill>
              </a:rPr>
              <a:t>and 2017-2018</a:t>
            </a:r>
          </a:p>
          <a:p>
            <a:pPr marL="976313" lvl="1">
              <a:defRPr/>
            </a:pPr>
            <a:endParaRPr lang="en-US" sz="900" dirty="0" smtClean="0">
              <a:solidFill>
                <a:schemeClr val="tx1"/>
              </a:solidFill>
            </a:endParaRPr>
          </a:p>
          <a:p>
            <a:pPr marL="976313" lvl="1">
              <a:defRPr/>
            </a:pPr>
            <a:r>
              <a:rPr lang="en-US" sz="2000" dirty="0" smtClean="0">
                <a:solidFill>
                  <a:schemeClr val="tx1"/>
                </a:solidFill>
              </a:rPr>
              <a:t>The student </a:t>
            </a:r>
            <a:r>
              <a:rPr lang="en-US" sz="2000" dirty="0" smtClean="0">
                <a:solidFill>
                  <a:schemeClr val="tx1"/>
                </a:solidFill>
              </a:rPr>
              <a:t>did </a:t>
            </a:r>
            <a:r>
              <a:rPr lang="en-US" sz="2000" dirty="0" smtClean="0">
                <a:solidFill>
                  <a:schemeClr val="tx1"/>
                </a:solidFill>
              </a:rPr>
              <a:t>and </a:t>
            </a:r>
            <a:r>
              <a:rPr lang="en-US" sz="2000" dirty="0" smtClean="0">
                <a:solidFill>
                  <a:schemeClr val="tx1"/>
                </a:solidFill>
              </a:rPr>
              <a:t>will </a:t>
            </a:r>
            <a:r>
              <a:rPr lang="en-US" sz="2000" dirty="0" smtClean="0">
                <a:solidFill>
                  <a:schemeClr val="tx1"/>
                </a:solidFill>
              </a:rPr>
              <a:t>not receive Federal Work-Study </a:t>
            </a:r>
            <a:r>
              <a:rPr lang="en-US" sz="2000" dirty="0" smtClean="0">
                <a:solidFill>
                  <a:schemeClr val="tx1"/>
                </a:solidFill>
              </a:rPr>
              <a:t>either </a:t>
            </a:r>
            <a:r>
              <a:rPr lang="en-US" sz="2000" dirty="0" smtClean="0">
                <a:solidFill>
                  <a:schemeClr val="tx1"/>
                </a:solidFill>
              </a:rPr>
              <a:t>year</a:t>
            </a:r>
          </a:p>
          <a:p>
            <a:pPr lvl="1">
              <a:spcBef>
                <a:spcPts val="600"/>
              </a:spcBef>
              <a:defRPr/>
            </a:pPr>
            <a:endParaRPr lang="en-US" altLang="en-US" sz="1600" dirty="0" smtClean="0">
              <a:latin typeface="Arial" panose="020B0604020202020204" pitchFamily="34" charset="0"/>
              <a:cs typeface="Arial" panose="020B0604020202020204" pitchFamily="34" charset="0"/>
            </a:endParaRPr>
          </a:p>
          <a:p>
            <a:pPr marL="230188" lvl="1" indent="0" algn="ctr">
              <a:spcBef>
                <a:spcPts val="0"/>
              </a:spcBef>
              <a:buNone/>
              <a:defRPr/>
            </a:pPr>
            <a:r>
              <a:rPr lang="en-US" altLang="en-US" sz="2600" i="1" dirty="0" smtClean="0">
                <a:solidFill>
                  <a:srgbClr val="0070C0"/>
                </a:solidFill>
                <a:latin typeface="Arial" panose="020B0604020202020204" pitchFamily="34" charset="0"/>
                <a:cs typeface="Arial" panose="020B0604020202020204" pitchFamily="34" charset="0"/>
              </a:rPr>
              <a:t>Electronic </a:t>
            </a:r>
            <a:r>
              <a:rPr lang="en-US" altLang="en-US" sz="2600" i="1" dirty="0" smtClean="0">
                <a:solidFill>
                  <a:srgbClr val="0070C0"/>
                </a:solidFill>
                <a:latin typeface="Arial" panose="020B0604020202020204" pitchFamily="34" charset="0"/>
                <a:cs typeface="Arial" panose="020B0604020202020204" pitchFamily="34" charset="0"/>
              </a:rPr>
              <a:t>Announcements: </a:t>
            </a:r>
            <a:r>
              <a:rPr lang="en-US" altLang="en-US" sz="2600" i="1" dirty="0" smtClean="0">
                <a:solidFill>
                  <a:srgbClr val="0070C0"/>
                </a:solidFill>
                <a:latin typeface="Arial" panose="020B0604020202020204" pitchFamily="34" charset="0"/>
                <a:cs typeface="Arial" panose="020B0604020202020204" pitchFamily="34" charset="0"/>
              </a:rPr>
              <a:t>October </a:t>
            </a:r>
            <a:r>
              <a:rPr lang="en-US" altLang="en-US" sz="2600" i="1" dirty="0" smtClean="0">
                <a:solidFill>
                  <a:srgbClr val="0070C0"/>
                </a:solidFill>
                <a:latin typeface="Arial" panose="020B0604020202020204" pitchFamily="34" charset="0"/>
                <a:cs typeface="Arial" panose="020B0604020202020204" pitchFamily="34" charset="0"/>
              </a:rPr>
              <a:t>13 and 21</a:t>
            </a:r>
            <a:r>
              <a:rPr lang="en-US" altLang="en-US" sz="2600" i="1" dirty="0" smtClean="0">
                <a:solidFill>
                  <a:srgbClr val="0070C0"/>
                </a:solidFill>
                <a:latin typeface="Arial" panose="020B0604020202020204" pitchFamily="34" charset="0"/>
                <a:cs typeface="Arial" panose="020B0604020202020204" pitchFamily="34" charset="0"/>
              </a:rPr>
              <a:t>, 2016</a:t>
            </a:r>
          </a:p>
          <a:p>
            <a:pPr marL="230188" lvl="1" indent="0" algn="ctr">
              <a:spcBef>
                <a:spcPts val="0"/>
              </a:spcBef>
              <a:buNone/>
              <a:defRPr/>
            </a:pPr>
            <a:r>
              <a:rPr lang="en-US" altLang="en-US" sz="2600" i="1" dirty="0" smtClean="0">
                <a:solidFill>
                  <a:srgbClr val="0070C0"/>
                </a:solidFill>
                <a:latin typeface="Arial" panose="020B0604020202020204" pitchFamily="34" charset="0"/>
                <a:cs typeface="Arial" panose="020B0604020202020204" pitchFamily="34" charset="0"/>
              </a:rPr>
              <a:t>Future ISIR reprocessing?</a:t>
            </a:r>
          </a:p>
          <a:p>
            <a:pPr marL="230188" lvl="1" indent="0">
              <a:buFont typeface="Arial"/>
              <a:buNone/>
              <a:defRPr/>
            </a:pPr>
            <a:endParaRPr lang="en-US" altLang="en-US" sz="2400" dirty="0" smtClean="0">
              <a:latin typeface="Arial" panose="020B0604020202020204" pitchFamily="34" charset="0"/>
              <a:cs typeface="Arial" panose="020B0604020202020204" pitchFamily="34" charset="0"/>
            </a:endParaRPr>
          </a:p>
        </p:txBody>
      </p:sp>
      <p:sp>
        <p:nvSpPr>
          <p:cNvPr id="20484" name="Rectangle 1"/>
          <p:cNvSpPr>
            <a:spLocks noChangeArrowheads="1"/>
          </p:cNvSpPr>
          <p:nvPr/>
        </p:nvSpPr>
        <p:spPr bwMode="auto">
          <a:xfrm>
            <a:off x="1530353" y="1048437"/>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defTabSz="914400" eaLnBrk="1" hangingPunct="1"/>
            <a:r>
              <a:rPr lang="en-US" altLang="en-US" dirty="0">
                <a:latin typeface="Arial" charset="0"/>
              </a:rPr>
              <a:t/>
            </a:r>
            <a:br>
              <a:rPr lang="en-US" altLang="en-US" dirty="0">
                <a:latin typeface="Arial" charset="0"/>
              </a:rPr>
            </a:br>
            <a:endParaRPr lang="en-US" altLang="en-US" dirty="0">
              <a:latin typeface="Arial" charset="0"/>
            </a:endParaRPr>
          </a:p>
        </p:txBody>
      </p:sp>
      <p:sp>
        <p:nvSpPr>
          <p:cNvPr id="3" name="Slide Number Placeholder 2"/>
          <p:cNvSpPr>
            <a:spLocks noGrp="1"/>
          </p:cNvSpPr>
          <p:nvPr>
            <p:ph type="sldNum" sz="quarter" idx="10"/>
          </p:nvPr>
        </p:nvSpPr>
        <p:spPr/>
        <p:txBody>
          <a:bodyPr/>
          <a:lstStyle/>
          <a:p>
            <a:pPr>
              <a:defRPr/>
            </a:pPr>
            <a:fld id="{8963A3A5-B8D6-4778-8047-B36B4DFB78CB}" type="slidenum">
              <a:rPr lang="en-US" smtClean="0"/>
              <a:pPr>
                <a:defRPr/>
              </a:pPr>
              <a:t>38</a:t>
            </a:fld>
            <a:endParaRPr lang="en-US" dirty="0"/>
          </a:p>
        </p:txBody>
      </p:sp>
    </p:spTree>
    <p:extLst>
      <p:ext uri="{BB962C8B-B14F-4D97-AF65-F5344CB8AC3E}">
        <p14:creationId xmlns:p14="http://schemas.microsoft.com/office/powerpoint/2010/main" val="17105916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a:r>
              <a:rPr lang="en-US" altLang="en-US" dirty="0" smtClean="0">
                <a:solidFill>
                  <a:schemeClr val="tx1"/>
                </a:solidFill>
                <a:latin typeface="Arial" charset="0"/>
                <a:cs typeface="Arial" charset="0"/>
              </a:rPr>
              <a:t>Comment Code 399</a:t>
            </a:r>
            <a:endParaRPr lang="en-US" altLang="en-US" dirty="0" smtClean="0">
              <a:solidFill>
                <a:schemeClr val="tx1"/>
              </a:solidFill>
              <a:latin typeface="Arial" charset="0"/>
              <a:cs typeface="Arial" charset="0"/>
            </a:endParaRPr>
          </a:p>
        </p:txBody>
      </p:sp>
      <p:sp>
        <p:nvSpPr>
          <p:cNvPr id="22531" name="Content Placeholder 2"/>
          <p:cNvSpPr>
            <a:spLocks noGrp="1"/>
          </p:cNvSpPr>
          <p:nvPr>
            <p:ph idx="1"/>
          </p:nvPr>
        </p:nvSpPr>
        <p:spPr/>
        <p:txBody>
          <a:bodyPr/>
          <a:lstStyle/>
          <a:p>
            <a:pPr marL="230188" lvl="1" indent="0">
              <a:buNone/>
              <a:defRPr/>
            </a:pPr>
            <a:endParaRPr lang="en-US" sz="2600" dirty="0">
              <a:solidFill>
                <a:schemeClr val="tx1"/>
              </a:solidFill>
            </a:endParaRPr>
          </a:p>
          <a:p>
            <a:pPr marL="230188" lvl="1" indent="0" algn="ctr">
              <a:buNone/>
              <a:defRPr/>
            </a:pPr>
            <a:r>
              <a:rPr lang="en-US" sz="2800" i="1" dirty="0" smtClean="0">
                <a:solidFill>
                  <a:srgbClr val="7030A0"/>
                </a:solidFill>
              </a:rPr>
              <a:t>If </a:t>
            </a:r>
            <a:r>
              <a:rPr lang="en-US" sz="2800" i="1" dirty="0" smtClean="0">
                <a:solidFill>
                  <a:srgbClr val="7030A0"/>
                </a:solidFill>
              </a:rPr>
              <a:t>the student is no </a:t>
            </a:r>
            <a:r>
              <a:rPr lang="en-US" sz="2800" i="1" dirty="0">
                <a:solidFill>
                  <a:srgbClr val="7030A0"/>
                </a:solidFill>
              </a:rPr>
              <a:t>longer enrolled and is not expected to re-enroll for </a:t>
            </a:r>
            <a:r>
              <a:rPr lang="en-US" sz="2800" i="1" dirty="0" smtClean="0">
                <a:solidFill>
                  <a:srgbClr val="7030A0"/>
                </a:solidFill>
              </a:rPr>
              <a:t>2016-2017, </a:t>
            </a:r>
            <a:r>
              <a:rPr lang="en-US" sz="2800" i="1" dirty="0">
                <a:solidFill>
                  <a:srgbClr val="7030A0"/>
                </a:solidFill>
              </a:rPr>
              <a:t>or enroll </a:t>
            </a:r>
            <a:r>
              <a:rPr lang="en-US" sz="2800" i="1" dirty="0" smtClean="0">
                <a:solidFill>
                  <a:srgbClr val="7030A0"/>
                </a:solidFill>
              </a:rPr>
              <a:t/>
            </a:r>
            <a:br>
              <a:rPr lang="en-US" sz="2800" i="1" dirty="0" smtClean="0">
                <a:solidFill>
                  <a:srgbClr val="7030A0"/>
                </a:solidFill>
              </a:rPr>
            </a:br>
            <a:r>
              <a:rPr lang="en-US" sz="2800" i="1" dirty="0" smtClean="0">
                <a:solidFill>
                  <a:srgbClr val="7030A0"/>
                </a:solidFill>
              </a:rPr>
              <a:t>for 2017-2018</a:t>
            </a:r>
            <a:r>
              <a:rPr lang="en-US" sz="2800" i="1" dirty="0">
                <a:solidFill>
                  <a:srgbClr val="7030A0"/>
                </a:solidFill>
              </a:rPr>
              <a:t>, the institution is not required to resolve the possible conflicting </a:t>
            </a:r>
            <a:r>
              <a:rPr lang="en-US" sz="2800" i="1" dirty="0" smtClean="0">
                <a:solidFill>
                  <a:srgbClr val="7030A0"/>
                </a:solidFill>
              </a:rPr>
              <a:t>information</a:t>
            </a:r>
          </a:p>
          <a:p>
            <a:pPr marL="230188" lvl="1" indent="0">
              <a:buNone/>
              <a:defRPr/>
            </a:pPr>
            <a:endParaRPr lang="en-US" sz="2600" dirty="0">
              <a:solidFill>
                <a:schemeClr val="tx1"/>
              </a:solidFill>
            </a:endParaRPr>
          </a:p>
          <a:p>
            <a:pPr marL="230188" lvl="1" indent="0">
              <a:buNone/>
              <a:defRPr/>
            </a:pPr>
            <a:endParaRPr lang="en-US" sz="1600" dirty="0" smtClean="0">
              <a:solidFill>
                <a:schemeClr val="tx1"/>
              </a:solidFill>
            </a:endParaRPr>
          </a:p>
          <a:p>
            <a:pPr marL="230188" lvl="1" indent="0" algn="ctr">
              <a:buNone/>
              <a:defRPr/>
            </a:pPr>
            <a:r>
              <a:rPr lang="en-US" sz="3200" i="1" dirty="0" smtClean="0">
                <a:solidFill>
                  <a:srgbClr val="0070C0"/>
                </a:solidFill>
              </a:rPr>
              <a:t>Early FAFSA Q&amp;A: G-Q12</a:t>
            </a:r>
            <a:endParaRPr lang="en-US" sz="3200" i="1" dirty="0" smtClean="0">
              <a:solidFill>
                <a:srgbClr val="0070C0"/>
              </a:solidFill>
            </a:endParaRPr>
          </a:p>
          <a:p>
            <a:pPr marL="230188" lvl="1" indent="0">
              <a:buFont typeface="Arial"/>
              <a:buNone/>
              <a:defRPr/>
            </a:pPr>
            <a:r>
              <a:rPr lang="en-US" sz="1100" dirty="0"/>
              <a:t/>
            </a:r>
            <a:br>
              <a:rPr lang="en-US" sz="1100" dirty="0"/>
            </a:br>
            <a:r>
              <a:rPr lang="en-US" sz="1100" dirty="0"/>
              <a:t/>
            </a:r>
            <a:br>
              <a:rPr lang="en-US" sz="1100" dirty="0"/>
            </a:br>
            <a:r>
              <a:rPr lang="en-US" sz="2800" dirty="0"/>
              <a:t/>
            </a:r>
            <a:br>
              <a:rPr lang="en-US" sz="2800" dirty="0"/>
            </a:br>
            <a:endParaRPr lang="en-US" altLang="en-US" sz="2600" dirty="0" smtClean="0">
              <a:solidFill>
                <a:srgbClr val="000000"/>
              </a:solidFill>
              <a:latin typeface="Arial" pitchFamily="34" charset="0"/>
              <a:cs typeface="Arial" pitchFamily="34" charset="0"/>
            </a:endParaRPr>
          </a:p>
          <a:p>
            <a:pPr lvl="1">
              <a:buFont typeface="Wingdings" panose="05000000000000000000" pitchFamily="2" charset="2"/>
              <a:buChar char="§"/>
              <a:defRPr/>
            </a:pPr>
            <a:endParaRPr lang="en-US" altLang="en-US" sz="2600" dirty="0" smtClean="0">
              <a:solidFill>
                <a:srgbClr val="000000"/>
              </a:solidFill>
              <a:latin typeface="Arial" pitchFamily="34" charset="0"/>
              <a:cs typeface="Arial" pitchFamily="34" charset="0"/>
            </a:endParaRPr>
          </a:p>
          <a:p>
            <a:pPr lvl="1">
              <a:buFont typeface="Wingdings" panose="05000000000000000000" pitchFamily="2" charset="2"/>
              <a:buChar char="§"/>
              <a:defRPr/>
            </a:pPr>
            <a:endParaRPr lang="en-US" altLang="en-US" sz="2600" dirty="0">
              <a:solidFill>
                <a:srgbClr val="000000"/>
              </a:solidFill>
              <a:latin typeface="Arial" pitchFamily="34" charset="0"/>
              <a:cs typeface="Arial" pitchFamily="34" charset="0"/>
            </a:endParaRPr>
          </a:p>
          <a:p>
            <a:pPr marL="0" indent="0">
              <a:buFontTx/>
              <a:buNone/>
              <a:defRPr/>
            </a:pPr>
            <a:endParaRPr lang="en-US" sz="2600" dirty="0"/>
          </a:p>
        </p:txBody>
      </p:sp>
      <p:sp>
        <p:nvSpPr>
          <p:cNvPr id="2" name="Slide Number Placeholder 1"/>
          <p:cNvSpPr>
            <a:spLocks noGrp="1"/>
          </p:cNvSpPr>
          <p:nvPr>
            <p:ph type="sldNum" sz="quarter" idx="10"/>
          </p:nvPr>
        </p:nvSpPr>
        <p:spPr/>
        <p:txBody>
          <a:bodyPr/>
          <a:lstStyle/>
          <a:p>
            <a:pPr>
              <a:defRPr/>
            </a:pPr>
            <a:fld id="{8963A3A5-B8D6-4778-8047-B36B4DFB78CB}" type="slidenum">
              <a:rPr lang="en-US" smtClean="0"/>
              <a:pPr>
                <a:defRPr/>
              </a:pPr>
              <a:t>39</a:t>
            </a:fld>
            <a:endParaRPr lang="en-US" dirty="0"/>
          </a:p>
        </p:txBody>
      </p:sp>
    </p:spTree>
    <p:extLst>
      <p:ext uri="{BB962C8B-B14F-4D97-AF65-F5344CB8AC3E}">
        <p14:creationId xmlns:p14="http://schemas.microsoft.com/office/powerpoint/2010/main" val="1902671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chemeClr val="tx1"/>
                </a:solidFill>
              </a:rPr>
              <a:t>Progress!</a:t>
            </a:r>
            <a:endParaRPr lang="en-US" dirty="0">
              <a:solidFill>
                <a:schemeClr val="tx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9995829"/>
              </p:ext>
            </p:extLst>
          </p:nvPr>
        </p:nvGraphicFramePr>
        <p:xfrm>
          <a:off x="459708" y="1371599"/>
          <a:ext cx="8227091" cy="4570103"/>
        </p:xfrm>
        <a:graphic>
          <a:graphicData uri="http://schemas.openxmlformats.org/drawingml/2006/table">
            <a:tbl>
              <a:tblPr firstRow="1" firstCol="1" bandRow="1">
                <a:tableStyleId>{5C22544A-7EE6-4342-B048-85BDC9FD1C3A}</a:tableStyleId>
              </a:tblPr>
              <a:tblGrid>
                <a:gridCol w="1933184"/>
                <a:gridCol w="2097648"/>
                <a:gridCol w="2097648"/>
                <a:gridCol w="2098611"/>
              </a:tblGrid>
              <a:tr h="641343">
                <a:tc>
                  <a:txBody>
                    <a:bodyPr/>
                    <a:lstStyle/>
                    <a:p>
                      <a:pPr marL="0" marR="0" algn="ctr">
                        <a:lnSpc>
                          <a:spcPct val="115000"/>
                        </a:lnSpc>
                        <a:spcBef>
                          <a:spcPts val="0"/>
                        </a:spcBef>
                        <a:spcAft>
                          <a:spcPts val="0"/>
                        </a:spcAft>
                      </a:pPr>
                      <a:r>
                        <a:rPr lang="en-US" sz="4800" dirty="0">
                          <a:effectLst/>
                        </a:rPr>
                        <a:t> </a:t>
                      </a:r>
                      <a:endParaRPr lang="en-US" sz="48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2400" dirty="0">
                          <a:effectLst/>
                        </a:rPr>
                        <a:t>2015-2016</a:t>
                      </a:r>
                      <a:endParaRPr lang="en-US" sz="2400" dirty="0">
                        <a:effectLst/>
                        <a:latin typeface="Calibri"/>
                        <a:ea typeface="Calibri"/>
                        <a:cs typeface="Times New Roman"/>
                      </a:endParaRPr>
                    </a:p>
                  </a:txBody>
                  <a:tcPr marL="68580" marR="68580" marT="0" marB="0" anchor="ctr">
                    <a:solidFill>
                      <a:schemeClr val="accent4">
                        <a:lumMod val="75000"/>
                      </a:schemeClr>
                    </a:solidFill>
                  </a:tcPr>
                </a:tc>
                <a:tc>
                  <a:txBody>
                    <a:bodyPr/>
                    <a:lstStyle/>
                    <a:p>
                      <a:pPr marL="0" marR="0" algn="ctr">
                        <a:lnSpc>
                          <a:spcPct val="115000"/>
                        </a:lnSpc>
                        <a:spcBef>
                          <a:spcPts val="0"/>
                        </a:spcBef>
                        <a:spcAft>
                          <a:spcPts val="0"/>
                        </a:spcAft>
                      </a:pPr>
                      <a:r>
                        <a:rPr lang="en-US" sz="2400" dirty="0">
                          <a:effectLst/>
                        </a:rPr>
                        <a:t>2016-2017</a:t>
                      </a:r>
                      <a:endParaRPr lang="en-US" sz="2400" dirty="0">
                        <a:effectLst/>
                        <a:latin typeface="Calibri"/>
                        <a:ea typeface="Calibri"/>
                        <a:cs typeface="Times New Roman"/>
                      </a:endParaRPr>
                    </a:p>
                  </a:txBody>
                  <a:tcPr marL="68580" marR="68580" marT="0" marB="0" anchor="ctr">
                    <a:solidFill>
                      <a:schemeClr val="accent4">
                        <a:lumMod val="75000"/>
                      </a:schemeClr>
                    </a:solidFill>
                  </a:tcPr>
                </a:tc>
                <a:tc>
                  <a:txBody>
                    <a:bodyPr/>
                    <a:lstStyle/>
                    <a:p>
                      <a:pPr marL="0" marR="0" algn="ctr">
                        <a:lnSpc>
                          <a:spcPct val="115000"/>
                        </a:lnSpc>
                        <a:spcBef>
                          <a:spcPts val="0"/>
                        </a:spcBef>
                        <a:spcAft>
                          <a:spcPts val="0"/>
                        </a:spcAft>
                      </a:pPr>
                      <a:r>
                        <a:rPr lang="en-US" sz="2400" dirty="0">
                          <a:effectLst/>
                        </a:rPr>
                        <a:t>2017-2018</a:t>
                      </a:r>
                      <a:endParaRPr lang="en-US" sz="2400" dirty="0">
                        <a:effectLst/>
                        <a:latin typeface="Calibri"/>
                        <a:ea typeface="Calibri"/>
                        <a:cs typeface="Times New Roman"/>
                      </a:endParaRPr>
                    </a:p>
                  </a:txBody>
                  <a:tcPr marL="68580" marR="68580" marT="0" marB="0" anchor="ctr">
                    <a:solidFill>
                      <a:schemeClr val="accent4">
                        <a:lumMod val="75000"/>
                      </a:schemeClr>
                    </a:solidFill>
                  </a:tcPr>
                </a:tc>
              </a:tr>
              <a:tr h="605785">
                <a:tc>
                  <a:txBody>
                    <a:bodyPr/>
                    <a:lstStyle/>
                    <a:p>
                      <a:pPr marL="0" marR="0" algn="ctr">
                        <a:lnSpc>
                          <a:spcPct val="115000"/>
                        </a:lnSpc>
                        <a:spcBef>
                          <a:spcPts val="0"/>
                        </a:spcBef>
                        <a:spcAft>
                          <a:spcPts val="0"/>
                        </a:spcAft>
                      </a:pPr>
                      <a:r>
                        <a:rPr lang="en-US" sz="2400" dirty="0">
                          <a:effectLst/>
                        </a:rPr>
                        <a:t>V1</a:t>
                      </a:r>
                      <a:endParaRPr lang="en-US" sz="2400" dirty="0">
                        <a:effectLst/>
                        <a:latin typeface="Calibri"/>
                        <a:ea typeface="Calibri"/>
                        <a:cs typeface="Times New Roman"/>
                      </a:endParaRPr>
                    </a:p>
                  </a:txBody>
                  <a:tcPr marL="68580" marR="68580" marT="0" marB="0" anchor="ctr">
                    <a:solidFill>
                      <a:schemeClr val="accent4">
                        <a:lumMod val="75000"/>
                      </a:schemeClr>
                    </a:solidFill>
                  </a:tcPr>
                </a:tc>
                <a:tc>
                  <a:txBody>
                    <a:bodyPr/>
                    <a:lstStyle/>
                    <a:p>
                      <a:pPr marL="0" marR="0" algn="ctr">
                        <a:lnSpc>
                          <a:spcPct val="115000"/>
                        </a:lnSpc>
                        <a:spcBef>
                          <a:spcPts val="0"/>
                        </a:spcBef>
                        <a:spcAft>
                          <a:spcPts val="0"/>
                        </a:spcAft>
                      </a:pPr>
                      <a:r>
                        <a:rPr lang="en-US" sz="1800" dirty="0">
                          <a:effectLst/>
                        </a:rPr>
                        <a:t>X</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dirty="0">
                          <a:effectLst/>
                        </a:rPr>
                        <a:t>X</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dirty="0">
                          <a:effectLst/>
                        </a:rPr>
                        <a:t>X</a:t>
                      </a:r>
                      <a:endParaRPr lang="en-US" sz="1800" dirty="0">
                        <a:effectLst/>
                        <a:latin typeface="Calibri"/>
                        <a:ea typeface="Calibri"/>
                        <a:cs typeface="Times New Roman"/>
                      </a:endParaRPr>
                    </a:p>
                  </a:txBody>
                  <a:tcPr marL="68580" marR="68580" marT="0" marB="0" anchor="ctr"/>
                </a:tc>
              </a:tr>
              <a:tr h="641343">
                <a:tc>
                  <a:txBody>
                    <a:bodyPr/>
                    <a:lstStyle/>
                    <a:p>
                      <a:pPr marL="0" marR="0" algn="ctr">
                        <a:lnSpc>
                          <a:spcPct val="115000"/>
                        </a:lnSpc>
                        <a:spcBef>
                          <a:spcPts val="0"/>
                        </a:spcBef>
                        <a:spcAft>
                          <a:spcPts val="0"/>
                        </a:spcAft>
                      </a:pPr>
                      <a:r>
                        <a:rPr lang="en-US" sz="2400" dirty="0">
                          <a:effectLst/>
                        </a:rPr>
                        <a:t>V2</a:t>
                      </a:r>
                      <a:endParaRPr lang="en-US" sz="2400" dirty="0">
                        <a:effectLst/>
                        <a:latin typeface="Calibri"/>
                        <a:ea typeface="Calibri"/>
                        <a:cs typeface="Times New Roman"/>
                      </a:endParaRPr>
                    </a:p>
                  </a:txBody>
                  <a:tcPr marL="68580" marR="68580" marT="0" marB="0" anchor="ctr">
                    <a:solidFill>
                      <a:schemeClr val="accent4">
                        <a:lumMod val="75000"/>
                      </a:schemeClr>
                    </a:solidFill>
                  </a:tcPr>
                </a:tc>
                <a:tc>
                  <a:txBody>
                    <a:bodyPr/>
                    <a:lstStyle/>
                    <a:p>
                      <a:pPr marL="0" marR="0" algn="ctr">
                        <a:lnSpc>
                          <a:spcPct val="115000"/>
                        </a:lnSpc>
                        <a:spcBef>
                          <a:spcPts val="0"/>
                        </a:spcBef>
                        <a:spcAft>
                          <a:spcPts val="0"/>
                        </a:spcAft>
                      </a:pPr>
                      <a:r>
                        <a:rPr lang="en-US" sz="1800" i="1" dirty="0">
                          <a:effectLst/>
                        </a:rPr>
                        <a:t>reported only</a:t>
                      </a:r>
                      <a:endParaRPr lang="en-US" sz="1800" i="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i="1" dirty="0">
                          <a:effectLst/>
                        </a:rPr>
                        <a:t>reported only</a:t>
                      </a:r>
                      <a:endParaRPr lang="en-US" sz="1800" i="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a:ea typeface="Calibri"/>
                        <a:cs typeface="Times New Roman"/>
                      </a:endParaRPr>
                    </a:p>
                  </a:txBody>
                  <a:tcPr marL="68580" marR="68580" marT="0" marB="0" anchor="ctr"/>
                </a:tc>
              </a:tr>
              <a:tr h="605785">
                <a:tc>
                  <a:txBody>
                    <a:bodyPr/>
                    <a:lstStyle/>
                    <a:p>
                      <a:pPr marL="0" marR="0" algn="ctr">
                        <a:lnSpc>
                          <a:spcPct val="115000"/>
                        </a:lnSpc>
                        <a:spcBef>
                          <a:spcPts val="0"/>
                        </a:spcBef>
                        <a:spcAft>
                          <a:spcPts val="0"/>
                        </a:spcAft>
                      </a:pPr>
                      <a:r>
                        <a:rPr lang="en-US" sz="2400" dirty="0">
                          <a:effectLst/>
                        </a:rPr>
                        <a:t>V3</a:t>
                      </a:r>
                      <a:endParaRPr lang="en-US" sz="2400" dirty="0">
                        <a:effectLst/>
                        <a:latin typeface="Calibri"/>
                        <a:ea typeface="Calibri"/>
                        <a:cs typeface="Times New Roman"/>
                      </a:endParaRPr>
                    </a:p>
                  </a:txBody>
                  <a:tcPr marL="68580" marR="68580" marT="0" marB="0" anchor="ctr">
                    <a:solidFill>
                      <a:schemeClr val="accent4">
                        <a:lumMod val="75000"/>
                      </a:schemeClr>
                    </a:solidFill>
                  </a:tcPr>
                </a:tc>
                <a:tc>
                  <a:txBody>
                    <a:bodyPr/>
                    <a:lstStyle/>
                    <a:p>
                      <a:pPr marL="0" marR="0" algn="ctr">
                        <a:lnSpc>
                          <a:spcPct val="115000"/>
                        </a:lnSpc>
                        <a:spcBef>
                          <a:spcPts val="0"/>
                        </a:spcBef>
                        <a:spcAft>
                          <a:spcPts val="0"/>
                        </a:spcAft>
                      </a:pPr>
                      <a:r>
                        <a:rPr lang="en-US" sz="1800" dirty="0">
                          <a:effectLst/>
                        </a:rPr>
                        <a:t>X</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i="1" dirty="0">
                          <a:effectLst/>
                        </a:rPr>
                        <a:t>reported only</a:t>
                      </a:r>
                      <a:endParaRPr lang="en-US" sz="1800" i="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a:ea typeface="Calibri"/>
                        <a:cs typeface="Times New Roman"/>
                      </a:endParaRPr>
                    </a:p>
                  </a:txBody>
                  <a:tcPr marL="68580" marR="68580" marT="0" marB="0" anchor="ctr"/>
                </a:tc>
              </a:tr>
              <a:tr h="641343">
                <a:tc>
                  <a:txBody>
                    <a:bodyPr/>
                    <a:lstStyle/>
                    <a:p>
                      <a:pPr marL="0" marR="0" algn="ctr">
                        <a:lnSpc>
                          <a:spcPct val="115000"/>
                        </a:lnSpc>
                        <a:spcBef>
                          <a:spcPts val="0"/>
                        </a:spcBef>
                        <a:spcAft>
                          <a:spcPts val="0"/>
                        </a:spcAft>
                      </a:pPr>
                      <a:r>
                        <a:rPr lang="en-US" sz="2400" dirty="0">
                          <a:effectLst/>
                        </a:rPr>
                        <a:t>V4</a:t>
                      </a:r>
                      <a:endParaRPr lang="en-US" sz="2400" dirty="0">
                        <a:effectLst/>
                        <a:latin typeface="Calibri"/>
                        <a:ea typeface="Calibri"/>
                        <a:cs typeface="Times New Roman"/>
                      </a:endParaRPr>
                    </a:p>
                  </a:txBody>
                  <a:tcPr marL="68580" marR="68580" marT="0" marB="0" anchor="ctr">
                    <a:solidFill>
                      <a:schemeClr val="accent4">
                        <a:lumMod val="75000"/>
                      </a:schemeClr>
                    </a:solidFill>
                  </a:tcPr>
                </a:tc>
                <a:tc>
                  <a:txBody>
                    <a:bodyPr/>
                    <a:lstStyle/>
                    <a:p>
                      <a:pPr marL="0" marR="0" algn="ctr">
                        <a:lnSpc>
                          <a:spcPct val="115000"/>
                        </a:lnSpc>
                        <a:spcBef>
                          <a:spcPts val="0"/>
                        </a:spcBef>
                        <a:spcAft>
                          <a:spcPts val="0"/>
                        </a:spcAft>
                      </a:pPr>
                      <a:r>
                        <a:rPr lang="en-US" sz="1800" dirty="0">
                          <a:effectLst/>
                        </a:rPr>
                        <a:t>X</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dirty="0">
                          <a:effectLst/>
                        </a:rPr>
                        <a:t>X</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dirty="0">
                          <a:effectLst/>
                        </a:rPr>
                        <a:t>X</a:t>
                      </a:r>
                      <a:endParaRPr lang="en-US" sz="1800" dirty="0">
                        <a:effectLst/>
                        <a:latin typeface="Calibri"/>
                        <a:ea typeface="Calibri"/>
                        <a:cs typeface="Times New Roman"/>
                      </a:endParaRPr>
                    </a:p>
                  </a:txBody>
                  <a:tcPr marL="68580" marR="68580" marT="0" marB="0" anchor="ctr"/>
                </a:tc>
              </a:tr>
              <a:tr h="605785">
                <a:tc>
                  <a:txBody>
                    <a:bodyPr/>
                    <a:lstStyle/>
                    <a:p>
                      <a:pPr marL="0" marR="0" algn="ctr">
                        <a:lnSpc>
                          <a:spcPct val="115000"/>
                        </a:lnSpc>
                        <a:spcBef>
                          <a:spcPts val="0"/>
                        </a:spcBef>
                        <a:spcAft>
                          <a:spcPts val="0"/>
                        </a:spcAft>
                      </a:pPr>
                      <a:r>
                        <a:rPr lang="en-US" sz="2400" dirty="0">
                          <a:effectLst/>
                        </a:rPr>
                        <a:t>V5</a:t>
                      </a:r>
                      <a:endParaRPr lang="en-US" sz="2400" dirty="0">
                        <a:effectLst/>
                        <a:latin typeface="Calibri"/>
                        <a:ea typeface="Calibri"/>
                        <a:cs typeface="Times New Roman"/>
                      </a:endParaRPr>
                    </a:p>
                  </a:txBody>
                  <a:tcPr marL="68580" marR="68580" marT="0" marB="0" anchor="ctr">
                    <a:solidFill>
                      <a:schemeClr val="accent4">
                        <a:lumMod val="75000"/>
                      </a:schemeClr>
                    </a:solidFill>
                  </a:tcPr>
                </a:tc>
                <a:tc>
                  <a:txBody>
                    <a:bodyPr/>
                    <a:lstStyle/>
                    <a:p>
                      <a:pPr marL="0" marR="0" algn="ctr">
                        <a:lnSpc>
                          <a:spcPct val="115000"/>
                        </a:lnSpc>
                        <a:spcBef>
                          <a:spcPts val="0"/>
                        </a:spcBef>
                        <a:spcAft>
                          <a:spcPts val="0"/>
                        </a:spcAft>
                      </a:pPr>
                      <a:r>
                        <a:rPr lang="en-US" sz="1800" dirty="0">
                          <a:effectLst/>
                        </a:rPr>
                        <a:t>X</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dirty="0">
                          <a:effectLst/>
                        </a:rPr>
                        <a:t>X</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dirty="0">
                          <a:effectLst/>
                        </a:rPr>
                        <a:t>X</a:t>
                      </a:r>
                      <a:endParaRPr lang="en-US" sz="1800" dirty="0">
                        <a:effectLst/>
                        <a:latin typeface="Calibri"/>
                        <a:ea typeface="Calibri"/>
                        <a:cs typeface="Times New Roman"/>
                      </a:endParaRPr>
                    </a:p>
                  </a:txBody>
                  <a:tcPr marL="68580" marR="68580" marT="0" marB="0" anchor="ctr"/>
                </a:tc>
              </a:tr>
              <a:tr h="678217">
                <a:tc>
                  <a:txBody>
                    <a:bodyPr/>
                    <a:lstStyle/>
                    <a:p>
                      <a:pPr marL="0" marR="0" algn="ctr">
                        <a:lnSpc>
                          <a:spcPct val="115000"/>
                        </a:lnSpc>
                        <a:spcBef>
                          <a:spcPts val="0"/>
                        </a:spcBef>
                        <a:spcAft>
                          <a:spcPts val="0"/>
                        </a:spcAft>
                      </a:pPr>
                      <a:r>
                        <a:rPr lang="en-US" sz="2400" dirty="0">
                          <a:effectLst/>
                        </a:rPr>
                        <a:t>V6</a:t>
                      </a:r>
                      <a:endParaRPr lang="en-US" sz="2400" dirty="0">
                        <a:effectLst/>
                        <a:latin typeface="Calibri"/>
                        <a:ea typeface="Calibri"/>
                        <a:cs typeface="Times New Roman"/>
                      </a:endParaRPr>
                    </a:p>
                  </a:txBody>
                  <a:tcPr marL="68580" marR="68580" marT="0" marB="0" anchor="ctr">
                    <a:solidFill>
                      <a:schemeClr val="accent4">
                        <a:lumMod val="75000"/>
                      </a:schemeClr>
                    </a:solidFill>
                  </a:tcPr>
                </a:tc>
                <a:tc>
                  <a:txBody>
                    <a:bodyPr/>
                    <a:lstStyle/>
                    <a:p>
                      <a:pPr marL="0" marR="0" algn="ctr">
                        <a:lnSpc>
                          <a:spcPct val="115000"/>
                        </a:lnSpc>
                        <a:spcBef>
                          <a:spcPts val="0"/>
                        </a:spcBef>
                        <a:spcAft>
                          <a:spcPts val="0"/>
                        </a:spcAft>
                      </a:pPr>
                      <a:r>
                        <a:rPr lang="en-US" sz="1800" dirty="0">
                          <a:effectLst/>
                        </a:rPr>
                        <a:t>X</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dirty="0">
                          <a:effectLst/>
                        </a:rPr>
                        <a:t>X</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a:ea typeface="Calibri"/>
                        <a:cs typeface="Times New Roman"/>
                      </a:endParaRPr>
                    </a:p>
                  </a:txBody>
                  <a:tcPr marL="68580" marR="68580" marT="0" marB="0" anchor="ctr"/>
                </a:tc>
              </a:tr>
            </a:tbl>
          </a:graphicData>
        </a:graphic>
      </p:graphicFrame>
      <p:sp>
        <p:nvSpPr>
          <p:cNvPr id="2" name="Slide Number Placeholder 1"/>
          <p:cNvSpPr>
            <a:spLocks noGrp="1"/>
          </p:cNvSpPr>
          <p:nvPr>
            <p:ph type="sldNum" sz="quarter" idx="10"/>
          </p:nvPr>
        </p:nvSpPr>
        <p:spPr/>
        <p:txBody>
          <a:bodyPr/>
          <a:lstStyle/>
          <a:p>
            <a:pPr>
              <a:defRPr/>
            </a:pPr>
            <a:fld id="{8963A3A5-B8D6-4778-8047-B36B4DFB78CB}" type="slidenum">
              <a:rPr lang="en-US" smtClean="0"/>
              <a:pPr>
                <a:defRPr/>
              </a:pPr>
              <a:t>4</a:t>
            </a:fld>
            <a:endParaRPr lang="en-US" dirty="0"/>
          </a:p>
        </p:txBody>
      </p:sp>
    </p:spTree>
    <p:extLst>
      <p:ext uri="{BB962C8B-B14F-4D97-AF65-F5344CB8AC3E}">
        <p14:creationId xmlns:p14="http://schemas.microsoft.com/office/powerpoint/2010/main" val="20943167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304800" y="414325"/>
            <a:ext cx="8554162" cy="6476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en-US" altLang="en-US" dirty="0" smtClean="0">
                <a:solidFill>
                  <a:schemeClr val="tx1"/>
                </a:solidFill>
                <a:latin typeface="Arial" charset="0"/>
                <a:cs typeface="Arial" charset="0"/>
              </a:rPr>
              <a:t>Known Issues</a:t>
            </a:r>
            <a:endParaRPr lang="en-US" altLang="en-US" sz="3600" dirty="0" smtClean="0">
              <a:solidFill>
                <a:schemeClr val="tx1"/>
              </a:solidFill>
              <a:latin typeface="Georgia" pitchFamily="18" charset="0"/>
              <a:cs typeface="Arial" charset="0"/>
            </a:endParaRPr>
          </a:p>
        </p:txBody>
      </p:sp>
      <p:sp>
        <p:nvSpPr>
          <p:cNvPr id="20485" name="Content Placeholder 4"/>
          <p:cNvSpPr>
            <a:spLocks noGrp="1"/>
          </p:cNvSpPr>
          <p:nvPr>
            <p:ph idx="1"/>
          </p:nvPr>
        </p:nvSpPr>
        <p:spPr bwMode="auto">
          <a:xfrm>
            <a:off x="304800" y="1600200"/>
            <a:ext cx="8610600" cy="41148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US" altLang="en-US" sz="2600" dirty="0" smtClean="0">
                <a:solidFill>
                  <a:schemeClr val="tx1"/>
                </a:solidFill>
                <a:latin typeface="Arial" panose="020B0604020202020204" pitchFamily="34" charset="0"/>
                <a:cs typeface="Arial" panose="020B0604020202020204" pitchFamily="34" charset="0"/>
              </a:rPr>
              <a:t>CPS will not flag an ISIR for conflicting information if</a:t>
            </a:r>
            <a:r>
              <a:rPr lang="en-US" altLang="en-US" sz="2600" dirty="0" smtClean="0">
                <a:solidFill>
                  <a:schemeClr val="tx1"/>
                </a:solidFill>
                <a:latin typeface="Arial" panose="020B0604020202020204" pitchFamily="34" charset="0"/>
                <a:cs typeface="Arial" panose="020B0604020202020204" pitchFamily="34" charset="0"/>
              </a:rPr>
              <a:t>...</a:t>
            </a:r>
          </a:p>
          <a:p>
            <a:pPr>
              <a:defRPr/>
            </a:pPr>
            <a:endParaRPr lang="en-US" altLang="en-US" sz="2600" dirty="0" smtClean="0">
              <a:solidFill>
                <a:schemeClr val="tx1"/>
              </a:solidFill>
              <a:latin typeface="Arial" panose="020B0604020202020204" pitchFamily="34" charset="0"/>
              <a:cs typeface="Arial" panose="020B0604020202020204" pitchFamily="34" charset="0"/>
            </a:endParaRPr>
          </a:p>
          <a:p>
            <a:pPr lvl="1">
              <a:lnSpc>
                <a:spcPct val="150000"/>
              </a:lnSpc>
              <a:defRPr/>
            </a:pPr>
            <a:r>
              <a:rPr lang="en-US" altLang="en-US" dirty="0" smtClean="0">
                <a:solidFill>
                  <a:schemeClr val="tx1"/>
                </a:solidFill>
                <a:latin typeface="Arial" panose="020B0604020202020204" pitchFamily="34" charset="0"/>
                <a:cs typeface="Arial" panose="020B0604020202020204" pitchFamily="34" charset="0"/>
              </a:rPr>
              <a:t>Student is not expected to be Pell-eligible </a:t>
            </a:r>
            <a:r>
              <a:rPr lang="en-US" altLang="en-US" i="1" dirty="0" smtClean="0">
                <a:solidFill>
                  <a:srgbClr val="7030A0"/>
                </a:solidFill>
                <a:latin typeface="Arial" panose="020B0604020202020204" pitchFamily="34" charset="0"/>
                <a:cs typeface="Arial" panose="020B0604020202020204" pitchFamily="34" charset="0"/>
              </a:rPr>
              <a:t>(Automatic Zero)</a:t>
            </a:r>
          </a:p>
          <a:p>
            <a:pPr lvl="1">
              <a:lnSpc>
                <a:spcPct val="150000"/>
              </a:lnSpc>
              <a:defRPr/>
            </a:pPr>
            <a:endParaRPr lang="en-US" altLang="en-US" sz="200" i="1" dirty="0" smtClean="0">
              <a:solidFill>
                <a:srgbClr val="7030A0"/>
              </a:solidFill>
              <a:latin typeface="Arial" panose="020B0604020202020204" pitchFamily="34" charset="0"/>
              <a:cs typeface="Arial" panose="020B0604020202020204" pitchFamily="34" charset="0"/>
            </a:endParaRPr>
          </a:p>
          <a:p>
            <a:pPr lvl="1">
              <a:lnSpc>
                <a:spcPct val="150000"/>
              </a:lnSpc>
              <a:defRPr/>
            </a:pPr>
            <a:r>
              <a:rPr lang="en-US" altLang="en-US" strike="sngStrike" dirty="0" smtClean="0">
                <a:solidFill>
                  <a:schemeClr val="tx1"/>
                </a:solidFill>
                <a:latin typeface="Arial" panose="020B0604020202020204" pitchFamily="34" charset="0"/>
                <a:cs typeface="Arial" panose="020B0604020202020204" pitchFamily="34" charset="0"/>
              </a:rPr>
              <a:t>Change in dependency status between the two </a:t>
            </a:r>
            <a:r>
              <a:rPr lang="en-US" altLang="en-US" strike="sngStrike" dirty="0" smtClean="0">
                <a:solidFill>
                  <a:schemeClr val="tx1"/>
                </a:solidFill>
                <a:latin typeface="Arial" panose="020B0604020202020204" pitchFamily="34" charset="0"/>
                <a:cs typeface="Arial" panose="020B0604020202020204" pitchFamily="34" charset="0"/>
              </a:rPr>
              <a:t>years</a:t>
            </a:r>
          </a:p>
          <a:p>
            <a:pPr lvl="1">
              <a:lnSpc>
                <a:spcPct val="150000"/>
              </a:lnSpc>
              <a:defRPr/>
            </a:pPr>
            <a:endParaRPr lang="en-US" altLang="en-US" sz="800" dirty="0" smtClean="0">
              <a:solidFill>
                <a:schemeClr val="tx1"/>
              </a:solidFill>
              <a:latin typeface="Arial" panose="020B0604020202020204" pitchFamily="34" charset="0"/>
              <a:cs typeface="Arial" panose="020B0604020202020204" pitchFamily="34" charset="0"/>
            </a:endParaRPr>
          </a:p>
          <a:p>
            <a:pPr lvl="1">
              <a:defRPr/>
            </a:pPr>
            <a:r>
              <a:rPr lang="en-US" altLang="en-US" strike="sngStrike" dirty="0" smtClean="0">
                <a:solidFill>
                  <a:schemeClr val="tx1"/>
                </a:solidFill>
                <a:latin typeface="Arial" panose="020B0604020202020204" pitchFamily="34" charset="0"/>
                <a:cs typeface="Arial" panose="020B0604020202020204" pitchFamily="34" charset="0"/>
              </a:rPr>
              <a:t>Change in student’s or parents’ marital status between the two </a:t>
            </a:r>
            <a:r>
              <a:rPr lang="en-US" altLang="en-US" strike="sngStrike" dirty="0" smtClean="0">
                <a:solidFill>
                  <a:schemeClr val="tx1"/>
                </a:solidFill>
                <a:latin typeface="Arial" panose="020B0604020202020204" pitchFamily="34" charset="0"/>
                <a:cs typeface="Arial" panose="020B0604020202020204" pitchFamily="34" charset="0"/>
              </a:rPr>
              <a:t>years</a:t>
            </a:r>
          </a:p>
          <a:p>
            <a:pPr lvl="1">
              <a:defRPr/>
            </a:pPr>
            <a:endParaRPr lang="en-US" altLang="en-US" sz="800" dirty="0" smtClean="0">
              <a:solidFill>
                <a:schemeClr val="tx1"/>
              </a:solidFill>
              <a:latin typeface="Arial" panose="020B0604020202020204" pitchFamily="34" charset="0"/>
              <a:cs typeface="Arial" panose="020B0604020202020204" pitchFamily="34" charset="0"/>
            </a:endParaRPr>
          </a:p>
          <a:p>
            <a:pPr lvl="1">
              <a:lnSpc>
                <a:spcPct val="150000"/>
              </a:lnSpc>
              <a:defRPr/>
            </a:pPr>
            <a:r>
              <a:rPr lang="en-US" altLang="en-US" i="1" dirty="0" smtClean="0">
                <a:solidFill>
                  <a:srgbClr val="7030A0"/>
                </a:solidFill>
                <a:latin typeface="Arial" panose="020B0604020202020204" pitchFamily="34" charset="0"/>
                <a:cs typeface="Arial" panose="020B0604020202020204" pitchFamily="34" charset="0"/>
              </a:rPr>
              <a:t>Professional judgment was exercised in either year</a:t>
            </a:r>
          </a:p>
          <a:p>
            <a:pPr marL="230188" lvl="1" indent="0">
              <a:lnSpc>
                <a:spcPct val="150000"/>
              </a:lnSpc>
              <a:buNone/>
              <a:defRPr/>
            </a:pPr>
            <a:endParaRPr lang="en-US" altLang="en-US" sz="1600" dirty="0" smtClean="0">
              <a:latin typeface="Arial" panose="020B0604020202020204" pitchFamily="34" charset="0"/>
              <a:cs typeface="Arial" panose="020B0604020202020204" pitchFamily="34" charset="0"/>
            </a:endParaRPr>
          </a:p>
          <a:p>
            <a:pPr marL="230188" lvl="1" indent="0">
              <a:buFont typeface="Arial"/>
              <a:buNone/>
              <a:defRPr/>
            </a:pPr>
            <a:endParaRPr lang="en-US" altLang="en-US" sz="2400" dirty="0" smtClean="0">
              <a:latin typeface="Arial" panose="020B0604020202020204" pitchFamily="34" charset="0"/>
              <a:cs typeface="Arial" panose="020B0604020202020204" pitchFamily="34" charset="0"/>
            </a:endParaRPr>
          </a:p>
        </p:txBody>
      </p:sp>
      <p:sp>
        <p:nvSpPr>
          <p:cNvPr id="20484" name="Rectangle 1"/>
          <p:cNvSpPr>
            <a:spLocks noChangeArrowheads="1"/>
          </p:cNvSpPr>
          <p:nvPr/>
        </p:nvSpPr>
        <p:spPr bwMode="auto">
          <a:xfrm>
            <a:off x="1530351" y="10484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defTabSz="914400" eaLnBrk="1" hangingPunct="1"/>
            <a:r>
              <a:rPr lang="en-US" altLang="en-US" dirty="0">
                <a:latin typeface="Arial" charset="0"/>
              </a:rPr>
              <a:t/>
            </a:r>
            <a:br>
              <a:rPr lang="en-US" altLang="en-US" dirty="0">
                <a:latin typeface="Arial" charset="0"/>
              </a:rPr>
            </a:br>
            <a:endParaRPr lang="en-US" altLang="en-US" dirty="0">
              <a:latin typeface="Arial" charset="0"/>
            </a:endParaRPr>
          </a:p>
        </p:txBody>
      </p:sp>
      <p:sp>
        <p:nvSpPr>
          <p:cNvPr id="6" name="TextBox 5"/>
          <p:cNvSpPr txBox="1"/>
          <p:nvPr/>
        </p:nvSpPr>
        <p:spPr>
          <a:xfrm>
            <a:off x="1600200" y="1295400"/>
            <a:ext cx="1905000" cy="1046440"/>
          </a:xfrm>
          <a:prstGeom prst="rect">
            <a:avLst/>
          </a:prstGeom>
          <a:noFill/>
        </p:spPr>
        <p:txBody>
          <a:bodyPr wrap="square" rtlCol="0">
            <a:spAutoFit/>
          </a:bodyPr>
          <a:lstStyle/>
          <a:p>
            <a:r>
              <a:rPr lang="en-US" sz="2600" b="1" i="1" dirty="0" smtClean="0">
                <a:solidFill>
                  <a:srgbClr val="7030A0"/>
                </a:solidFill>
                <a:latin typeface="Arial" panose="020B0604020202020204" pitchFamily="34" charset="0"/>
                <a:cs typeface="Arial" panose="020B0604020202020204" pitchFamily="34" charset="0"/>
              </a:rPr>
              <a:t>most likely</a:t>
            </a:r>
          </a:p>
          <a:p>
            <a:r>
              <a:rPr lang="en-US" sz="3600" b="1" i="1" dirty="0" smtClean="0">
                <a:solidFill>
                  <a:srgbClr val="7030A0"/>
                </a:solidFill>
                <a:latin typeface="Arial" panose="020B0604020202020204" pitchFamily="34" charset="0"/>
                <a:cs typeface="Arial" panose="020B0604020202020204" pitchFamily="34" charset="0"/>
              </a:rPr>
              <a:t>˄</a:t>
            </a:r>
            <a:endParaRPr lang="en-US" sz="3600" b="1" i="1" dirty="0">
              <a:solidFill>
                <a:srgbClr val="7030A0"/>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0"/>
          </p:nvPr>
        </p:nvSpPr>
        <p:spPr/>
        <p:txBody>
          <a:bodyPr/>
          <a:lstStyle/>
          <a:p>
            <a:pPr>
              <a:defRPr/>
            </a:pPr>
            <a:fld id="{8963A3A5-B8D6-4778-8047-B36B4DFB78CB}" type="slidenum">
              <a:rPr lang="en-US" smtClean="0"/>
              <a:pPr>
                <a:defRPr/>
              </a:pPr>
              <a:t>40</a:t>
            </a:fld>
            <a:endParaRPr lang="en-US" dirty="0"/>
          </a:p>
        </p:txBody>
      </p:sp>
    </p:spTree>
    <p:extLst>
      <p:ext uri="{BB962C8B-B14F-4D97-AF65-F5344CB8AC3E}">
        <p14:creationId xmlns:p14="http://schemas.microsoft.com/office/powerpoint/2010/main" val="30959918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en-US" altLang="en-US" sz="4000" b="1" dirty="0" smtClean="0">
                <a:solidFill>
                  <a:schemeClr val="tx1"/>
                </a:solidFill>
                <a:latin typeface="Arial" charset="0"/>
                <a:cs typeface="Arial" charset="0"/>
              </a:rPr>
              <a:t>Resolving Conflicting Information</a:t>
            </a:r>
            <a:endParaRPr lang="en-US" altLang="en-US" sz="3600" dirty="0" smtClean="0">
              <a:solidFill>
                <a:schemeClr val="tx1"/>
              </a:solidFill>
              <a:latin typeface="Georgia" pitchFamily="18" charset="0"/>
              <a:cs typeface="Arial" charset="0"/>
            </a:endParaRPr>
          </a:p>
        </p:txBody>
      </p:sp>
      <p:sp>
        <p:nvSpPr>
          <p:cNvPr id="23557" name="Content Placeholder 4"/>
          <p:cNvSpPr>
            <a:spLocks noGrp="1"/>
          </p:cNvSpPr>
          <p:nvPr>
            <p:ph idx="1"/>
          </p:nvPr>
        </p:nvSpPr>
        <p:spPr bwMode="auto">
          <a:xfrm>
            <a:off x="304800" y="1371600"/>
            <a:ext cx="85344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solidFill>
                  <a:schemeClr val="tx1"/>
                </a:solidFill>
                <a:latin typeface="Arial" charset="0"/>
                <a:cs typeface="Arial" charset="0"/>
              </a:rPr>
              <a:t>School must compare 2015 </a:t>
            </a:r>
            <a:r>
              <a:rPr lang="en-US" altLang="en-US" dirty="0" smtClean="0">
                <a:solidFill>
                  <a:srgbClr val="7030A0"/>
                </a:solidFill>
                <a:latin typeface="Arial" charset="0"/>
                <a:cs typeface="Arial" charset="0"/>
              </a:rPr>
              <a:t>income and tax-related items </a:t>
            </a:r>
            <a:r>
              <a:rPr lang="en-US" altLang="en-US" dirty="0" smtClean="0">
                <a:solidFill>
                  <a:schemeClr val="tx1"/>
                </a:solidFill>
                <a:latin typeface="Arial" charset="0"/>
                <a:cs typeface="Arial" charset="0"/>
              </a:rPr>
              <a:t>from both years’ ISIRs to determine conflict</a:t>
            </a:r>
          </a:p>
          <a:p>
            <a:endParaRPr lang="en-US" altLang="en-US" sz="400" dirty="0" smtClean="0">
              <a:solidFill>
                <a:schemeClr val="tx1"/>
              </a:solidFill>
              <a:latin typeface="Arial" charset="0"/>
              <a:cs typeface="Arial" charset="0"/>
            </a:endParaRPr>
          </a:p>
          <a:p>
            <a:pPr marL="688975" lvl="1"/>
            <a:r>
              <a:rPr lang="en-US" altLang="en-US" sz="2200" dirty="0" smtClean="0">
                <a:solidFill>
                  <a:schemeClr val="tx1"/>
                </a:solidFill>
                <a:latin typeface="Arial" charset="0"/>
                <a:cs typeface="Arial" charset="0"/>
              </a:rPr>
              <a:t>Compare ISIRs that were/will be used to award Title IV aid</a:t>
            </a:r>
          </a:p>
          <a:p>
            <a:pPr lvl="1"/>
            <a:endParaRPr lang="en-US" altLang="en-US" sz="2000" dirty="0" smtClean="0">
              <a:solidFill>
                <a:schemeClr val="tx1"/>
              </a:solidFill>
              <a:latin typeface="Arial" charset="0"/>
              <a:cs typeface="Arial" charset="0"/>
            </a:endParaRPr>
          </a:p>
          <a:p>
            <a:r>
              <a:rPr lang="en-US" altLang="en-US" dirty="0" smtClean="0">
                <a:solidFill>
                  <a:schemeClr val="tx1"/>
                </a:solidFill>
                <a:latin typeface="Arial" charset="0"/>
                <a:cs typeface="Arial" charset="0"/>
              </a:rPr>
              <a:t>If in either year</a:t>
            </a:r>
            <a:r>
              <a:rPr lang="en-US" altLang="en-US" dirty="0">
                <a:solidFill>
                  <a:schemeClr val="tx1"/>
                </a:solidFill>
                <a:latin typeface="Arial" charset="0"/>
                <a:cs typeface="Arial" charset="0"/>
              </a:rPr>
              <a:t> </a:t>
            </a:r>
            <a:r>
              <a:rPr lang="en-US" altLang="en-US" dirty="0" smtClean="0">
                <a:solidFill>
                  <a:schemeClr val="tx1"/>
                </a:solidFill>
                <a:latin typeface="Arial" charset="0"/>
                <a:cs typeface="Arial" charset="0"/>
              </a:rPr>
              <a:t>the school had verified the income and tax information, or the IRS Data Retrieval Tool was used and no data was changed, school can assume these values are correct and submit changes to the </a:t>
            </a:r>
            <a:r>
              <a:rPr lang="en-US" altLang="en-US" i="1" dirty="0" smtClean="0">
                <a:solidFill>
                  <a:schemeClr val="tx1"/>
                </a:solidFill>
                <a:latin typeface="Arial" charset="0"/>
                <a:cs typeface="Arial" charset="0"/>
              </a:rPr>
              <a:t>other </a:t>
            </a:r>
            <a:r>
              <a:rPr lang="en-US" altLang="en-US" dirty="0" smtClean="0">
                <a:solidFill>
                  <a:schemeClr val="tx1"/>
                </a:solidFill>
                <a:latin typeface="Arial" charset="0"/>
                <a:cs typeface="Arial" charset="0"/>
              </a:rPr>
              <a:t>year</a:t>
            </a:r>
            <a:r>
              <a:rPr lang="en-US" altLang="en-US" i="1" dirty="0" smtClean="0">
                <a:solidFill>
                  <a:schemeClr val="tx1"/>
                </a:solidFill>
                <a:latin typeface="Arial" charset="0"/>
                <a:cs typeface="Arial" charset="0"/>
              </a:rPr>
              <a:t>...</a:t>
            </a:r>
            <a:r>
              <a:rPr lang="en-US" altLang="en-US" i="1" dirty="0" smtClean="0">
                <a:solidFill>
                  <a:srgbClr val="7030A0"/>
                </a:solidFill>
                <a:latin typeface="Arial" charset="0"/>
                <a:cs typeface="Arial" charset="0"/>
              </a:rPr>
              <a:t>unless the school is aware an amended tax return was filed</a:t>
            </a:r>
            <a:r>
              <a:rPr lang="en-US" altLang="en-US" dirty="0" smtClean="0">
                <a:solidFill>
                  <a:schemeClr val="tx1"/>
                </a:solidFill>
                <a:latin typeface="Arial" charset="0"/>
                <a:cs typeface="Arial" charset="0"/>
              </a:rPr>
              <a:t>.</a:t>
            </a:r>
          </a:p>
          <a:p>
            <a:pPr lvl="1">
              <a:buFont typeface="Arial" charset="0"/>
              <a:buChar char="•"/>
            </a:pPr>
            <a:endParaRPr lang="en-US" altLang="en-US" sz="2800" dirty="0" smtClean="0">
              <a:solidFill>
                <a:schemeClr val="tx1"/>
              </a:solidFill>
              <a:latin typeface="Arial" charset="0"/>
              <a:cs typeface="Arial" charset="0"/>
            </a:endParaRPr>
          </a:p>
          <a:p>
            <a:pPr lvl="1">
              <a:buFont typeface="Arial" charset="0"/>
              <a:buChar char="•"/>
            </a:pPr>
            <a:endParaRPr lang="en-US" altLang="en-US" sz="2800" dirty="0" smtClean="0">
              <a:solidFill>
                <a:schemeClr val="tx1"/>
              </a:solidFill>
              <a:latin typeface="Arial" charset="0"/>
              <a:cs typeface="Arial" charset="0"/>
            </a:endParaRPr>
          </a:p>
          <a:p>
            <a:pPr lvl="1">
              <a:buFont typeface="Arial" charset="0"/>
              <a:buChar char="•"/>
            </a:pPr>
            <a:endParaRPr lang="en-US" altLang="en-US" sz="2800" dirty="0" smtClean="0">
              <a:solidFill>
                <a:schemeClr val="tx1"/>
              </a:solidFill>
              <a:latin typeface="Arial" charset="0"/>
              <a:cs typeface="Arial" charset="0"/>
            </a:endParaRPr>
          </a:p>
          <a:p>
            <a:pPr lvl="2"/>
            <a:endParaRPr lang="en-US" altLang="en-US" sz="2000" dirty="0" smtClean="0">
              <a:solidFill>
                <a:schemeClr val="tx1"/>
              </a:solidFill>
              <a:latin typeface="Arial" charset="0"/>
              <a:cs typeface="Arial" charset="0"/>
            </a:endParaRPr>
          </a:p>
          <a:p>
            <a:pPr lvl="1">
              <a:buFont typeface="Arial" charset="0"/>
              <a:buChar char="•"/>
            </a:pPr>
            <a:endParaRPr lang="en-US" altLang="en-US" sz="2800" dirty="0" smtClean="0">
              <a:solidFill>
                <a:schemeClr val="tx1"/>
              </a:solidFill>
              <a:latin typeface="Arial" charset="0"/>
              <a:cs typeface="Arial" charset="0"/>
            </a:endParaRPr>
          </a:p>
          <a:p>
            <a:pPr lvl="1">
              <a:buFont typeface="Arial" charset="0"/>
              <a:buChar char="•"/>
            </a:pPr>
            <a:endParaRPr lang="en-US" altLang="en-US" sz="2800" dirty="0" smtClean="0">
              <a:solidFill>
                <a:schemeClr val="tx1"/>
              </a:solidFill>
              <a:latin typeface="Arial" charset="0"/>
              <a:cs typeface="Arial" charset="0"/>
            </a:endParaRPr>
          </a:p>
        </p:txBody>
      </p:sp>
      <p:sp>
        <p:nvSpPr>
          <p:cNvPr id="23556" name="Rectangle 1"/>
          <p:cNvSpPr>
            <a:spLocks noChangeArrowheads="1"/>
          </p:cNvSpPr>
          <p:nvPr/>
        </p:nvSpPr>
        <p:spPr bwMode="auto">
          <a:xfrm>
            <a:off x="1530351" y="10484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defTabSz="914400" eaLnBrk="1" hangingPunct="1"/>
            <a:r>
              <a:rPr lang="en-US" altLang="en-US" dirty="0">
                <a:latin typeface="Arial" charset="0"/>
              </a:rPr>
              <a:t/>
            </a:r>
            <a:br>
              <a:rPr lang="en-US" altLang="en-US" dirty="0">
                <a:latin typeface="Arial" charset="0"/>
              </a:rPr>
            </a:br>
            <a:endParaRPr lang="en-US" altLang="en-US" dirty="0">
              <a:latin typeface="Arial" charset="0"/>
            </a:endParaRPr>
          </a:p>
        </p:txBody>
      </p:sp>
      <p:sp>
        <p:nvSpPr>
          <p:cNvPr id="3" name="Slide Number Placeholder 2"/>
          <p:cNvSpPr>
            <a:spLocks noGrp="1"/>
          </p:cNvSpPr>
          <p:nvPr>
            <p:ph type="sldNum" sz="quarter" idx="10"/>
          </p:nvPr>
        </p:nvSpPr>
        <p:spPr/>
        <p:txBody>
          <a:bodyPr/>
          <a:lstStyle/>
          <a:p>
            <a:pPr>
              <a:defRPr/>
            </a:pPr>
            <a:fld id="{8963A3A5-B8D6-4778-8047-B36B4DFB78CB}" type="slidenum">
              <a:rPr lang="en-US" smtClean="0"/>
              <a:pPr>
                <a:defRPr/>
              </a:pPr>
              <a:t>41</a:t>
            </a:fld>
            <a:endParaRPr lang="en-US" dirty="0"/>
          </a:p>
        </p:txBody>
      </p:sp>
    </p:spTree>
    <p:extLst>
      <p:ext uri="{BB962C8B-B14F-4D97-AF65-F5344CB8AC3E}">
        <p14:creationId xmlns:p14="http://schemas.microsoft.com/office/powerpoint/2010/main" val="19282277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Title 1"/>
          <p:cNvSpPr>
            <a:spLocks noGrp="1"/>
          </p:cNvSpPr>
          <p:nvPr>
            <p:ph type="title"/>
          </p:nvPr>
        </p:nvSpPr>
        <p:spPr bwMode="auto">
          <a:xfrm>
            <a:off x="304800" y="414325"/>
            <a:ext cx="8554162" cy="6476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en-US" altLang="en-US" sz="4000" b="1" dirty="0" smtClean="0">
                <a:solidFill>
                  <a:schemeClr val="tx1"/>
                </a:solidFill>
                <a:latin typeface="Arial" charset="0"/>
                <a:cs typeface="Arial" charset="0"/>
              </a:rPr>
              <a:t>Resolving Conflicting Information</a:t>
            </a:r>
            <a:endParaRPr lang="en-US" altLang="en-US" sz="3600" dirty="0" smtClean="0">
              <a:solidFill>
                <a:schemeClr val="tx1"/>
              </a:solidFill>
              <a:latin typeface="Georgia" pitchFamily="18" charset="0"/>
              <a:cs typeface="Arial" charset="0"/>
            </a:endParaRPr>
          </a:p>
        </p:txBody>
      </p:sp>
      <p:sp>
        <p:nvSpPr>
          <p:cNvPr id="25604" name="Content Placeholder 4"/>
          <p:cNvSpPr>
            <a:spLocks noGrp="1"/>
          </p:cNvSpPr>
          <p:nvPr>
            <p:ph idx="1"/>
          </p:nvPr>
        </p:nvSpPr>
        <p:spPr bwMode="auto">
          <a:xfrm>
            <a:off x="381000" y="1371600"/>
            <a:ext cx="83820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u="sng" dirty="0" smtClean="0">
                <a:solidFill>
                  <a:schemeClr val="tx1"/>
                </a:solidFill>
                <a:latin typeface="Arial" charset="0"/>
                <a:cs typeface="Arial" charset="0"/>
              </a:rPr>
              <a:t>2017-2018 ISIR</a:t>
            </a:r>
            <a:r>
              <a:rPr lang="en-US" altLang="en-US" sz="2800" dirty="0" smtClean="0">
                <a:solidFill>
                  <a:schemeClr val="tx1"/>
                </a:solidFill>
                <a:latin typeface="Arial" charset="0"/>
                <a:cs typeface="Arial" charset="0"/>
              </a:rPr>
              <a:t> </a:t>
            </a:r>
          </a:p>
          <a:p>
            <a:pPr lvl="1"/>
            <a:r>
              <a:rPr lang="en-US" altLang="en-US" dirty="0" smtClean="0">
                <a:solidFill>
                  <a:schemeClr val="tx1"/>
                </a:solidFill>
                <a:latin typeface="Arial" charset="0"/>
                <a:cs typeface="Arial" charset="0"/>
              </a:rPr>
              <a:t>If required correction is for the 2017-2018 year, school must use EFC from corrected ISIR to award and disburse</a:t>
            </a:r>
          </a:p>
          <a:p>
            <a:pPr lvl="1"/>
            <a:endParaRPr lang="en-US" altLang="en-US" sz="1200" dirty="0" smtClean="0">
              <a:solidFill>
                <a:schemeClr val="tx1"/>
              </a:solidFill>
              <a:latin typeface="Arial" charset="0"/>
              <a:cs typeface="Arial" charset="0"/>
            </a:endParaRPr>
          </a:p>
          <a:p>
            <a:pPr lvl="1"/>
            <a:endParaRPr lang="en-US" altLang="en-US" sz="1200" dirty="0" smtClean="0">
              <a:solidFill>
                <a:schemeClr val="tx1"/>
              </a:solidFill>
              <a:latin typeface="Arial" charset="0"/>
              <a:cs typeface="Arial" charset="0"/>
            </a:endParaRPr>
          </a:p>
          <a:p>
            <a:r>
              <a:rPr lang="en-US" altLang="en-US" sz="2800" u="sng" dirty="0" smtClean="0">
                <a:solidFill>
                  <a:schemeClr val="tx1"/>
                </a:solidFill>
                <a:latin typeface="Arial" charset="0"/>
                <a:cs typeface="Arial" charset="0"/>
              </a:rPr>
              <a:t>2016-2017 ISIR</a:t>
            </a:r>
            <a:endParaRPr lang="en-US" altLang="en-US" sz="2800" dirty="0">
              <a:solidFill>
                <a:schemeClr val="tx1"/>
              </a:solidFill>
              <a:latin typeface="Arial" charset="0"/>
              <a:cs typeface="Arial" charset="0"/>
            </a:endParaRPr>
          </a:p>
          <a:p>
            <a:pPr lvl="1"/>
            <a:r>
              <a:rPr lang="en-US" altLang="en-US" dirty="0">
                <a:solidFill>
                  <a:schemeClr val="tx1"/>
                </a:solidFill>
                <a:latin typeface="Arial" charset="0"/>
                <a:cs typeface="Arial" charset="0"/>
              </a:rPr>
              <a:t>I</a:t>
            </a:r>
            <a:r>
              <a:rPr lang="en-US" altLang="en-US" dirty="0" smtClean="0">
                <a:solidFill>
                  <a:schemeClr val="tx1"/>
                </a:solidFill>
                <a:latin typeface="Arial" charset="0"/>
                <a:cs typeface="Arial" charset="0"/>
              </a:rPr>
              <a:t>f required correction is for the 2016-2017 year, school must ensure that all awards and disbursements for </a:t>
            </a:r>
            <a:br>
              <a:rPr lang="en-US" altLang="en-US" dirty="0" smtClean="0">
                <a:solidFill>
                  <a:schemeClr val="tx1"/>
                </a:solidFill>
                <a:latin typeface="Arial" charset="0"/>
                <a:cs typeface="Arial" charset="0"/>
              </a:rPr>
            </a:br>
            <a:r>
              <a:rPr lang="en-US" altLang="en-US" dirty="0" smtClean="0">
                <a:solidFill>
                  <a:schemeClr val="tx1"/>
                </a:solidFill>
                <a:latin typeface="Arial" charset="0"/>
                <a:cs typeface="Arial" charset="0"/>
              </a:rPr>
              <a:t>2016-2017 reflect the corrected ISIR, whether the EFC</a:t>
            </a:r>
            <a:br>
              <a:rPr lang="en-US" altLang="en-US" dirty="0" smtClean="0">
                <a:solidFill>
                  <a:schemeClr val="tx1"/>
                </a:solidFill>
                <a:latin typeface="Arial" charset="0"/>
                <a:cs typeface="Arial" charset="0"/>
              </a:rPr>
            </a:br>
            <a:r>
              <a:rPr lang="en-US" altLang="en-US" dirty="0" smtClean="0">
                <a:solidFill>
                  <a:schemeClr val="tx1"/>
                </a:solidFill>
                <a:latin typeface="Arial" charset="0"/>
                <a:cs typeface="Arial" charset="0"/>
              </a:rPr>
              <a:t>is lower or higher</a:t>
            </a:r>
          </a:p>
          <a:p>
            <a:pPr lvl="1"/>
            <a:endParaRPr lang="en-US" altLang="en-US" sz="600" dirty="0" smtClean="0">
              <a:latin typeface="Arial" charset="0"/>
              <a:cs typeface="Arial" charset="0"/>
            </a:endParaRPr>
          </a:p>
          <a:p>
            <a:pPr lvl="1"/>
            <a:r>
              <a:rPr lang="en-US" altLang="en-US" i="1" dirty="0" smtClean="0">
                <a:solidFill>
                  <a:srgbClr val="7030A0"/>
                </a:solidFill>
                <a:latin typeface="Arial" charset="0"/>
                <a:cs typeface="Arial" charset="0"/>
              </a:rPr>
              <a:t>Corrections not required after September 9, 2017</a:t>
            </a:r>
          </a:p>
          <a:p>
            <a:pPr lvl="1">
              <a:buFont typeface="Arial" charset="0"/>
              <a:buChar char="•"/>
            </a:pPr>
            <a:endParaRPr lang="en-US" altLang="en-US" sz="2800" dirty="0" smtClean="0">
              <a:latin typeface="Arial" charset="0"/>
              <a:cs typeface="Arial" charset="0"/>
            </a:endParaRPr>
          </a:p>
          <a:p>
            <a:pPr lvl="1">
              <a:buFont typeface="Arial" charset="0"/>
              <a:buChar char="•"/>
            </a:pPr>
            <a:endParaRPr lang="en-US" altLang="en-US" sz="2800" dirty="0" smtClean="0">
              <a:latin typeface="Arial" charset="0"/>
              <a:cs typeface="Arial" charset="0"/>
            </a:endParaRPr>
          </a:p>
          <a:p>
            <a:pPr lvl="2"/>
            <a:endParaRPr lang="en-US" altLang="en-US" sz="2000" dirty="0" smtClean="0">
              <a:latin typeface="Arial" charset="0"/>
              <a:cs typeface="Arial" charset="0"/>
            </a:endParaRPr>
          </a:p>
          <a:p>
            <a:pPr lvl="1">
              <a:buFont typeface="Arial" charset="0"/>
              <a:buChar char="•"/>
            </a:pPr>
            <a:endParaRPr lang="en-US" altLang="en-US" sz="2800" dirty="0" smtClean="0">
              <a:latin typeface="Arial" charset="0"/>
              <a:cs typeface="Arial" charset="0"/>
            </a:endParaRPr>
          </a:p>
          <a:p>
            <a:pPr lvl="1">
              <a:buFont typeface="Arial" charset="0"/>
              <a:buChar char="•"/>
            </a:pPr>
            <a:endParaRPr lang="en-US" altLang="en-US" sz="2800" dirty="0" smtClean="0">
              <a:latin typeface="Arial" charset="0"/>
              <a:cs typeface="Arial" charset="0"/>
            </a:endParaRPr>
          </a:p>
        </p:txBody>
      </p:sp>
      <p:sp>
        <p:nvSpPr>
          <p:cNvPr id="25603" name="Rectangle 1"/>
          <p:cNvSpPr>
            <a:spLocks noChangeArrowheads="1"/>
          </p:cNvSpPr>
          <p:nvPr/>
        </p:nvSpPr>
        <p:spPr bwMode="auto">
          <a:xfrm>
            <a:off x="1530351" y="10484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defTabSz="914400" eaLnBrk="1" hangingPunct="1"/>
            <a:r>
              <a:rPr lang="en-US" altLang="en-US" dirty="0">
                <a:latin typeface="Arial" charset="0"/>
              </a:rPr>
              <a:t/>
            </a:r>
            <a:br>
              <a:rPr lang="en-US" altLang="en-US" dirty="0">
                <a:latin typeface="Arial" charset="0"/>
              </a:rPr>
            </a:br>
            <a:endParaRPr lang="en-US" altLang="en-US" dirty="0">
              <a:latin typeface="Arial" charset="0"/>
            </a:endParaRPr>
          </a:p>
        </p:txBody>
      </p:sp>
      <p:sp>
        <p:nvSpPr>
          <p:cNvPr id="3" name="Slide Number Placeholder 2"/>
          <p:cNvSpPr>
            <a:spLocks noGrp="1"/>
          </p:cNvSpPr>
          <p:nvPr>
            <p:ph type="sldNum" sz="quarter" idx="10"/>
          </p:nvPr>
        </p:nvSpPr>
        <p:spPr/>
        <p:txBody>
          <a:bodyPr/>
          <a:lstStyle/>
          <a:p>
            <a:pPr>
              <a:defRPr/>
            </a:pPr>
            <a:fld id="{8963A3A5-B8D6-4778-8047-B36B4DFB78CB}" type="slidenum">
              <a:rPr lang="en-US" smtClean="0"/>
              <a:pPr>
                <a:defRPr/>
              </a:pPr>
              <a:t>42</a:t>
            </a:fld>
            <a:endParaRPr lang="en-US" dirty="0"/>
          </a:p>
        </p:txBody>
      </p:sp>
    </p:spTree>
    <p:extLst>
      <p:ext uri="{BB962C8B-B14F-4D97-AF65-F5344CB8AC3E}">
        <p14:creationId xmlns:p14="http://schemas.microsoft.com/office/powerpoint/2010/main" val="4604461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Unable to Resolve</a:t>
            </a:r>
            <a:endParaRPr lang="en-US" dirty="0">
              <a:solidFill>
                <a:schemeClr val="tx1"/>
              </a:solidFill>
            </a:endParaRPr>
          </a:p>
        </p:txBody>
      </p:sp>
      <p:sp>
        <p:nvSpPr>
          <p:cNvPr id="26628" name="Content Placeholder 4"/>
          <p:cNvSpPr>
            <a:spLocks noGrp="1"/>
          </p:cNvSpPr>
          <p:nvPr>
            <p:ph idx="1"/>
          </p:nvPr>
        </p:nvSpPr>
        <p:spPr bwMode="auto">
          <a:xfrm>
            <a:off x="381000" y="1524000"/>
            <a:ext cx="8229600" cy="43735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600" dirty="0" smtClean="0">
                <a:solidFill>
                  <a:schemeClr val="tx1"/>
                </a:solidFill>
                <a:latin typeface="Arial" charset="0"/>
                <a:cs typeface="Arial" charset="0"/>
              </a:rPr>
              <a:t>Until conflicting information is resolved, no additional Title IV aid may be disbursed in either year</a:t>
            </a:r>
          </a:p>
          <a:p>
            <a:endParaRPr lang="en-US" altLang="en-US" dirty="0" smtClean="0">
              <a:solidFill>
                <a:schemeClr val="tx1"/>
              </a:solidFill>
              <a:latin typeface="Arial" charset="0"/>
              <a:cs typeface="Arial" charset="0"/>
            </a:endParaRPr>
          </a:p>
          <a:p>
            <a:r>
              <a:rPr lang="en-US" altLang="en-US" sz="2600" dirty="0" smtClean="0">
                <a:solidFill>
                  <a:schemeClr val="tx1"/>
                </a:solidFill>
                <a:latin typeface="Arial" charset="0"/>
                <a:cs typeface="Arial" charset="0"/>
              </a:rPr>
              <a:t>If the conflicting information is unable to be resolved, the school must consider the student in an overaward status for any need-based 2016-2017 aid disbursed</a:t>
            </a:r>
          </a:p>
          <a:p>
            <a:endParaRPr lang="en-US" altLang="en-US" sz="900" dirty="0" smtClean="0">
              <a:solidFill>
                <a:schemeClr val="tx1"/>
              </a:solidFill>
              <a:latin typeface="Arial" charset="0"/>
              <a:cs typeface="Arial" charset="0"/>
            </a:endParaRPr>
          </a:p>
          <a:p>
            <a:endParaRPr lang="en-US" altLang="en-US" sz="500" dirty="0" smtClean="0">
              <a:solidFill>
                <a:schemeClr val="tx1"/>
              </a:solidFill>
              <a:latin typeface="Arial" charset="0"/>
              <a:cs typeface="Arial" charset="0"/>
            </a:endParaRPr>
          </a:p>
          <a:p>
            <a:pPr marL="976313" lvl="1"/>
            <a:r>
              <a:rPr lang="en-US" altLang="en-US" sz="2100" dirty="0" smtClean="0">
                <a:solidFill>
                  <a:schemeClr val="tx1"/>
                </a:solidFill>
                <a:latin typeface="Arial" charset="0"/>
                <a:cs typeface="Arial" charset="0"/>
              </a:rPr>
              <a:t>Earned Federal Work-Study funds need not be returned, but students may not </a:t>
            </a:r>
            <a:r>
              <a:rPr lang="en-US" altLang="en-US" sz="2100" i="1" dirty="0" smtClean="0">
                <a:solidFill>
                  <a:schemeClr val="tx1"/>
                </a:solidFill>
                <a:latin typeface="Arial" charset="0"/>
                <a:cs typeface="Arial" charset="0"/>
              </a:rPr>
              <a:t>continue</a:t>
            </a:r>
            <a:r>
              <a:rPr lang="en-US" altLang="en-US" sz="2100" dirty="0" smtClean="0">
                <a:solidFill>
                  <a:schemeClr val="tx1"/>
                </a:solidFill>
                <a:latin typeface="Arial" charset="0"/>
                <a:cs typeface="Arial" charset="0"/>
              </a:rPr>
              <a:t> to earn FWS wages</a:t>
            </a:r>
          </a:p>
          <a:p>
            <a:pPr lvl="1">
              <a:buFont typeface="Arial" charset="0"/>
              <a:buChar char="•"/>
            </a:pPr>
            <a:endParaRPr lang="en-US" altLang="en-US" sz="2400" dirty="0" smtClean="0">
              <a:solidFill>
                <a:schemeClr val="tx1"/>
              </a:solidFill>
              <a:latin typeface="Arial" charset="0"/>
              <a:cs typeface="Arial" charset="0"/>
            </a:endParaRPr>
          </a:p>
          <a:p>
            <a:pPr lvl="2"/>
            <a:endParaRPr lang="en-US" altLang="en-US" sz="1800" dirty="0" smtClean="0">
              <a:solidFill>
                <a:schemeClr val="tx1"/>
              </a:solidFill>
              <a:latin typeface="Arial" charset="0"/>
              <a:cs typeface="Arial" charset="0"/>
            </a:endParaRPr>
          </a:p>
          <a:p>
            <a:pPr lvl="1">
              <a:buFont typeface="Arial" charset="0"/>
              <a:buChar char="•"/>
            </a:pPr>
            <a:endParaRPr lang="en-US" altLang="en-US" sz="2400" dirty="0" smtClean="0">
              <a:solidFill>
                <a:schemeClr val="tx1"/>
              </a:solidFill>
              <a:latin typeface="Arial" charset="0"/>
              <a:cs typeface="Arial" charset="0"/>
            </a:endParaRPr>
          </a:p>
          <a:p>
            <a:pPr lvl="1">
              <a:buFont typeface="Arial" charset="0"/>
              <a:buChar char="•"/>
            </a:pPr>
            <a:endParaRPr lang="en-US" altLang="en-US" sz="2400" dirty="0" smtClean="0">
              <a:solidFill>
                <a:schemeClr val="tx1"/>
              </a:solidFill>
              <a:latin typeface="Arial" charset="0"/>
              <a:cs typeface="Arial" charset="0"/>
            </a:endParaRPr>
          </a:p>
        </p:txBody>
      </p:sp>
      <p:sp>
        <p:nvSpPr>
          <p:cNvPr id="26627" name="Rectangle 1"/>
          <p:cNvSpPr>
            <a:spLocks noChangeArrowheads="1"/>
          </p:cNvSpPr>
          <p:nvPr/>
        </p:nvSpPr>
        <p:spPr bwMode="auto">
          <a:xfrm>
            <a:off x="1530351" y="10484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defTabSz="914400" eaLnBrk="1" hangingPunct="1"/>
            <a:r>
              <a:rPr lang="en-US" altLang="en-US" dirty="0">
                <a:latin typeface="Arial" charset="0"/>
              </a:rPr>
              <a:t/>
            </a:r>
            <a:br>
              <a:rPr lang="en-US" altLang="en-US" dirty="0">
                <a:latin typeface="Arial" charset="0"/>
              </a:rPr>
            </a:br>
            <a:endParaRPr lang="en-US" altLang="en-US" dirty="0">
              <a:latin typeface="Arial" charset="0"/>
            </a:endParaRPr>
          </a:p>
        </p:txBody>
      </p:sp>
      <p:sp>
        <p:nvSpPr>
          <p:cNvPr id="4" name="Slide Number Placeholder 3"/>
          <p:cNvSpPr>
            <a:spLocks noGrp="1"/>
          </p:cNvSpPr>
          <p:nvPr>
            <p:ph type="sldNum" sz="quarter" idx="10"/>
          </p:nvPr>
        </p:nvSpPr>
        <p:spPr/>
        <p:txBody>
          <a:bodyPr/>
          <a:lstStyle/>
          <a:p>
            <a:pPr>
              <a:defRPr/>
            </a:pPr>
            <a:fld id="{8963A3A5-B8D6-4778-8047-B36B4DFB78CB}" type="slidenum">
              <a:rPr lang="en-US" smtClean="0"/>
              <a:pPr>
                <a:defRPr/>
              </a:pPr>
              <a:t>43</a:t>
            </a:fld>
            <a:endParaRPr lang="en-US" dirty="0"/>
          </a:p>
        </p:txBody>
      </p:sp>
    </p:spTree>
    <p:extLst>
      <p:ext uri="{BB962C8B-B14F-4D97-AF65-F5344CB8AC3E}">
        <p14:creationId xmlns:p14="http://schemas.microsoft.com/office/powerpoint/2010/main" val="139048099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itle 1"/>
          <p:cNvSpPr>
            <a:spLocks noGrp="1"/>
          </p:cNvSpPr>
          <p:nvPr>
            <p:ph type="title"/>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en-US" altLang="en-US" sz="4000" b="1" dirty="0" smtClean="0">
                <a:solidFill>
                  <a:schemeClr val="tx1"/>
                </a:solidFill>
                <a:latin typeface="Arial" charset="0"/>
                <a:cs typeface="Arial" charset="0"/>
              </a:rPr>
              <a:t>Overawards and Overpayments</a:t>
            </a:r>
            <a:endParaRPr lang="en-US" altLang="en-US" sz="3600" dirty="0" smtClean="0">
              <a:solidFill>
                <a:schemeClr val="tx1"/>
              </a:solidFill>
              <a:latin typeface="Georgia" pitchFamily="18" charset="0"/>
              <a:cs typeface="Arial" charset="0"/>
            </a:endParaRPr>
          </a:p>
        </p:txBody>
      </p:sp>
      <p:sp>
        <p:nvSpPr>
          <p:cNvPr id="28676" name="Content Placeholder 4"/>
          <p:cNvSpPr>
            <a:spLocks noGrp="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600" u="sng" dirty="0" smtClean="0">
                <a:solidFill>
                  <a:schemeClr val="tx1"/>
                </a:solidFill>
                <a:latin typeface="Arial" charset="0"/>
                <a:cs typeface="Arial" charset="0"/>
              </a:rPr>
              <a:t>Title IV </a:t>
            </a:r>
            <a:r>
              <a:rPr lang="en-US" altLang="en-US" sz="2600" u="sng" dirty="0">
                <a:solidFill>
                  <a:schemeClr val="tx1"/>
                </a:solidFill>
                <a:latin typeface="Arial" charset="0"/>
                <a:cs typeface="Arial" charset="0"/>
              </a:rPr>
              <a:t>g</a:t>
            </a:r>
            <a:r>
              <a:rPr lang="en-US" altLang="en-US" sz="2600" u="sng" dirty="0" smtClean="0">
                <a:solidFill>
                  <a:schemeClr val="tx1"/>
                </a:solidFill>
                <a:latin typeface="Arial" charset="0"/>
                <a:cs typeface="Arial" charset="0"/>
              </a:rPr>
              <a:t>rants and Perkins Loans</a:t>
            </a:r>
          </a:p>
          <a:p>
            <a:endParaRPr lang="en-US" altLang="en-US" sz="100" dirty="0" smtClean="0">
              <a:solidFill>
                <a:schemeClr val="tx1"/>
              </a:solidFill>
              <a:latin typeface="Arial" charset="0"/>
              <a:cs typeface="Arial" charset="0"/>
            </a:endParaRPr>
          </a:p>
          <a:p>
            <a:pPr marL="574675" lvl="1"/>
            <a:r>
              <a:rPr lang="en-US" altLang="en-US" dirty="0" smtClean="0">
                <a:solidFill>
                  <a:schemeClr val="tx1"/>
                </a:solidFill>
                <a:latin typeface="Arial" charset="0"/>
                <a:cs typeface="Arial" charset="0"/>
              </a:rPr>
              <a:t>Adjust subsequent disbursements</a:t>
            </a:r>
          </a:p>
          <a:p>
            <a:pPr marL="574675" lvl="1"/>
            <a:endParaRPr lang="en-US" altLang="en-US" sz="300" dirty="0" smtClean="0">
              <a:solidFill>
                <a:schemeClr val="tx1"/>
              </a:solidFill>
              <a:latin typeface="Arial" charset="0"/>
              <a:cs typeface="Arial" charset="0"/>
            </a:endParaRPr>
          </a:p>
          <a:p>
            <a:pPr marL="574675" lvl="1"/>
            <a:r>
              <a:rPr lang="en-US" altLang="en-US" dirty="0" smtClean="0">
                <a:solidFill>
                  <a:schemeClr val="tx1"/>
                </a:solidFill>
                <a:latin typeface="Arial" charset="0"/>
                <a:cs typeface="Arial" charset="0"/>
              </a:rPr>
              <a:t>If not resolved by adjusting subsequent disbursements, </a:t>
            </a:r>
            <a:br>
              <a:rPr lang="en-US" altLang="en-US" dirty="0" smtClean="0">
                <a:solidFill>
                  <a:schemeClr val="tx1"/>
                </a:solidFill>
                <a:latin typeface="Arial" charset="0"/>
                <a:cs typeface="Arial" charset="0"/>
              </a:rPr>
            </a:br>
            <a:r>
              <a:rPr lang="en-US" altLang="en-US" dirty="0" smtClean="0">
                <a:solidFill>
                  <a:schemeClr val="tx1"/>
                </a:solidFill>
                <a:latin typeface="Arial" charset="0"/>
                <a:cs typeface="Arial" charset="0"/>
              </a:rPr>
              <a:t>student must repay portion disbursed for which no longer eligible</a:t>
            </a:r>
          </a:p>
          <a:p>
            <a:pPr marL="574675" lvl="1"/>
            <a:endParaRPr lang="en-US" altLang="en-US" sz="300" dirty="0" smtClean="0">
              <a:latin typeface="Arial" charset="0"/>
              <a:cs typeface="Arial" charset="0"/>
            </a:endParaRPr>
          </a:p>
          <a:p>
            <a:pPr marL="574675" lvl="1"/>
            <a:r>
              <a:rPr lang="en-US" altLang="en-US" i="1" dirty="0" smtClean="0">
                <a:solidFill>
                  <a:srgbClr val="7030A0"/>
                </a:solidFill>
                <a:latin typeface="Arial" charset="0"/>
                <a:cs typeface="Arial" charset="0"/>
              </a:rPr>
              <a:t>School is not liable</a:t>
            </a:r>
          </a:p>
          <a:p>
            <a:pPr lvl="1"/>
            <a:endParaRPr lang="en-US" altLang="en-US" u="sng" dirty="0" smtClean="0">
              <a:latin typeface="Arial" charset="0"/>
              <a:cs typeface="Arial" charset="0"/>
            </a:endParaRPr>
          </a:p>
          <a:p>
            <a:r>
              <a:rPr lang="en-US" altLang="en-US" sz="2600" u="sng" dirty="0" smtClean="0">
                <a:solidFill>
                  <a:schemeClr val="tx1"/>
                </a:solidFill>
                <a:latin typeface="Arial" charset="0"/>
                <a:cs typeface="Arial" charset="0"/>
              </a:rPr>
              <a:t>Direct Subsidized Loans</a:t>
            </a:r>
          </a:p>
          <a:p>
            <a:endParaRPr lang="en-US" altLang="en-US" sz="500" dirty="0" smtClean="0">
              <a:solidFill>
                <a:schemeClr val="tx1"/>
              </a:solidFill>
              <a:latin typeface="Arial" charset="0"/>
              <a:cs typeface="Arial" charset="0"/>
            </a:endParaRPr>
          </a:p>
          <a:p>
            <a:pPr marL="574675" lvl="1"/>
            <a:r>
              <a:rPr lang="en-US" altLang="en-US" dirty="0" smtClean="0">
                <a:solidFill>
                  <a:schemeClr val="tx1"/>
                </a:solidFill>
                <a:latin typeface="Arial" charset="0"/>
                <a:cs typeface="Arial" charset="0"/>
              </a:rPr>
              <a:t>Will be repaid under terms of the promissory note, but school must record its determination</a:t>
            </a:r>
          </a:p>
          <a:p>
            <a:pPr lvl="2"/>
            <a:endParaRPr lang="en-US" altLang="en-US" dirty="0" smtClean="0">
              <a:latin typeface="Arial" charset="0"/>
              <a:cs typeface="Arial" charset="0"/>
            </a:endParaRPr>
          </a:p>
          <a:p>
            <a:pPr lvl="1">
              <a:buFont typeface="Arial" charset="0"/>
              <a:buChar char="•"/>
            </a:pPr>
            <a:endParaRPr lang="en-US" altLang="en-US" sz="2400" dirty="0" smtClean="0">
              <a:latin typeface="Arial" charset="0"/>
              <a:cs typeface="Arial" charset="0"/>
            </a:endParaRPr>
          </a:p>
          <a:p>
            <a:endParaRPr lang="en-US" altLang="en-US" sz="2400" dirty="0" smtClean="0">
              <a:latin typeface="Arial" charset="0"/>
              <a:cs typeface="Arial" charset="0"/>
            </a:endParaRPr>
          </a:p>
          <a:p>
            <a:pPr lvl="1">
              <a:buFont typeface="Arial" charset="0"/>
              <a:buChar char="•"/>
            </a:pPr>
            <a:endParaRPr lang="en-US" altLang="en-US" sz="2400" dirty="0" smtClean="0">
              <a:latin typeface="Arial" charset="0"/>
              <a:cs typeface="Arial" charset="0"/>
            </a:endParaRPr>
          </a:p>
          <a:p>
            <a:pPr lvl="1">
              <a:buFont typeface="Arial" charset="0"/>
              <a:buChar char="•"/>
            </a:pPr>
            <a:endParaRPr lang="en-US" altLang="en-US" sz="2400" dirty="0" smtClean="0">
              <a:latin typeface="Arial" charset="0"/>
              <a:cs typeface="Arial" charset="0"/>
            </a:endParaRPr>
          </a:p>
          <a:p>
            <a:pPr lvl="2"/>
            <a:endParaRPr lang="en-US" altLang="en-US" dirty="0" smtClean="0">
              <a:latin typeface="Arial" charset="0"/>
              <a:cs typeface="Arial" charset="0"/>
            </a:endParaRPr>
          </a:p>
          <a:p>
            <a:pPr lvl="1">
              <a:buFont typeface="Arial" charset="0"/>
              <a:buChar char="•"/>
            </a:pPr>
            <a:endParaRPr lang="en-US" altLang="en-US" sz="2400" dirty="0" smtClean="0">
              <a:latin typeface="Arial" charset="0"/>
              <a:cs typeface="Arial" charset="0"/>
            </a:endParaRPr>
          </a:p>
          <a:p>
            <a:pPr lvl="1">
              <a:buFont typeface="Arial" charset="0"/>
              <a:buChar char="•"/>
            </a:pPr>
            <a:endParaRPr lang="en-US" altLang="en-US" sz="2400" dirty="0" smtClean="0">
              <a:latin typeface="Arial" charset="0"/>
              <a:cs typeface="Arial" charset="0"/>
            </a:endParaRPr>
          </a:p>
        </p:txBody>
      </p:sp>
      <p:sp>
        <p:nvSpPr>
          <p:cNvPr id="28675" name="Rectangle 1"/>
          <p:cNvSpPr>
            <a:spLocks noChangeArrowheads="1"/>
          </p:cNvSpPr>
          <p:nvPr/>
        </p:nvSpPr>
        <p:spPr bwMode="auto">
          <a:xfrm>
            <a:off x="1530351" y="10484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defTabSz="914400" eaLnBrk="1" hangingPunct="1"/>
            <a:r>
              <a:rPr lang="en-US" altLang="en-US" dirty="0">
                <a:latin typeface="Arial" charset="0"/>
              </a:rPr>
              <a:t/>
            </a:r>
            <a:br>
              <a:rPr lang="en-US" altLang="en-US" dirty="0">
                <a:latin typeface="Arial" charset="0"/>
              </a:rPr>
            </a:br>
            <a:endParaRPr lang="en-US" altLang="en-US" dirty="0">
              <a:latin typeface="Arial" charset="0"/>
            </a:endParaRPr>
          </a:p>
        </p:txBody>
      </p:sp>
      <p:sp>
        <p:nvSpPr>
          <p:cNvPr id="3" name="Slide Number Placeholder 2"/>
          <p:cNvSpPr>
            <a:spLocks noGrp="1"/>
          </p:cNvSpPr>
          <p:nvPr>
            <p:ph type="sldNum" sz="quarter" idx="10"/>
          </p:nvPr>
        </p:nvSpPr>
        <p:spPr/>
        <p:txBody>
          <a:bodyPr/>
          <a:lstStyle/>
          <a:p>
            <a:pPr>
              <a:defRPr/>
            </a:pPr>
            <a:fld id="{8963A3A5-B8D6-4778-8047-B36B4DFB78CB}" type="slidenum">
              <a:rPr lang="en-US" smtClean="0"/>
              <a:pPr>
                <a:defRPr/>
              </a:pPr>
              <a:t>44</a:t>
            </a:fld>
            <a:endParaRPr lang="en-US" dirty="0"/>
          </a:p>
        </p:txBody>
      </p:sp>
    </p:spTree>
    <p:extLst>
      <p:ext uri="{BB962C8B-B14F-4D97-AF65-F5344CB8AC3E}">
        <p14:creationId xmlns:p14="http://schemas.microsoft.com/office/powerpoint/2010/main" val="42545208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Byron.Scott\AppData\Local\Microsoft\Windows\Temporary Internet Files\Content.IE5\E7P93DE7\MC900441902[1].wmf"/>
          <p:cNvPicPr>
            <a:picLocks noChangeAspect="1" noChangeArrowheads="1"/>
          </p:cNvPicPr>
          <p:nvPr/>
        </p:nvPicPr>
        <p:blipFill>
          <a:blip r:embed="rId3" cstate="print"/>
          <a:srcRect/>
          <a:stretch>
            <a:fillRect/>
          </a:stretch>
        </p:blipFill>
        <p:spPr bwMode="auto">
          <a:xfrm>
            <a:off x="6248400" y="3124200"/>
            <a:ext cx="1935611" cy="2251161"/>
          </a:xfrm>
          <a:prstGeom prst="rect">
            <a:avLst/>
          </a:prstGeom>
          <a:noFill/>
        </p:spPr>
      </p:pic>
      <p:sp>
        <p:nvSpPr>
          <p:cNvPr id="3" name="TextBox 2"/>
          <p:cNvSpPr txBox="1"/>
          <p:nvPr/>
        </p:nvSpPr>
        <p:spPr>
          <a:xfrm>
            <a:off x="2590800" y="914400"/>
            <a:ext cx="4343400" cy="830997"/>
          </a:xfrm>
          <a:prstGeom prst="rect">
            <a:avLst/>
          </a:prstGeom>
          <a:noFill/>
        </p:spPr>
        <p:txBody>
          <a:bodyPr wrap="square" rtlCol="0">
            <a:spAutoFit/>
          </a:bodyPr>
          <a:lstStyle/>
          <a:p>
            <a:pPr algn="ctr"/>
            <a:r>
              <a:rPr lang="en-US" sz="4800" b="1" dirty="0" smtClean="0">
                <a:latin typeface="Arial" pitchFamily="34" charset="0"/>
                <a:cs typeface="Arial" pitchFamily="34" charset="0"/>
              </a:rPr>
              <a:t>Thank you!</a:t>
            </a:r>
            <a:endParaRPr lang="en-US" sz="4800" b="1" dirty="0">
              <a:latin typeface="Arial" pitchFamily="34" charset="0"/>
              <a:cs typeface="Arial" pitchFamily="34" charset="0"/>
            </a:endParaRPr>
          </a:p>
        </p:txBody>
      </p:sp>
      <p:sp>
        <p:nvSpPr>
          <p:cNvPr id="5" name="TextBox 4"/>
          <p:cNvSpPr txBox="1"/>
          <p:nvPr/>
        </p:nvSpPr>
        <p:spPr>
          <a:xfrm>
            <a:off x="609600" y="3581400"/>
            <a:ext cx="5295900" cy="1569660"/>
          </a:xfrm>
          <a:prstGeom prst="rect">
            <a:avLst/>
          </a:prstGeom>
          <a:noFill/>
        </p:spPr>
        <p:txBody>
          <a:bodyPr wrap="square" rtlCol="0">
            <a:spAutoFit/>
          </a:bodyPr>
          <a:lstStyle/>
          <a:p>
            <a:r>
              <a:rPr lang="en-US" sz="3200" i="1" dirty="0" smtClean="0">
                <a:solidFill>
                  <a:srgbClr val="0070C0"/>
                </a:solidFill>
                <a:latin typeface="Arial" panose="020B0604020202020204" pitchFamily="34" charset="0"/>
                <a:cs typeface="Arial" panose="020B0604020202020204" pitchFamily="34" charset="0"/>
              </a:rPr>
              <a:t>Zack Goodwin</a:t>
            </a:r>
          </a:p>
          <a:p>
            <a:r>
              <a:rPr lang="en-US" sz="3200" i="1" dirty="0" smtClean="0">
                <a:solidFill>
                  <a:srgbClr val="0070C0"/>
                </a:solidFill>
                <a:latin typeface="Arial" panose="020B0604020202020204" pitchFamily="34" charset="0"/>
                <a:cs typeface="Arial" panose="020B0604020202020204" pitchFamily="34" charset="0"/>
              </a:rPr>
              <a:t>zachary.goodwin@ed.gov</a:t>
            </a:r>
          </a:p>
          <a:p>
            <a:r>
              <a:rPr lang="en-US" sz="3200" i="1" dirty="0" smtClean="0">
                <a:solidFill>
                  <a:srgbClr val="0070C0"/>
                </a:solidFill>
                <a:latin typeface="Arial" panose="020B0604020202020204" pitchFamily="34" charset="0"/>
                <a:cs typeface="Arial" panose="020B0604020202020204" pitchFamily="34" charset="0"/>
              </a:rPr>
              <a:t>617.289.0051</a:t>
            </a:r>
          </a:p>
        </p:txBody>
      </p:sp>
      <p:pic>
        <p:nvPicPr>
          <p:cNvPr id="2050" name="Picture 2" descr="C:\Users\zachary.goodwin\AppData\Local\Microsoft\Windows\Temporary Internet Files\Content.IE5\61DM7ZDG\MC900441908[1].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718710"/>
            <a:ext cx="2232025" cy="1222375"/>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0"/>
          </p:nvPr>
        </p:nvSpPr>
        <p:spPr/>
        <p:txBody>
          <a:bodyPr/>
          <a:lstStyle/>
          <a:p>
            <a:pPr>
              <a:defRPr/>
            </a:pPr>
            <a:fld id="{2D93AAEB-27CE-4C41-AA31-FC51A458CE9F}" type="slidenum">
              <a:rPr lang="en-US" smtClean="0"/>
              <a:pPr>
                <a:defRPr/>
              </a:pPr>
              <a:t>45</a:t>
            </a:fld>
            <a:endParaRPr lang="en-US" dirty="0"/>
          </a:p>
        </p:txBody>
      </p:sp>
    </p:spTree>
    <p:extLst>
      <p:ext uri="{BB962C8B-B14F-4D97-AF65-F5344CB8AC3E}">
        <p14:creationId xmlns:p14="http://schemas.microsoft.com/office/powerpoint/2010/main" val="14593344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anose="020B0604020202020204" pitchFamily="34" charset="0"/>
                <a:cs typeface="Arial" panose="020B0604020202020204" pitchFamily="34" charset="0"/>
              </a:rPr>
              <a:t>We</a:t>
            </a:r>
            <a:r>
              <a:rPr lang="en-US" b="1" dirty="0" smtClean="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Appreciate Your Feedback</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sz="2800" dirty="0" smtClean="0">
                <a:solidFill>
                  <a:schemeClr val="tx1"/>
                </a:solidFill>
                <a:latin typeface="Arial" panose="020B0604020202020204" pitchFamily="34" charset="0"/>
                <a:cs typeface="Arial" panose="020B0604020202020204" pitchFamily="34" charset="0"/>
              </a:rPr>
              <a:t>To ensure quality training we ask all participants to please fill out an online session evaluation:</a:t>
            </a:r>
          </a:p>
          <a:p>
            <a:endParaRPr lang="en-US" sz="800" dirty="0" smtClean="0">
              <a:solidFill>
                <a:schemeClr val="tx1"/>
              </a:solidFill>
              <a:latin typeface="Arial" panose="020B0604020202020204" pitchFamily="34" charset="0"/>
              <a:cs typeface="Arial" panose="020B0604020202020204" pitchFamily="34" charset="0"/>
            </a:endParaRPr>
          </a:p>
          <a:p>
            <a:pPr marL="0" indent="0" algn="ctr">
              <a:buNone/>
            </a:pPr>
            <a:r>
              <a:rPr lang="en-US" i="1" u="sng" dirty="0" smtClean="0">
                <a:solidFill>
                  <a:srgbClr val="0070C0"/>
                </a:solidFill>
                <a:latin typeface="Arial" panose="020B0604020202020204" pitchFamily="34" charset="0"/>
                <a:cs typeface="Arial" panose="020B0604020202020204" pitchFamily="34" charset="0"/>
              </a:rPr>
              <a:t>https</a:t>
            </a:r>
            <a:r>
              <a:rPr lang="en-US" i="1" u="sng" dirty="0">
                <a:solidFill>
                  <a:srgbClr val="0070C0"/>
                </a:solidFill>
                <a:latin typeface="Arial" panose="020B0604020202020204" pitchFamily="34" charset="0"/>
                <a:cs typeface="Arial" panose="020B0604020202020204" pitchFamily="34" charset="0"/>
              </a:rPr>
              <a:t>://</a:t>
            </a:r>
            <a:r>
              <a:rPr lang="en-US" i="1" u="sng" dirty="0" smtClean="0">
                <a:solidFill>
                  <a:srgbClr val="0070C0"/>
                </a:solidFill>
                <a:latin typeface="Arial" panose="020B0604020202020204" pitchFamily="34" charset="0"/>
                <a:cs typeface="Arial" panose="020B0604020202020204" pitchFamily="34" charset="0"/>
              </a:rPr>
              <a:t>www.surveymonkey.com/r/ZacharyGoodwin</a:t>
            </a:r>
            <a:r>
              <a:rPr lang="en-US" sz="2800" dirty="0">
                <a:solidFill>
                  <a:schemeClr val="tx1"/>
                </a:solidFill>
                <a:latin typeface="Arial" panose="020B0604020202020204" pitchFamily="34" charset="0"/>
                <a:cs typeface="Arial" panose="020B0604020202020204" pitchFamily="34" charset="0"/>
              </a:rPr>
              <a:t/>
            </a:r>
            <a:br>
              <a:rPr lang="en-US" sz="2800" dirty="0">
                <a:solidFill>
                  <a:schemeClr val="tx1"/>
                </a:solidFill>
                <a:latin typeface="Arial" panose="020B0604020202020204" pitchFamily="34" charset="0"/>
                <a:cs typeface="Arial" panose="020B0604020202020204" pitchFamily="34" charset="0"/>
              </a:rPr>
            </a:br>
            <a:endParaRPr lang="en-US" sz="1600" dirty="0" smtClean="0">
              <a:solidFill>
                <a:schemeClr val="tx1"/>
              </a:solidFill>
              <a:latin typeface="Arial" panose="020B0604020202020204" pitchFamily="34" charset="0"/>
              <a:cs typeface="Arial" panose="020B0604020202020204" pitchFamily="34" charset="0"/>
            </a:endParaRPr>
          </a:p>
          <a:p>
            <a:pPr marL="0" indent="0">
              <a:buNone/>
            </a:pPr>
            <a:r>
              <a:rPr lang="en-US" sz="2800" dirty="0" smtClean="0">
                <a:solidFill>
                  <a:schemeClr val="tx1"/>
                </a:solidFill>
                <a:latin typeface="Arial" panose="020B0604020202020204" pitchFamily="34" charset="0"/>
                <a:cs typeface="Arial" panose="020B0604020202020204" pitchFamily="34" charset="0"/>
              </a:rPr>
              <a:t>This evaluation tool provides </a:t>
            </a:r>
            <a:r>
              <a:rPr lang="en-US" sz="2800" dirty="0">
                <a:solidFill>
                  <a:schemeClr val="tx1"/>
                </a:solidFill>
                <a:latin typeface="Arial" panose="020B0604020202020204" pitchFamily="34" charset="0"/>
                <a:cs typeface="Arial" panose="020B0604020202020204" pitchFamily="34" charset="0"/>
              </a:rPr>
              <a:t>a means to </a:t>
            </a:r>
            <a:r>
              <a:rPr lang="en-US" sz="2800" dirty="0" smtClean="0">
                <a:solidFill>
                  <a:schemeClr val="tx1"/>
                </a:solidFill>
                <a:latin typeface="Arial" panose="020B0604020202020204" pitchFamily="34" charset="0"/>
                <a:cs typeface="Arial" panose="020B0604020202020204" pitchFamily="34" charset="0"/>
              </a:rPr>
              <a:t>inform us of areas </a:t>
            </a:r>
            <a:r>
              <a:rPr lang="en-US" sz="2800" dirty="0">
                <a:solidFill>
                  <a:schemeClr val="tx1"/>
                </a:solidFill>
                <a:latin typeface="Arial" panose="020B0604020202020204" pitchFamily="34" charset="0"/>
                <a:cs typeface="Arial" panose="020B0604020202020204" pitchFamily="34" charset="0"/>
              </a:rPr>
              <a:t>for </a:t>
            </a:r>
            <a:r>
              <a:rPr lang="en-US" sz="2800" dirty="0" smtClean="0">
                <a:solidFill>
                  <a:schemeClr val="tx1"/>
                </a:solidFill>
                <a:latin typeface="Arial" panose="020B0604020202020204" pitchFamily="34" charset="0"/>
                <a:cs typeface="Arial" panose="020B0604020202020204" pitchFamily="34" charset="0"/>
              </a:rPr>
              <a:t>improvement, </a:t>
            </a:r>
            <a:r>
              <a:rPr lang="en-US" sz="2800" dirty="0">
                <a:solidFill>
                  <a:schemeClr val="tx1"/>
                </a:solidFill>
                <a:latin typeface="Arial" panose="020B0604020202020204" pitchFamily="34" charset="0"/>
                <a:cs typeface="Arial" panose="020B0604020202020204" pitchFamily="34" charset="0"/>
              </a:rPr>
              <a:t>and </a:t>
            </a:r>
            <a:r>
              <a:rPr lang="en-US" sz="2800" dirty="0" smtClean="0">
                <a:solidFill>
                  <a:schemeClr val="tx1"/>
                </a:solidFill>
                <a:latin typeface="Arial" panose="020B0604020202020204" pitchFamily="34" charset="0"/>
                <a:cs typeface="Arial" panose="020B0604020202020204" pitchFamily="34" charset="0"/>
              </a:rPr>
              <a:t>to support </a:t>
            </a:r>
            <a:r>
              <a:rPr lang="en-US" sz="2800" dirty="0">
                <a:solidFill>
                  <a:schemeClr val="tx1"/>
                </a:solidFill>
                <a:latin typeface="Arial" panose="020B0604020202020204" pitchFamily="34" charset="0"/>
                <a:cs typeface="Arial" panose="020B0604020202020204" pitchFamily="34" charset="0"/>
              </a:rPr>
              <a:t>an effective </a:t>
            </a:r>
            <a:r>
              <a:rPr lang="en-US" sz="2800" dirty="0" smtClean="0">
                <a:solidFill>
                  <a:schemeClr val="tx1"/>
                </a:solidFill>
                <a:latin typeface="Arial" panose="020B0604020202020204" pitchFamily="34" charset="0"/>
                <a:cs typeface="Arial" panose="020B0604020202020204" pitchFamily="34" charset="0"/>
              </a:rPr>
              <a:t>process for listening </a:t>
            </a:r>
            <a:r>
              <a:rPr lang="en-US" sz="2800" dirty="0">
                <a:solidFill>
                  <a:schemeClr val="tx1"/>
                </a:solidFill>
                <a:latin typeface="Arial" panose="020B0604020202020204" pitchFamily="34" charset="0"/>
                <a:cs typeface="Arial" panose="020B0604020202020204" pitchFamily="34" charset="0"/>
              </a:rPr>
              <a:t>to our </a:t>
            </a:r>
            <a:r>
              <a:rPr lang="en-US" sz="2800" dirty="0" smtClean="0">
                <a:solidFill>
                  <a:schemeClr val="tx1"/>
                </a:solidFill>
                <a:latin typeface="Arial" panose="020B0604020202020204" pitchFamily="34" charset="0"/>
                <a:cs typeface="Arial" panose="020B0604020202020204" pitchFamily="34" charset="0"/>
              </a:rPr>
              <a:t>customers.</a:t>
            </a:r>
            <a:endParaRPr lang="en-US" sz="2800" dirty="0">
              <a:solidFill>
                <a:schemeClr val="tx1"/>
              </a:solidFill>
              <a:latin typeface="Arial" panose="020B0604020202020204" pitchFamily="34" charset="0"/>
              <a:cs typeface="Arial" panose="020B0604020202020204" pitchFamily="34" charset="0"/>
            </a:endParaRPr>
          </a:p>
          <a:p>
            <a:endParaRPr lang="en-US" sz="800" dirty="0" smtClean="0">
              <a:solidFill>
                <a:schemeClr val="tx1"/>
              </a:solidFill>
              <a:latin typeface="Arial" panose="020B0604020202020204" pitchFamily="34" charset="0"/>
              <a:cs typeface="Arial" panose="020B0604020202020204" pitchFamily="34" charset="0"/>
            </a:endParaRPr>
          </a:p>
          <a:p>
            <a:pPr marL="0" indent="0">
              <a:buNone/>
            </a:pPr>
            <a:r>
              <a:rPr lang="en-US" sz="2800" dirty="0" smtClean="0">
                <a:solidFill>
                  <a:schemeClr val="tx1"/>
                </a:solidFill>
                <a:latin typeface="Arial" panose="020B0604020202020204" pitchFamily="34" charset="0"/>
                <a:cs typeface="Arial" panose="020B0604020202020204" pitchFamily="34" charset="0"/>
              </a:rPr>
              <a:t>Additional feedback about training can be directed to </a:t>
            </a:r>
            <a:r>
              <a:rPr lang="en-US" sz="2800" i="1" dirty="0" smtClean="0">
                <a:solidFill>
                  <a:srgbClr val="0070C0"/>
                </a:solidFill>
                <a:latin typeface="Arial" panose="020B0604020202020204" pitchFamily="34" charset="0"/>
                <a:cs typeface="Arial" panose="020B0604020202020204" pitchFamily="34" charset="0"/>
              </a:rPr>
              <a:t>JoAnn.Borel@ed.gov</a:t>
            </a:r>
            <a:r>
              <a:rPr lang="en-US" sz="2800" dirty="0" smtClean="0">
                <a:solidFill>
                  <a:schemeClr val="tx1"/>
                </a:solidFill>
                <a:latin typeface="Arial" panose="020B0604020202020204" pitchFamily="34" charset="0"/>
                <a:cs typeface="Arial" panose="020B0604020202020204" pitchFamily="34" charset="0"/>
              </a:rPr>
              <a:t>.</a:t>
            </a:r>
          </a:p>
          <a:p>
            <a:endParaRPr lang="en-US" sz="2800" dirty="0" smtClean="0">
              <a:solidFill>
                <a:schemeClr val="tx1"/>
              </a:solidFill>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0"/>
          </p:nvPr>
        </p:nvSpPr>
        <p:spPr/>
        <p:txBody>
          <a:bodyPr/>
          <a:lstStyle/>
          <a:p>
            <a:pPr>
              <a:defRPr/>
            </a:pPr>
            <a:fld id="{8963A3A5-B8D6-4778-8047-B36B4DFB78CB}" type="slidenum">
              <a:rPr lang="en-US" smtClean="0"/>
              <a:pPr>
                <a:defRPr/>
              </a:pPr>
              <a:t>46</a:t>
            </a:fld>
            <a:endParaRPr lang="en-US" dirty="0"/>
          </a:p>
        </p:txBody>
      </p:sp>
    </p:spTree>
    <p:extLst>
      <p:ext uri="{BB962C8B-B14F-4D97-AF65-F5344CB8AC3E}">
        <p14:creationId xmlns:p14="http://schemas.microsoft.com/office/powerpoint/2010/main" val="41801750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14325"/>
            <a:ext cx="8554162" cy="647698"/>
          </a:xfrm>
        </p:spPr>
        <p:txBody>
          <a:bodyPr/>
          <a:lstStyle/>
          <a:p>
            <a:r>
              <a:rPr lang="en-US" dirty="0" smtClean="0">
                <a:solidFill>
                  <a:schemeClr val="tx1"/>
                </a:solidFill>
                <a:latin typeface="Arial" panose="020B0604020202020204" pitchFamily="34" charset="0"/>
                <a:cs typeface="Arial" panose="020B0604020202020204" pitchFamily="34" charset="0"/>
              </a:rPr>
              <a:t>Department of Education Contacts</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US" sz="2800" dirty="0" smtClean="0">
              <a:solidFill>
                <a:schemeClr val="tx1">
                  <a:lumMod val="75000"/>
                  <a:lumOff val="25000"/>
                </a:schemeClr>
              </a:solidFill>
              <a:latin typeface="Arial" panose="020B0604020202020204" pitchFamily="34" charset="0"/>
              <a:cs typeface="Arial" panose="020B0604020202020204" pitchFamily="34" charset="0"/>
            </a:endParaRPr>
          </a:p>
          <a:p>
            <a:endParaRPr lang="en-US" sz="2800" dirty="0" smtClean="0">
              <a:solidFill>
                <a:schemeClr val="tx1">
                  <a:lumMod val="75000"/>
                  <a:lumOff val="25000"/>
                </a:schemeClr>
              </a:solidFill>
              <a:latin typeface="Arial" panose="020B0604020202020204" pitchFamily="34" charset="0"/>
              <a:cs typeface="Arial" panose="020B0604020202020204" pitchFamily="34" charset="0"/>
            </a:endParaRPr>
          </a:p>
          <a:p>
            <a:endParaRPr lang="en-US" dirty="0">
              <a:solidFill>
                <a:schemeClr val="tx1">
                  <a:lumMod val="75000"/>
                  <a:lumOff val="25000"/>
                </a:schemeClr>
              </a:solidFill>
              <a:latin typeface="Arial" panose="020B0604020202020204" pitchFamily="34" charset="0"/>
              <a:cs typeface="Arial" panose="020B0604020202020204" pitchFamily="34" charset="0"/>
            </a:endParaRPr>
          </a:p>
          <a:p>
            <a:endParaRPr lang="en-US"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5" name="TextBox 4"/>
          <p:cNvSpPr txBox="1"/>
          <p:nvPr/>
        </p:nvSpPr>
        <p:spPr>
          <a:xfrm>
            <a:off x="304800" y="1219200"/>
            <a:ext cx="8839200" cy="4985980"/>
          </a:xfrm>
          <a:prstGeom prst="rect">
            <a:avLst/>
          </a:prstGeom>
          <a:noFill/>
        </p:spPr>
        <p:txBody>
          <a:bodyPr wrap="square" rtlCol="0">
            <a:spAutoFit/>
          </a:bodyPr>
          <a:lstStyle/>
          <a:p>
            <a:pPr marL="285750" indent="-285750">
              <a:buFont typeface="Arial" panose="020B0604020202020204" pitchFamily="34" charset="0"/>
              <a:buChar char="•"/>
            </a:pPr>
            <a:endParaRPr lang="en-US" sz="600" dirty="0" smtClean="0">
              <a:solidFill>
                <a:schemeClr val="tx1">
                  <a:lumMod val="65000"/>
                  <a:lumOff val="35000"/>
                </a:schemeClr>
              </a:solidFill>
              <a:latin typeface="Arial" panose="020B0604020202020204" pitchFamily="34" charset="0"/>
              <a:cs typeface="Arial" panose="020B0604020202020204" pitchFamily="34" charset="0"/>
            </a:endParaRPr>
          </a:p>
          <a:p>
            <a:r>
              <a:rPr lang="en-US" sz="2800" i="1" u="sng" dirty="0" smtClean="0">
                <a:solidFill>
                  <a:srgbClr val="0070C0"/>
                </a:solidFill>
                <a:latin typeface="Arial" panose="020B0604020202020204" pitchFamily="34" charset="0"/>
                <a:cs typeface="Arial" panose="020B0604020202020204" pitchFamily="34" charset="0"/>
              </a:rPr>
              <a:t>Research and Customer Care Center</a:t>
            </a:r>
            <a:endParaRPr lang="en-US" sz="2800" i="1" dirty="0" smtClean="0">
              <a:solidFill>
                <a:srgbClr val="0070C0"/>
              </a:solidFill>
              <a:latin typeface="Arial" panose="020B0604020202020204" pitchFamily="34" charset="0"/>
              <a:cs typeface="Arial" panose="020B0604020202020204" pitchFamily="34" charset="0"/>
            </a:endParaRPr>
          </a:p>
          <a:p>
            <a:r>
              <a:rPr lang="en-US" sz="2400" dirty="0" smtClean="0">
                <a:solidFill>
                  <a:schemeClr val="tx1">
                    <a:lumMod val="95000"/>
                    <a:lumOff val="5000"/>
                  </a:schemeClr>
                </a:solidFill>
                <a:latin typeface="Arial" panose="020B0604020202020204" pitchFamily="34" charset="0"/>
                <a:cs typeface="Arial" panose="020B0604020202020204" pitchFamily="34" charset="0"/>
              </a:rPr>
              <a:t>800.433.7327</a:t>
            </a:r>
          </a:p>
          <a:p>
            <a:r>
              <a:rPr lang="en-US" sz="2400" dirty="0" smtClean="0">
                <a:solidFill>
                  <a:schemeClr val="tx1">
                    <a:lumMod val="95000"/>
                    <a:lumOff val="5000"/>
                  </a:schemeClr>
                </a:solidFill>
                <a:latin typeface="Arial" panose="020B0604020202020204" pitchFamily="34" charset="0"/>
                <a:cs typeface="Arial" panose="020B0604020202020204" pitchFamily="34" charset="0"/>
              </a:rPr>
              <a:t>fsa.customer.support@ed.gov</a:t>
            </a:r>
          </a:p>
          <a:p>
            <a:endParaRPr lang="en-US" dirty="0" smtClean="0">
              <a:solidFill>
                <a:schemeClr val="tx1">
                  <a:lumMod val="65000"/>
                  <a:lumOff val="35000"/>
                </a:schemeClr>
              </a:solidFill>
              <a:latin typeface="Arial" panose="020B0604020202020204" pitchFamily="34" charset="0"/>
              <a:cs typeface="Arial" panose="020B0604020202020204" pitchFamily="34" charset="0"/>
            </a:endParaRPr>
          </a:p>
          <a:p>
            <a:r>
              <a:rPr lang="en-US" sz="2800" i="1" u="sng" dirty="0" smtClean="0">
                <a:solidFill>
                  <a:srgbClr val="0070C0"/>
                </a:solidFill>
                <a:latin typeface="Arial" panose="020B0604020202020204" pitchFamily="34" charset="0"/>
                <a:cs typeface="Arial" panose="020B0604020202020204" pitchFamily="34" charset="0"/>
              </a:rPr>
              <a:t>Reach FSA</a:t>
            </a:r>
          </a:p>
          <a:p>
            <a:r>
              <a:rPr lang="en-US" sz="2400" dirty="0" smtClean="0">
                <a:solidFill>
                  <a:schemeClr val="tx1">
                    <a:lumMod val="95000"/>
                    <a:lumOff val="5000"/>
                  </a:schemeClr>
                </a:solidFill>
                <a:latin typeface="Arial" panose="020B0604020202020204" pitchFamily="34" charset="0"/>
                <a:cs typeface="Arial" panose="020B0604020202020204" pitchFamily="34" charset="0"/>
              </a:rPr>
              <a:t>855.FSA.4FAA   --  1 number </a:t>
            </a:r>
            <a:r>
              <a:rPr lang="en-US" sz="2400" dirty="0">
                <a:solidFill>
                  <a:schemeClr val="tx1">
                    <a:lumMod val="95000"/>
                    <a:lumOff val="5000"/>
                  </a:schemeClr>
                </a:solidFill>
                <a:latin typeface="Arial" panose="020B0604020202020204" pitchFamily="34" charset="0"/>
                <a:cs typeface="Arial" panose="020B0604020202020204" pitchFamily="34" charset="0"/>
              </a:rPr>
              <a:t>to reach 10 contact centers!</a:t>
            </a:r>
          </a:p>
          <a:p>
            <a:endParaRPr lang="en-US" sz="1200" i="1" dirty="0">
              <a:solidFill>
                <a:schemeClr val="tx1">
                  <a:lumMod val="95000"/>
                  <a:lumOff val="5000"/>
                </a:schemeClr>
              </a:solidFill>
              <a:latin typeface="Arial" panose="020B0604020202020204" pitchFamily="34" charset="0"/>
              <a:cs typeface="Arial" panose="020B0604020202020204" pitchFamily="34" charset="0"/>
            </a:endParaRPr>
          </a:p>
          <a:p>
            <a:r>
              <a:rPr lang="en-US" sz="2200" i="1" dirty="0" smtClean="0">
                <a:solidFill>
                  <a:schemeClr val="tx1">
                    <a:lumMod val="95000"/>
                    <a:lumOff val="5000"/>
                  </a:schemeClr>
                </a:solidFill>
                <a:latin typeface="Arial" panose="020B0604020202020204" pitchFamily="34" charset="0"/>
                <a:cs typeface="Arial" panose="020B0604020202020204" pitchFamily="34" charset="0"/>
              </a:rPr>
              <a:t>Campus Based Call Center</a:t>
            </a:r>
            <a:r>
              <a:rPr lang="en-US" sz="2200" i="1" dirty="0">
                <a:solidFill>
                  <a:schemeClr val="tx1">
                    <a:lumMod val="95000"/>
                    <a:lumOff val="5000"/>
                  </a:schemeClr>
                </a:solidFill>
                <a:latin typeface="Arial" panose="020B0604020202020204" pitchFamily="34" charset="0"/>
                <a:cs typeface="Arial" panose="020B0604020202020204" pitchFamily="34" charset="0"/>
              </a:rPr>
              <a:t>	</a:t>
            </a:r>
            <a:r>
              <a:rPr lang="en-US" sz="2200" i="1" dirty="0" smtClean="0">
                <a:solidFill>
                  <a:schemeClr val="tx1">
                    <a:lumMod val="95000"/>
                    <a:lumOff val="5000"/>
                  </a:schemeClr>
                </a:solidFill>
                <a:latin typeface="Arial" panose="020B0604020202020204" pitchFamily="34" charset="0"/>
                <a:cs typeface="Arial" panose="020B0604020202020204" pitchFamily="34" charset="0"/>
              </a:rPr>
              <a:t>   eZ-Audit</a:t>
            </a:r>
          </a:p>
          <a:p>
            <a:r>
              <a:rPr lang="en-US" sz="2200" i="1" dirty="0" smtClean="0">
                <a:solidFill>
                  <a:schemeClr val="tx1">
                    <a:lumMod val="95000"/>
                    <a:lumOff val="5000"/>
                  </a:schemeClr>
                </a:solidFill>
                <a:latin typeface="Arial" panose="020B0604020202020204" pitchFamily="34" charset="0"/>
                <a:cs typeface="Arial" panose="020B0604020202020204" pitchFamily="34" charset="0"/>
              </a:rPr>
              <a:t>COD				   			   School Eligibility Service Group</a:t>
            </a:r>
          </a:p>
          <a:p>
            <a:r>
              <a:rPr lang="en-US" sz="2200" i="1" dirty="0" smtClean="0">
                <a:solidFill>
                  <a:schemeClr val="tx1">
                    <a:lumMod val="95000"/>
                    <a:lumOff val="5000"/>
                  </a:schemeClr>
                </a:solidFill>
                <a:latin typeface="Arial" panose="020B0604020202020204" pitchFamily="34" charset="0"/>
                <a:cs typeface="Arial" panose="020B0604020202020204" pitchFamily="34" charset="0"/>
              </a:rPr>
              <a:t>CPS/SAIG			   			   Foreign Schools Participation Division</a:t>
            </a:r>
          </a:p>
          <a:p>
            <a:r>
              <a:rPr lang="en-US" sz="2200" i="1" dirty="0" smtClean="0">
                <a:solidFill>
                  <a:schemeClr val="tx1">
                    <a:lumMod val="95000"/>
                    <a:lumOff val="5000"/>
                  </a:schemeClr>
                </a:solidFill>
                <a:latin typeface="Arial" panose="020B0604020202020204" pitchFamily="34" charset="0"/>
                <a:cs typeface="Arial" panose="020B0604020202020204" pitchFamily="34" charset="0"/>
              </a:rPr>
              <a:t>NSLDS</a:t>
            </a:r>
            <a:r>
              <a:rPr lang="en-US" sz="2200" i="1" dirty="0">
                <a:solidFill>
                  <a:schemeClr val="tx1">
                    <a:lumMod val="95000"/>
                    <a:lumOff val="5000"/>
                  </a:schemeClr>
                </a:solidFill>
                <a:latin typeface="Arial" panose="020B0604020202020204" pitchFamily="34" charset="0"/>
                <a:cs typeface="Arial" panose="020B0604020202020204" pitchFamily="34" charset="0"/>
              </a:rPr>
              <a:t>			</a:t>
            </a:r>
            <a:r>
              <a:rPr lang="en-US" sz="2200" i="1" dirty="0" smtClean="0">
                <a:solidFill>
                  <a:schemeClr val="tx1">
                    <a:lumMod val="95000"/>
                    <a:lumOff val="5000"/>
                  </a:schemeClr>
                </a:solidFill>
                <a:latin typeface="Arial" panose="020B0604020202020204" pitchFamily="34" charset="0"/>
                <a:cs typeface="Arial" panose="020B0604020202020204" pitchFamily="34" charset="0"/>
              </a:rPr>
              <a:t>   			   Research </a:t>
            </a:r>
            <a:r>
              <a:rPr lang="en-US" sz="2200" i="1" dirty="0">
                <a:solidFill>
                  <a:schemeClr val="tx1">
                    <a:lumMod val="95000"/>
                    <a:lumOff val="5000"/>
                  </a:schemeClr>
                </a:solidFill>
                <a:latin typeface="Arial" panose="020B0604020202020204" pitchFamily="34" charset="0"/>
                <a:cs typeface="Arial" panose="020B0604020202020204" pitchFamily="34" charset="0"/>
              </a:rPr>
              <a:t>and Customer Care Center</a:t>
            </a:r>
            <a:endParaRPr lang="en-US" sz="2800" dirty="0">
              <a:solidFill>
                <a:schemeClr val="tx1">
                  <a:lumMod val="95000"/>
                  <a:lumOff val="5000"/>
                </a:schemeClr>
              </a:solidFill>
              <a:latin typeface="Arial" panose="020B0604020202020204" pitchFamily="34" charset="0"/>
              <a:cs typeface="Arial" panose="020B0604020202020204" pitchFamily="34" charset="0"/>
            </a:endParaRPr>
          </a:p>
          <a:p>
            <a:r>
              <a:rPr lang="en-US" sz="2200" i="1" dirty="0">
                <a:solidFill>
                  <a:schemeClr val="tx1">
                    <a:lumMod val="95000"/>
                    <a:lumOff val="5000"/>
                  </a:schemeClr>
                </a:solidFill>
                <a:latin typeface="Arial" panose="020B0604020202020204" pitchFamily="34" charset="0"/>
                <a:cs typeface="Arial" panose="020B0604020202020204" pitchFamily="34" charset="0"/>
              </a:rPr>
              <a:t>G5</a:t>
            </a:r>
            <a:r>
              <a:rPr lang="en-US" sz="2200" i="1" dirty="0" smtClean="0">
                <a:solidFill>
                  <a:schemeClr val="tx1">
                    <a:lumMod val="95000"/>
                    <a:lumOff val="5000"/>
                  </a:schemeClr>
                </a:solidFill>
                <a:latin typeface="Arial" panose="020B0604020202020204" pitchFamily="34" charset="0"/>
                <a:cs typeface="Arial" panose="020B0604020202020204" pitchFamily="34" charset="0"/>
              </a:rPr>
              <a:t>                                        	   Nelnet </a:t>
            </a:r>
            <a:r>
              <a:rPr lang="en-US" sz="2200" i="1" dirty="0">
                <a:solidFill>
                  <a:schemeClr val="tx1">
                    <a:lumMod val="95000"/>
                    <a:lumOff val="5000"/>
                  </a:schemeClr>
                </a:solidFill>
                <a:latin typeface="Arial" panose="020B0604020202020204" pitchFamily="34" charset="0"/>
                <a:cs typeface="Arial" panose="020B0604020202020204" pitchFamily="34" charset="0"/>
              </a:rPr>
              <a:t>Total &amp; Permanent </a:t>
            </a:r>
            <a:r>
              <a:rPr lang="en-US" sz="2200" i="1" dirty="0" smtClean="0">
                <a:solidFill>
                  <a:schemeClr val="tx1">
                    <a:lumMod val="95000"/>
                    <a:lumOff val="5000"/>
                  </a:schemeClr>
                </a:solidFill>
                <a:latin typeface="Arial" panose="020B0604020202020204" pitchFamily="34" charset="0"/>
                <a:cs typeface="Arial" panose="020B0604020202020204" pitchFamily="34" charset="0"/>
              </a:rPr>
              <a:t>		</a:t>
            </a:r>
            <a:br>
              <a:rPr lang="en-US" sz="2200" i="1" dirty="0" smtClean="0">
                <a:solidFill>
                  <a:schemeClr val="tx1">
                    <a:lumMod val="95000"/>
                    <a:lumOff val="5000"/>
                  </a:schemeClr>
                </a:solidFill>
                <a:latin typeface="Arial" panose="020B0604020202020204" pitchFamily="34" charset="0"/>
                <a:cs typeface="Arial" panose="020B0604020202020204" pitchFamily="34" charset="0"/>
              </a:rPr>
            </a:br>
            <a:r>
              <a:rPr lang="en-US" sz="2200" i="1" dirty="0" smtClean="0">
                <a:solidFill>
                  <a:schemeClr val="tx1">
                    <a:lumMod val="95000"/>
                    <a:lumOff val="5000"/>
                  </a:schemeClr>
                </a:solidFill>
                <a:latin typeface="Arial" panose="020B0604020202020204" pitchFamily="34" charset="0"/>
                <a:cs typeface="Arial" panose="020B0604020202020204" pitchFamily="34" charset="0"/>
              </a:rPr>
              <a:t>											       Disability Team</a:t>
            </a:r>
            <a:endParaRPr lang="en-US" sz="2200" i="1" dirty="0">
              <a:solidFill>
                <a:schemeClr val="tx1">
                  <a:lumMod val="95000"/>
                  <a:lumOff val="5000"/>
                </a:schemeClr>
              </a:solidFill>
              <a:latin typeface="Arial" panose="020B0604020202020204" pitchFamily="34" charset="0"/>
              <a:cs typeface="Arial" panose="020B0604020202020204" pitchFamily="34" charset="0"/>
            </a:endParaRPr>
          </a:p>
          <a:p>
            <a:r>
              <a:rPr lang="en-US" sz="2200" i="1" dirty="0" smtClean="0">
                <a:solidFill>
                  <a:schemeClr val="tx1">
                    <a:lumMod val="65000"/>
                    <a:lumOff val="35000"/>
                  </a:schemeClr>
                </a:solidFill>
                <a:latin typeface="Arial" panose="020B0604020202020204" pitchFamily="34" charset="0"/>
                <a:cs typeface="Arial" panose="020B0604020202020204" pitchFamily="34" charset="0"/>
              </a:rPr>
              <a:t>					</a:t>
            </a:r>
            <a:endParaRPr lang="en-US" sz="2800" dirty="0" smtClean="0">
              <a:solidFill>
                <a:schemeClr val="tx1">
                  <a:lumMod val="65000"/>
                  <a:lumOff val="35000"/>
                </a:schemeClr>
              </a:solidFill>
              <a:latin typeface="Arial" panose="020B0604020202020204" pitchFamily="34" charset="0"/>
              <a:cs typeface="Arial" panose="020B0604020202020204" pitchFamily="34" charset="0"/>
            </a:endParaRPr>
          </a:p>
        </p:txBody>
      </p:sp>
      <p:pic>
        <p:nvPicPr>
          <p:cNvPr id="8" name="Picture 2" descr="C:\Users\zachary.goodwin\AppData\Local\Microsoft\Windows\Temporary Internet Files\Content.IE5\A8BD7KLA\department_of_education[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9540" y="1524000"/>
            <a:ext cx="1578093" cy="1051034"/>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0"/>
          </p:nvPr>
        </p:nvSpPr>
        <p:spPr/>
        <p:txBody>
          <a:bodyPr/>
          <a:lstStyle/>
          <a:p>
            <a:pPr>
              <a:defRPr/>
            </a:pPr>
            <a:fld id="{8963A3A5-B8D6-4778-8047-B36B4DFB78CB}" type="slidenum">
              <a:rPr lang="en-US" smtClean="0"/>
              <a:pPr>
                <a:defRPr/>
              </a:pPr>
              <a:t>47</a:t>
            </a:fld>
            <a:endParaRPr lang="en-US" dirty="0"/>
          </a:p>
        </p:txBody>
      </p:sp>
    </p:spTree>
    <p:extLst>
      <p:ext uri="{BB962C8B-B14F-4D97-AF65-F5344CB8AC3E}">
        <p14:creationId xmlns:p14="http://schemas.microsoft.com/office/powerpoint/2010/main" val="13962198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zachary.goodwin\AppData\Local\Microsoft\Windows\Temporary Internet Files\Content.IE5\A8BD7KLA\department_of_education[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7325" y="5368207"/>
            <a:ext cx="1406475" cy="93673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68239" y="5548246"/>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zachary.goodwin\AppData\Local\Microsoft\Windows\Temporary Internet Files\Content.IE5\LXWRCAYG\monopoly-bankrupt[1].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685800"/>
            <a:ext cx="4267200" cy="4574438"/>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0"/>
          </p:nvPr>
        </p:nvSpPr>
        <p:spPr/>
        <p:txBody>
          <a:bodyPr/>
          <a:lstStyle/>
          <a:p>
            <a:pPr>
              <a:defRPr/>
            </a:pPr>
            <a:fld id="{2D93AAEB-27CE-4C41-AA31-FC51A458CE9F}" type="slidenum">
              <a:rPr lang="en-US" smtClean="0"/>
              <a:pPr>
                <a:defRPr/>
              </a:pPr>
              <a:t>48</a:t>
            </a:fld>
            <a:endParaRPr lang="en-US" dirty="0"/>
          </a:p>
        </p:txBody>
      </p:sp>
    </p:spTree>
    <p:extLst>
      <p:ext uri="{BB962C8B-B14F-4D97-AF65-F5344CB8AC3E}">
        <p14:creationId xmlns:p14="http://schemas.microsoft.com/office/powerpoint/2010/main" val="3639157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14325"/>
            <a:ext cx="8554162" cy="647698"/>
          </a:xfrm>
        </p:spPr>
        <p:txBody>
          <a:bodyPr/>
          <a:lstStyle/>
          <a:p>
            <a:pPr>
              <a:defRPr/>
            </a:pPr>
            <a:r>
              <a:rPr lang="en-US" dirty="0" smtClean="0">
                <a:solidFill>
                  <a:schemeClr val="tx1"/>
                </a:solidFill>
              </a:rPr>
              <a:t>Verification and EFC Changes</a:t>
            </a:r>
            <a:endParaRPr lang="en-US" dirty="0">
              <a:solidFill>
                <a:schemeClr val="tx1"/>
              </a:solidFill>
            </a:endParaRPr>
          </a:p>
        </p:txBody>
      </p:sp>
      <p:sp>
        <p:nvSpPr>
          <p:cNvPr id="70659" name="Content Placeholder 2"/>
          <p:cNvSpPr>
            <a:spLocks noGrp="1"/>
          </p:cNvSpPr>
          <p:nvPr>
            <p:ph idx="1"/>
          </p:nvPr>
        </p:nvSpPr>
        <p:spPr bwMode="auto">
          <a:xfrm>
            <a:off x="304800" y="1371600"/>
            <a:ext cx="85344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None/>
            </a:pPr>
            <a:r>
              <a:rPr lang="en-US" altLang="en-US" sz="2000" i="1" dirty="0" smtClean="0">
                <a:solidFill>
                  <a:srgbClr val="7030A0"/>
                </a:solidFill>
                <a:latin typeface="Arial" charset="0"/>
                <a:cs typeface="Arial" charset="0"/>
              </a:rPr>
              <a:t>For Tracking Group V1</a:t>
            </a:r>
            <a:br>
              <a:rPr lang="en-US" altLang="en-US" sz="2000" i="1" dirty="0" smtClean="0">
                <a:solidFill>
                  <a:srgbClr val="7030A0"/>
                </a:solidFill>
                <a:latin typeface="Arial" charset="0"/>
                <a:cs typeface="Arial" charset="0"/>
              </a:rPr>
            </a:br>
            <a:r>
              <a:rPr lang="en-US" altLang="en-US" sz="2000" i="1" dirty="0" smtClean="0">
                <a:solidFill>
                  <a:srgbClr val="7030A0"/>
                </a:solidFill>
                <a:latin typeface="Arial" charset="0"/>
                <a:cs typeface="Arial" charset="0"/>
              </a:rPr>
              <a:t>42% had corrections that led to a change in EFC</a:t>
            </a:r>
          </a:p>
        </p:txBody>
      </p:sp>
      <p:pic>
        <p:nvPicPr>
          <p:cNvPr id="70661"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108201"/>
            <a:ext cx="7086600" cy="374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0"/>
          </p:nvPr>
        </p:nvSpPr>
        <p:spPr/>
        <p:txBody>
          <a:bodyPr/>
          <a:lstStyle/>
          <a:p>
            <a:pPr>
              <a:defRPr/>
            </a:pPr>
            <a:fld id="{8963A3A5-B8D6-4778-8047-B36B4DFB78CB}" type="slidenum">
              <a:rPr lang="en-US" smtClean="0"/>
              <a:pPr>
                <a:defRPr/>
              </a:pPr>
              <a:t>5</a:t>
            </a:fld>
            <a:endParaRPr lang="en-US" dirty="0"/>
          </a:p>
        </p:txBody>
      </p:sp>
    </p:spTree>
    <p:extLst>
      <p:ext uri="{BB962C8B-B14F-4D97-AF65-F5344CB8AC3E}">
        <p14:creationId xmlns:p14="http://schemas.microsoft.com/office/powerpoint/2010/main" val="19339104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4294967295"/>
          </p:nvPr>
        </p:nvSpPr>
        <p:spPr bwMode="auto">
          <a:xfrm>
            <a:off x="369888" y="1419225"/>
            <a:ext cx="8610600" cy="48006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ltLang="en-US" i="1" dirty="0" smtClean="0">
              <a:latin typeface="Arial" charset="0"/>
              <a:ea typeface="MS PGothic" pitchFamily="34" charset="-128"/>
              <a:cs typeface="Arial" charset="0"/>
            </a:endParaRPr>
          </a:p>
          <a:p>
            <a:pPr marL="0" indent="0" algn="ctr">
              <a:buNone/>
              <a:defRPr/>
            </a:pPr>
            <a:r>
              <a:rPr lang="en-US" altLang="en-US" i="1" dirty="0" smtClean="0">
                <a:latin typeface="Arial" charset="0"/>
                <a:ea typeface="MS PGothic" pitchFamily="34" charset="-128"/>
                <a:cs typeface="Arial" charset="0"/>
              </a:rPr>
              <a:t>The V4 and V5 tracking process in </a:t>
            </a:r>
            <a:br>
              <a:rPr lang="en-US" altLang="en-US" i="1" dirty="0" smtClean="0">
                <a:latin typeface="Arial" charset="0"/>
                <a:ea typeface="MS PGothic" pitchFamily="34" charset="-128"/>
                <a:cs typeface="Arial" charset="0"/>
              </a:rPr>
            </a:br>
            <a:r>
              <a:rPr lang="en-US" altLang="en-US" i="1" dirty="0" smtClean="0">
                <a:latin typeface="Arial" charset="0"/>
                <a:ea typeface="MS PGothic" pitchFamily="34" charset="-128"/>
                <a:cs typeface="Arial" charset="0"/>
              </a:rPr>
              <a:t>FAA Access that was required as of 2014-2015 remains in effect for</a:t>
            </a:r>
            <a:br>
              <a:rPr lang="en-US" altLang="en-US" i="1" dirty="0" smtClean="0">
                <a:latin typeface="Arial" charset="0"/>
                <a:ea typeface="MS PGothic" pitchFamily="34" charset="-128"/>
                <a:cs typeface="Arial" charset="0"/>
              </a:rPr>
            </a:br>
            <a:r>
              <a:rPr lang="en-US" altLang="en-US" i="1" dirty="0" smtClean="0">
                <a:latin typeface="Arial" charset="0"/>
                <a:ea typeface="MS PGothic" pitchFamily="34" charset="-128"/>
                <a:cs typeface="Arial" charset="0"/>
              </a:rPr>
              <a:t>2016-2017 and 2017-2018</a:t>
            </a:r>
          </a:p>
          <a:p>
            <a:pPr>
              <a:defRPr/>
            </a:pPr>
            <a:endParaRPr lang="en-US" altLang="en-US" sz="2800" dirty="0" smtClean="0">
              <a:latin typeface="Arial" charset="0"/>
              <a:ea typeface="MS PGothic" pitchFamily="34" charset="-128"/>
              <a:cs typeface="Arial" charset="0"/>
            </a:endParaRPr>
          </a:p>
          <a:p>
            <a:pPr marL="0" indent="0">
              <a:buFont typeface="Arial" charset="0"/>
              <a:buNone/>
              <a:defRPr/>
            </a:pPr>
            <a:endParaRPr lang="en-US" altLang="en-US" sz="1800" dirty="0" smtClean="0">
              <a:latin typeface="Arial" charset="0"/>
              <a:ea typeface="MS PGothic" pitchFamily="34" charset="-128"/>
              <a:cs typeface="Arial" charset="0"/>
            </a:endParaRPr>
          </a:p>
        </p:txBody>
      </p:sp>
      <p:sp>
        <p:nvSpPr>
          <p:cNvPr id="37891" name="Title 5"/>
          <p:cNvSpPr txBox="1">
            <a:spLocks/>
          </p:cNvSpPr>
          <p:nvPr/>
        </p:nvSpPr>
        <p:spPr bwMode="auto">
          <a:xfrm>
            <a:off x="228600" y="381000"/>
            <a:ext cx="9018588"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4000" b="1" dirty="0">
                <a:latin typeface="Arial" charset="0"/>
                <a:ea typeface="ＭＳ Ｐゴシック" pitchFamily="34" charset="-128"/>
              </a:rPr>
              <a:t>V4/V5 Tracking </a:t>
            </a:r>
            <a:r>
              <a:rPr lang="en-US" altLang="en-US" sz="4000" b="1" dirty="0" smtClean="0">
                <a:latin typeface="Arial" charset="0"/>
                <a:ea typeface="ＭＳ Ｐゴシック" pitchFamily="34" charset="-128"/>
              </a:rPr>
              <a:t>Results</a:t>
            </a:r>
            <a:endParaRPr lang="en-US" altLang="en-US" sz="4000" b="1" dirty="0">
              <a:latin typeface="Arial" charset="0"/>
              <a:ea typeface="ＭＳ Ｐゴシック" pitchFamily="34" charset="-128"/>
            </a:endParaRPr>
          </a:p>
        </p:txBody>
      </p:sp>
      <p:sp>
        <p:nvSpPr>
          <p:cNvPr id="6" name="TextBox 5"/>
          <p:cNvSpPr txBox="1"/>
          <p:nvPr/>
        </p:nvSpPr>
        <p:spPr>
          <a:xfrm>
            <a:off x="1957386" y="4660612"/>
            <a:ext cx="4939173" cy="584775"/>
          </a:xfrm>
          <a:prstGeom prst="rect">
            <a:avLst/>
          </a:prstGeom>
          <a:solidFill>
            <a:schemeClr val="accent4"/>
          </a:solidFill>
          <a:ln>
            <a:solidFill>
              <a:schemeClr val="tx1"/>
            </a:solidFill>
          </a:ln>
          <a:scene3d>
            <a:camera prst="orthographicFront"/>
            <a:lightRig rig="threePt" dir="t"/>
          </a:scene3d>
          <a:sp3d>
            <a:bevelT/>
          </a:sp3d>
        </p:spPr>
        <p:txBody>
          <a:bodyPr wrap="none">
            <a:spAutoFit/>
          </a:bodyPr>
          <a:lstStyle/>
          <a:p>
            <a:pPr>
              <a:defRPr/>
            </a:pPr>
            <a:r>
              <a:rPr lang="en-US" sz="3200" b="1" dirty="0">
                <a:solidFill>
                  <a:schemeClr val="bg1"/>
                </a:solidFill>
                <a:latin typeface="Arial" panose="020B0604020202020204" pitchFamily="34" charset="0"/>
                <a:ea typeface="MS PGothic" pitchFamily="34" charset="-128"/>
                <a:cs typeface="Arial" panose="020B0604020202020204" pitchFamily="34" charset="0"/>
              </a:rPr>
              <a:t>https://faaaccess.ed.gov</a:t>
            </a:r>
          </a:p>
        </p:txBody>
      </p:sp>
      <p:sp>
        <p:nvSpPr>
          <p:cNvPr id="2" name="Slide Number Placeholder 1"/>
          <p:cNvSpPr>
            <a:spLocks noGrp="1"/>
          </p:cNvSpPr>
          <p:nvPr>
            <p:ph type="sldNum" sz="quarter" idx="10"/>
          </p:nvPr>
        </p:nvSpPr>
        <p:spPr/>
        <p:txBody>
          <a:bodyPr/>
          <a:lstStyle/>
          <a:p>
            <a:pPr>
              <a:defRPr/>
            </a:pPr>
            <a:fld id="{DCA181D4-9C32-42DD-802A-65C61A58488E}" type="slidenum">
              <a:rPr lang="en-US" smtClean="0"/>
              <a:pPr>
                <a:defRPr/>
              </a:pPr>
              <a:t>6</a:t>
            </a:fld>
            <a:endParaRPr lang="en-US" dirty="0"/>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4"/>
          <p:cNvSpPr txBox="1">
            <a:spLocks noChangeArrowheads="1"/>
          </p:cNvSpPr>
          <p:nvPr/>
        </p:nvSpPr>
        <p:spPr bwMode="auto">
          <a:xfrm>
            <a:off x="246063" y="3948113"/>
            <a:ext cx="1524000" cy="647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dirty="0">
              <a:ea typeface="ＭＳ Ｐゴシック" pitchFamily="34" charset="-128"/>
            </a:endParaRPr>
          </a:p>
          <a:p>
            <a:pPr eaLnBrk="1" hangingPunct="1"/>
            <a:endParaRPr lang="en-US" altLang="en-US" dirty="0">
              <a:ea typeface="ＭＳ Ｐゴシック" pitchFamily="34" charset="-128"/>
            </a:endParaRPr>
          </a:p>
        </p:txBody>
      </p:sp>
      <p:sp>
        <p:nvSpPr>
          <p:cNvPr id="38915" name="TextBox 1"/>
          <p:cNvSpPr txBox="1">
            <a:spLocks noChangeArrowheads="1"/>
          </p:cNvSpPr>
          <p:nvPr/>
        </p:nvSpPr>
        <p:spPr bwMode="auto">
          <a:xfrm>
            <a:off x="246063" y="4356100"/>
            <a:ext cx="15240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dirty="0">
              <a:ea typeface="ＭＳ Ｐゴシック" pitchFamily="34" charset="-128"/>
            </a:endParaRPr>
          </a:p>
        </p:txBody>
      </p:sp>
      <p:sp>
        <p:nvSpPr>
          <p:cNvPr id="38916" name="Title 5"/>
          <p:cNvSpPr>
            <a:spLocks noGrp="1"/>
          </p:cNvSpPr>
          <p:nvPr>
            <p:ph type="title"/>
          </p:nvPr>
        </p:nvSpPr>
        <p:spPr bwMode="auto">
          <a:xfrm>
            <a:off x="246063" y="381000"/>
            <a:ext cx="8745537"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3800" b="1" dirty="0" smtClean="0">
                <a:solidFill>
                  <a:schemeClr val="tx1"/>
                </a:solidFill>
                <a:latin typeface="Arial" charset="0"/>
                <a:cs typeface="Arial" charset="0"/>
              </a:rPr>
              <a:t>V4/V5 Tracking Results</a:t>
            </a:r>
            <a:endParaRPr lang="en-US" altLang="en-US" sz="3800" dirty="0" smtClean="0">
              <a:solidFill>
                <a:schemeClr val="tx1"/>
              </a:solidFill>
              <a:latin typeface="Arial" charset="0"/>
              <a:cs typeface="Arial" charset="0"/>
            </a:endParaRPr>
          </a:p>
        </p:txBody>
      </p:sp>
      <p:sp>
        <p:nvSpPr>
          <p:cNvPr id="3" name="TextBox 2"/>
          <p:cNvSpPr txBox="1"/>
          <p:nvPr/>
        </p:nvSpPr>
        <p:spPr>
          <a:xfrm>
            <a:off x="246063" y="1219200"/>
            <a:ext cx="8745537" cy="4909036"/>
          </a:xfrm>
          <a:prstGeom prst="rect">
            <a:avLst/>
          </a:prstGeom>
          <a:noFill/>
        </p:spPr>
        <p:txBody>
          <a:bodyPr wrap="square">
            <a:spAutoFit/>
          </a:bodyPr>
          <a:lstStyle/>
          <a:p>
            <a:pPr>
              <a:defRPr/>
            </a:pPr>
            <a:r>
              <a:rPr lang="en-US" sz="2600" b="1" i="1" u="sng" dirty="0">
                <a:latin typeface="Arial" panose="020B0604020202020204" pitchFamily="34" charset="0"/>
                <a:ea typeface="MS PGothic" pitchFamily="34" charset="-128"/>
                <a:cs typeface="Arial" panose="020B0604020202020204" pitchFamily="34" charset="0"/>
              </a:rPr>
              <a:t>Whom to report</a:t>
            </a:r>
            <a:r>
              <a:rPr lang="en-US" sz="2600" dirty="0">
                <a:latin typeface="Arial" panose="020B0604020202020204" pitchFamily="34" charset="0"/>
                <a:ea typeface="MS PGothic" pitchFamily="34" charset="-128"/>
                <a:cs typeface="Arial" panose="020B0604020202020204" pitchFamily="34" charset="0"/>
              </a:rPr>
              <a:t>: </a:t>
            </a:r>
            <a:r>
              <a:rPr lang="en-US" sz="2600" dirty="0" smtClean="0">
                <a:latin typeface="Arial" panose="020B0604020202020204" pitchFamily="34" charset="0"/>
                <a:ea typeface="MS PGothic" pitchFamily="34" charset="-128"/>
                <a:cs typeface="Arial" panose="020B0604020202020204" pitchFamily="34" charset="0"/>
              </a:rPr>
              <a:t>Students </a:t>
            </a:r>
            <a:r>
              <a:rPr lang="en-US" sz="2600" dirty="0">
                <a:latin typeface="Arial" panose="020B0604020202020204" pitchFamily="34" charset="0"/>
                <a:ea typeface="MS PGothic" pitchFamily="34" charset="-128"/>
                <a:cs typeface="Arial" panose="020B0604020202020204" pitchFamily="34" charset="0"/>
              </a:rPr>
              <a:t>for whom school received an ISIR with a </a:t>
            </a:r>
            <a:r>
              <a:rPr lang="en-US" sz="2600" dirty="0" smtClean="0">
                <a:latin typeface="Arial" panose="020B0604020202020204" pitchFamily="34" charset="0"/>
                <a:ea typeface="MS PGothic" pitchFamily="34" charset="-128"/>
                <a:cs typeface="Arial" panose="020B0604020202020204" pitchFamily="34" charset="0"/>
              </a:rPr>
              <a:t>verification </a:t>
            </a:r>
            <a:r>
              <a:rPr lang="en-US" sz="2600" dirty="0">
                <a:latin typeface="Arial" panose="020B0604020202020204" pitchFamily="34" charset="0"/>
                <a:ea typeface="MS PGothic" pitchFamily="34" charset="-128"/>
                <a:cs typeface="Arial" panose="020B0604020202020204" pitchFamily="34" charset="0"/>
              </a:rPr>
              <a:t>Tracking Group of V4 or V5 </a:t>
            </a:r>
            <a:r>
              <a:rPr lang="en-US" sz="2600" i="1" dirty="0">
                <a:latin typeface="Arial" panose="020B0604020202020204" pitchFamily="34" charset="0"/>
                <a:ea typeface="MS PGothic" pitchFamily="34" charset="-128"/>
                <a:cs typeface="Arial" panose="020B0604020202020204" pitchFamily="34" charset="0"/>
              </a:rPr>
              <a:t>AND</a:t>
            </a:r>
            <a:r>
              <a:rPr lang="en-US" sz="2600" dirty="0">
                <a:latin typeface="Arial" panose="020B0604020202020204" pitchFamily="34" charset="0"/>
                <a:ea typeface="MS PGothic" pitchFamily="34" charset="-128"/>
                <a:cs typeface="Arial" panose="020B0604020202020204" pitchFamily="34" charset="0"/>
              </a:rPr>
              <a:t> for whom school requested </a:t>
            </a:r>
            <a:r>
              <a:rPr lang="en-US" sz="2600" dirty="0">
                <a:latin typeface="Arial" panose="020B0604020202020204" pitchFamily="34" charset="0"/>
                <a:ea typeface="MS PGothic" pitchFamily="34" charset="-128"/>
                <a:cs typeface="Arial" panose="020B0604020202020204" pitchFamily="34" charset="0"/>
              </a:rPr>
              <a:t>v</a:t>
            </a:r>
            <a:r>
              <a:rPr lang="en-US" sz="2600" dirty="0" smtClean="0">
                <a:latin typeface="Arial" panose="020B0604020202020204" pitchFamily="34" charset="0"/>
                <a:ea typeface="MS PGothic" pitchFamily="34" charset="-128"/>
                <a:cs typeface="Arial" panose="020B0604020202020204" pitchFamily="34" charset="0"/>
              </a:rPr>
              <a:t>erification </a:t>
            </a:r>
            <a:r>
              <a:rPr lang="en-US" sz="2600" dirty="0">
                <a:latin typeface="Arial" panose="020B0604020202020204" pitchFamily="34" charset="0"/>
                <a:ea typeface="MS PGothic" pitchFamily="34" charset="-128"/>
                <a:cs typeface="Arial" panose="020B0604020202020204" pitchFamily="34" charset="0"/>
              </a:rPr>
              <a:t>documentation</a:t>
            </a:r>
          </a:p>
          <a:p>
            <a:pPr>
              <a:defRPr/>
            </a:pPr>
            <a:endParaRPr lang="en-US" dirty="0">
              <a:latin typeface="Arial" panose="020B0604020202020204" pitchFamily="34" charset="0"/>
              <a:ea typeface="MS PGothic" pitchFamily="34" charset="-128"/>
              <a:cs typeface="Arial" panose="020B0604020202020204" pitchFamily="34" charset="0"/>
            </a:endParaRPr>
          </a:p>
          <a:p>
            <a:pPr marL="742950" lvl="1" indent="-285750">
              <a:buFont typeface="Arial" panose="020B0604020202020204" pitchFamily="34" charset="0"/>
              <a:buChar char="•"/>
              <a:defRPr/>
            </a:pPr>
            <a:r>
              <a:rPr lang="en-US" sz="2200" dirty="0">
                <a:latin typeface="Arial" panose="020B0604020202020204" pitchFamily="34" charset="0"/>
                <a:ea typeface="MS PGothic" pitchFamily="34" charset="-128"/>
                <a:cs typeface="Arial" panose="020B0604020202020204" pitchFamily="34" charset="0"/>
              </a:rPr>
              <a:t>Do not include students the </a:t>
            </a:r>
            <a:r>
              <a:rPr lang="en-US" sz="2200" i="1" dirty="0">
                <a:latin typeface="Arial" panose="020B0604020202020204" pitchFamily="34" charset="0"/>
                <a:ea typeface="MS PGothic" pitchFamily="34" charset="-128"/>
                <a:cs typeface="Arial" panose="020B0604020202020204" pitchFamily="34" charset="0"/>
              </a:rPr>
              <a:t>school</a:t>
            </a:r>
            <a:r>
              <a:rPr lang="en-US" sz="2200" dirty="0">
                <a:latin typeface="Arial" panose="020B0604020202020204" pitchFamily="34" charset="0"/>
                <a:ea typeface="MS PGothic" pitchFamily="34" charset="-128"/>
                <a:cs typeface="Arial" panose="020B0604020202020204" pitchFamily="34" charset="0"/>
              </a:rPr>
              <a:t> selected </a:t>
            </a:r>
            <a:endParaRPr lang="en-US" sz="2200" dirty="0" smtClean="0">
              <a:latin typeface="Arial" panose="020B0604020202020204" pitchFamily="34" charset="0"/>
              <a:ea typeface="MS PGothic" pitchFamily="34" charset="-128"/>
              <a:cs typeface="Arial" panose="020B0604020202020204" pitchFamily="34" charset="0"/>
            </a:endParaRPr>
          </a:p>
          <a:p>
            <a:pPr marL="742950" lvl="1" indent="-285750">
              <a:buFont typeface="Arial" panose="020B0604020202020204" pitchFamily="34" charset="0"/>
              <a:buChar char="•"/>
              <a:defRPr/>
            </a:pPr>
            <a:endParaRPr lang="en-US" sz="1200" dirty="0" smtClean="0">
              <a:latin typeface="Arial" panose="020B0604020202020204" pitchFamily="34" charset="0"/>
              <a:ea typeface="MS PGothic" pitchFamily="34" charset="-128"/>
              <a:cs typeface="Arial" panose="020B0604020202020204" pitchFamily="34" charset="0"/>
            </a:endParaRPr>
          </a:p>
          <a:p>
            <a:pPr marL="742950" lvl="1" indent="-285750">
              <a:buFont typeface="Arial" panose="020B0604020202020204" pitchFamily="34" charset="0"/>
              <a:buChar char="•"/>
              <a:defRPr/>
            </a:pPr>
            <a:r>
              <a:rPr lang="en-US" sz="2200" i="1" dirty="0" smtClean="0">
                <a:solidFill>
                  <a:srgbClr val="7030A0"/>
                </a:solidFill>
                <a:latin typeface="Arial" panose="020B0604020202020204" pitchFamily="34" charset="0"/>
                <a:ea typeface="MS PGothic" pitchFamily="34" charset="-128"/>
                <a:cs typeface="Arial" panose="020B0604020202020204" pitchFamily="34" charset="0"/>
              </a:rPr>
              <a:t>Do include students eligible only for unsubsidized aid</a:t>
            </a:r>
            <a:br>
              <a:rPr lang="en-US" sz="2200" i="1" dirty="0" smtClean="0">
                <a:solidFill>
                  <a:srgbClr val="7030A0"/>
                </a:solidFill>
                <a:latin typeface="Arial" panose="020B0604020202020204" pitchFamily="34" charset="0"/>
                <a:ea typeface="MS PGothic" pitchFamily="34" charset="-128"/>
                <a:cs typeface="Arial" panose="020B0604020202020204" pitchFamily="34" charset="0"/>
              </a:rPr>
            </a:br>
            <a:r>
              <a:rPr lang="en-US" sz="2200" i="1" dirty="0" smtClean="0">
                <a:solidFill>
                  <a:srgbClr val="7030A0"/>
                </a:solidFill>
                <a:latin typeface="Arial" panose="020B0604020202020204" pitchFamily="34" charset="0"/>
                <a:ea typeface="MS PGothic" pitchFamily="34" charset="-128"/>
                <a:cs typeface="Arial" panose="020B0604020202020204" pitchFamily="34" charset="0"/>
              </a:rPr>
              <a:t/>
            </a:r>
            <a:br>
              <a:rPr lang="en-US" sz="2200" i="1" dirty="0" smtClean="0">
                <a:solidFill>
                  <a:srgbClr val="7030A0"/>
                </a:solidFill>
                <a:latin typeface="Arial" panose="020B0604020202020204" pitchFamily="34" charset="0"/>
                <a:ea typeface="MS PGothic" pitchFamily="34" charset="-128"/>
                <a:cs typeface="Arial" panose="020B0604020202020204" pitchFamily="34" charset="0"/>
              </a:rPr>
            </a:br>
            <a:endParaRPr lang="en-US" sz="700" dirty="0">
              <a:latin typeface="Arial" panose="020B0604020202020204" pitchFamily="34" charset="0"/>
              <a:ea typeface="MS PGothic" pitchFamily="34" charset="-128"/>
              <a:cs typeface="Arial" panose="020B0604020202020204" pitchFamily="34" charset="0"/>
            </a:endParaRPr>
          </a:p>
          <a:p>
            <a:pPr lvl="1">
              <a:defRPr/>
            </a:pPr>
            <a:endParaRPr lang="en-US" sz="900" dirty="0">
              <a:latin typeface="Arial" panose="020B0604020202020204" pitchFamily="34" charset="0"/>
              <a:ea typeface="MS PGothic" pitchFamily="34" charset="-128"/>
              <a:cs typeface="Arial" panose="020B0604020202020204" pitchFamily="34" charset="0"/>
            </a:endParaRPr>
          </a:p>
          <a:p>
            <a:pPr>
              <a:defRPr/>
            </a:pPr>
            <a:r>
              <a:rPr lang="en-US" sz="2600" b="1" i="1" u="sng" dirty="0">
                <a:latin typeface="Arial" panose="020B0604020202020204" pitchFamily="34" charset="0"/>
                <a:ea typeface="MS PGothic" pitchFamily="34" charset="-128"/>
                <a:cs typeface="Arial" panose="020B0604020202020204" pitchFamily="34" charset="0"/>
              </a:rPr>
              <a:t>When to report</a:t>
            </a:r>
            <a:r>
              <a:rPr lang="en-US" sz="2600" dirty="0">
                <a:latin typeface="Arial" panose="020B0604020202020204" pitchFamily="34" charset="0"/>
                <a:ea typeface="MS PGothic" pitchFamily="34" charset="-128"/>
                <a:cs typeface="Arial" panose="020B0604020202020204" pitchFamily="34" charset="0"/>
              </a:rPr>
              <a:t>:  60 days following the institution's first</a:t>
            </a:r>
          </a:p>
          <a:p>
            <a:pPr>
              <a:defRPr/>
            </a:pPr>
            <a:r>
              <a:rPr lang="en-US" sz="2600" dirty="0">
                <a:latin typeface="Arial" panose="020B0604020202020204" pitchFamily="34" charset="0"/>
                <a:ea typeface="MS PGothic" pitchFamily="34" charset="-128"/>
                <a:cs typeface="Arial" panose="020B0604020202020204" pitchFamily="34" charset="0"/>
              </a:rPr>
              <a:t>request to the student </a:t>
            </a:r>
            <a:r>
              <a:rPr lang="en-US" sz="2600" dirty="0" smtClean="0">
                <a:latin typeface="Arial" panose="020B0604020202020204" pitchFamily="34" charset="0"/>
                <a:ea typeface="MS PGothic" pitchFamily="34" charset="-128"/>
                <a:cs typeface="Arial" panose="020B0604020202020204" pitchFamily="34" charset="0"/>
              </a:rPr>
              <a:t>for the </a:t>
            </a:r>
            <a:r>
              <a:rPr lang="en-US" sz="2600" dirty="0">
                <a:latin typeface="Arial" panose="020B0604020202020204" pitchFamily="34" charset="0"/>
                <a:ea typeface="MS PGothic" pitchFamily="34" charset="-128"/>
                <a:cs typeface="Arial" panose="020B0604020202020204" pitchFamily="34" charset="0"/>
              </a:rPr>
              <a:t>required </a:t>
            </a:r>
            <a:r>
              <a:rPr lang="en-US" sz="2600" dirty="0" smtClean="0">
                <a:latin typeface="Arial" panose="020B0604020202020204" pitchFamily="34" charset="0"/>
                <a:ea typeface="MS PGothic" pitchFamily="34" charset="-128"/>
                <a:cs typeface="Arial" panose="020B0604020202020204" pitchFamily="34" charset="0"/>
              </a:rPr>
              <a:t>documentation </a:t>
            </a:r>
            <a:endParaRPr lang="en-US" sz="2600" dirty="0">
              <a:latin typeface="Arial" panose="020B0604020202020204" pitchFamily="34" charset="0"/>
              <a:ea typeface="MS PGothic" pitchFamily="34" charset="-128"/>
              <a:cs typeface="Arial" panose="020B0604020202020204" pitchFamily="34" charset="0"/>
            </a:endParaRPr>
          </a:p>
          <a:p>
            <a:pPr>
              <a:defRPr/>
            </a:pPr>
            <a:endParaRPr lang="en-US" dirty="0">
              <a:latin typeface="Arial" panose="020B0604020202020204" pitchFamily="34" charset="0"/>
              <a:ea typeface="MS PGothic" pitchFamily="34" charset="-128"/>
              <a:cs typeface="Arial" panose="020B0604020202020204" pitchFamily="34" charset="0"/>
            </a:endParaRPr>
          </a:p>
          <a:p>
            <a:pPr marL="914400" lvl="1" indent="-457200">
              <a:buFont typeface="Arial" panose="020B0604020202020204" pitchFamily="34" charset="0"/>
              <a:buChar char="•"/>
              <a:defRPr/>
            </a:pPr>
            <a:r>
              <a:rPr lang="en-US" sz="2200" dirty="0">
                <a:latin typeface="Arial" panose="020B0604020202020204" pitchFamily="34" charset="0"/>
                <a:ea typeface="MS PGothic" pitchFamily="34" charset="-128"/>
                <a:cs typeface="Arial" panose="020B0604020202020204" pitchFamily="34" charset="0"/>
              </a:rPr>
              <a:t>Changes to previously submitted </a:t>
            </a:r>
            <a:r>
              <a:rPr lang="en-US" sz="2200" dirty="0">
                <a:latin typeface="Arial" panose="020B0604020202020204" pitchFamily="34" charset="0"/>
                <a:ea typeface="MS PGothic" pitchFamily="34" charset="-128"/>
                <a:cs typeface="Arial" panose="020B0604020202020204" pitchFamily="34" charset="0"/>
              </a:rPr>
              <a:t>v</a:t>
            </a:r>
            <a:r>
              <a:rPr lang="en-US" sz="2200" dirty="0" smtClean="0">
                <a:latin typeface="Arial" panose="020B0604020202020204" pitchFamily="34" charset="0"/>
                <a:ea typeface="MS PGothic" pitchFamily="34" charset="-128"/>
                <a:cs typeface="Arial" panose="020B0604020202020204" pitchFamily="34" charset="0"/>
              </a:rPr>
              <a:t>erification </a:t>
            </a:r>
            <a:r>
              <a:rPr lang="en-US" sz="2200" dirty="0">
                <a:latin typeface="Arial" panose="020B0604020202020204" pitchFamily="34" charset="0"/>
                <a:ea typeface="MS PGothic" pitchFamily="34" charset="-128"/>
                <a:cs typeface="Arial" panose="020B0604020202020204" pitchFamily="34" charset="0"/>
              </a:rPr>
              <a:t>results must be updated within 30 days</a:t>
            </a:r>
          </a:p>
        </p:txBody>
      </p:sp>
      <p:sp>
        <p:nvSpPr>
          <p:cNvPr id="2" name="Slide Number Placeholder 1"/>
          <p:cNvSpPr>
            <a:spLocks noGrp="1"/>
          </p:cNvSpPr>
          <p:nvPr>
            <p:ph type="sldNum" sz="quarter" idx="10"/>
          </p:nvPr>
        </p:nvSpPr>
        <p:spPr/>
        <p:txBody>
          <a:bodyPr/>
          <a:lstStyle/>
          <a:p>
            <a:pPr>
              <a:defRPr/>
            </a:pPr>
            <a:fld id="{DCA181D4-9C32-42DD-802A-65C61A58488E}" type="slidenum">
              <a:rPr lang="en-US" smtClean="0"/>
              <a:pPr>
                <a:defRPr/>
              </a:pPr>
              <a:t>7</a:t>
            </a:fld>
            <a:endParaRPr lang="en-US" dirty="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Content Placeholder 2"/>
          <p:cNvSpPr>
            <a:spLocks noGrp="1"/>
          </p:cNvSpPr>
          <p:nvPr>
            <p:ph idx="1"/>
          </p:nvPr>
        </p:nvSpPr>
        <p:spPr>
          <a:xfrm>
            <a:off x="155575" y="1214437"/>
            <a:ext cx="8531225" cy="4805363"/>
          </a:xfrm>
        </p:spPr>
        <p:txBody>
          <a:bodyPr/>
          <a:lstStyle/>
          <a:p>
            <a:pPr marL="0" indent="0">
              <a:buFont typeface="Arial" charset="0"/>
              <a:buNone/>
              <a:defRPr/>
            </a:pPr>
            <a:r>
              <a:rPr lang="en-US" u="sng" dirty="0" smtClean="0">
                <a:solidFill>
                  <a:schemeClr val="tx1"/>
                </a:solidFill>
                <a:latin typeface="Arial" charset="0"/>
                <a:cs typeface="Arial" charset="0"/>
              </a:rPr>
              <a:t>Dropdown options are</a:t>
            </a:r>
            <a:r>
              <a:rPr lang="en-US" dirty="0" smtClean="0">
                <a:solidFill>
                  <a:schemeClr val="tx1"/>
                </a:solidFill>
                <a:latin typeface="Arial" charset="0"/>
                <a:cs typeface="Arial" charset="0"/>
              </a:rPr>
              <a:t>:</a:t>
            </a:r>
          </a:p>
          <a:p>
            <a:pPr marL="0" indent="0">
              <a:buFont typeface="Arial" charset="0"/>
              <a:buNone/>
              <a:defRPr/>
            </a:pPr>
            <a:endParaRPr lang="en-US" sz="400" dirty="0" smtClean="0">
              <a:solidFill>
                <a:schemeClr val="tx1"/>
              </a:solidFill>
              <a:latin typeface="Arial" charset="0"/>
              <a:cs typeface="Arial" charset="0"/>
            </a:endParaRPr>
          </a:p>
          <a:p>
            <a:pPr marL="744538" lvl="1" indent="-514350">
              <a:buFont typeface="+mj-lt"/>
              <a:buAutoNum type="arabicPeriod"/>
              <a:defRPr/>
            </a:pPr>
            <a:r>
              <a:rPr lang="en-US" sz="2100" dirty="0" smtClean="0">
                <a:solidFill>
                  <a:schemeClr val="tx1"/>
                </a:solidFill>
                <a:latin typeface="Arial" charset="0"/>
                <a:ea typeface="Calibri" pitchFamily="34" charset="0"/>
                <a:cs typeface="Times New Roman" pitchFamily="18" charset="0"/>
              </a:rPr>
              <a:t>Verification completed in person, no issues found</a:t>
            </a:r>
            <a:endParaRPr lang="en-US" sz="2100" dirty="0" smtClean="0">
              <a:solidFill>
                <a:schemeClr val="tx1"/>
              </a:solidFill>
              <a:latin typeface="Arial" charset="0"/>
              <a:cs typeface="Arial" charset="0"/>
            </a:endParaRPr>
          </a:p>
          <a:p>
            <a:pPr marL="744538" lvl="1" indent="-514350">
              <a:buFont typeface="+mj-lt"/>
              <a:buAutoNum type="arabicPeriod"/>
              <a:defRPr/>
            </a:pPr>
            <a:endParaRPr lang="en-US" sz="1050" dirty="0">
              <a:solidFill>
                <a:schemeClr val="tx1"/>
              </a:solidFill>
              <a:latin typeface="Arial" charset="0"/>
              <a:ea typeface="Calibri" pitchFamily="34" charset="0"/>
              <a:cs typeface="Calibri" pitchFamily="34" charset="0"/>
            </a:endParaRPr>
          </a:p>
          <a:p>
            <a:pPr marL="744538" lvl="1" indent="-514350">
              <a:buFont typeface="+mj-lt"/>
              <a:buAutoNum type="arabicPeriod"/>
              <a:defRPr/>
            </a:pPr>
            <a:r>
              <a:rPr lang="en-US" sz="2100" dirty="0" smtClean="0">
                <a:solidFill>
                  <a:schemeClr val="tx1"/>
                </a:solidFill>
                <a:latin typeface="Arial" charset="0"/>
                <a:ea typeface="Calibri" pitchFamily="34" charset="0"/>
                <a:cs typeface="Calibri" pitchFamily="34" charset="0"/>
              </a:rPr>
              <a:t>Verification completed remotely, no issues found</a:t>
            </a:r>
            <a:endParaRPr lang="en-US" sz="2100" dirty="0" smtClean="0">
              <a:solidFill>
                <a:schemeClr val="tx1"/>
              </a:solidFill>
              <a:latin typeface="Arial" charset="0"/>
              <a:cs typeface="Arial" charset="0"/>
            </a:endParaRPr>
          </a:p>
          <a:p>
            <a:pPr marL="744538" lvl="1" indent="-514350">
              <a:buFont typeface="+mj-lt"/>
              <a:buAutoNum type="arabicPeriod"/>
              <a:defRPr/>
            </a:pPr>
            <a:endParaRPr lang="en-US" sz="1050" dirty="0" smtClean="0">
              <a:solidFill>
                <a:schemeClr val="tx1"/>
              </a:solidFill>
              <a:latin typeface="Arial" charset="0"/>
              <a:ea typeface="Calibri" pitchFamily="34" charset="0"/>
              <a:cs typeface="Calibri" pitchFamily="34" charset="0"/>
            </a:endParaRPr>
          </a:p>
          <a:p>
            <a:pPr marL="744538" lvl="1" indent="-514350">
              <a:buFont typeface="+mj-lt"/>
              <a:buAutoNum type="arabicPeriod"/>
              <a:defRPr/>
            </a:pPr>
            <a:r>
              <a:rPr lang="en-US" sz="2100" dirty="0" smtClean="0">
                <a:solidFill>
                  <a:schemeClr val="tx1"/>
                </a:solidFill>
                <a:latin typeface="Arial" charset="0"/>
                <a:ea typeface="Calibri" pitchFamily="34" charset="0"/>
                <a:cs typeface="Calibri" pitchFamily="34" charset="0"/>
              </a:rPr>
              <a:t>Verification attempted, issues found with identity</a:t>
            </a:r>
            <a:endParaRPr lang="en-US" sz="2100" dirty="0" smtClean="0">
              <a:solidFill>
                <a:schemeClr val="tx1"/>
              </a:solidFill>
              <a:latin typeface="Arial" charset="0"/>
              <a:cs typeface="Arial" charset="0"/>
            </a:endParaRPr>
          </a:p>
          <a:p>
            <a:pPr marL="744538" lvl="1" indent="-514350">
              <a:buFont typeface="+mj-lt"/>
              <a:buAutoNum type="arabicPeriod"/>
              <a:defRPr/>
            </a:pPr>
            <a:endParaRPr lang="en-US" sz="1050" dirty="0" smtClean="0">
              <a:solidFill>
                <a:schemeClr val="tx1"/>
              </a:solidFill>
              <a:latin typeface="Arial" charset="0"/>
              <a:ea typeface="Calibri" pitchFamily="34" charset="0"/>
              <a:cs typeface="Calibri" pitchFamily="34" charset="0"/>
            </a:endParaRPr>
          </a:p>
          <a:p>
            <a:pPr marL="744538" lvl="1" indent="-514350">
              <a:buFont typeface="+mj-lt"/>
              <a:buAutoNum type="arabicPeriod"/>
              <a:defRPr/>
            </a:pPr>
            <a:r>
              <a:rPr lang="en-US" sz="2100" dirty="0" smtClean="0">
                <a:solidFill>
                  <a:schemeClr val="tx1"/>
                </a:solidFill>
                <a:latin typeface="Arial" charset="0"/>
                <a:ea typeface="Calibri" pitchFamily="34" charset="0"/>
                <a:cs typeface="Calibri" pitchFamily="34" charset="0"/>
              </a:rPr>
              <a:t>Verification attempted, issues found with high school completion</a:t>
            </a:r>
            <a:endParaRPr lang="en-US" sz="2100" dirty="0" smtClean="0">
              <a:solidFill>
                <a:schemeClr val="tx1"/>
              </a:solidFill>
              <a:latin typeface="Arial" charset="0"/>
              <a:cs typeface="Arial" charset="0"/>
            </a:endParaRPr>
          </a:p>
          <a:p>
            <a:pPr marL="744538" lvl="1" indent="-514350">
              <a:buFont typeface="+mj-lt"/>
              <a:buAutoNum type="arabicPeriod"/>
              <a:defRPr/>
            </a:pPr>
            <a:endParaRPr lang="en-US" sz="1050" dirty="0" smtClean="0">
              <a:solidFill>
                <a:schemeClr val="tx1"/>
              </a:solidFill>
              <a:ea typeface="Calibri" pitchFamily="34" charset="0"/>
              <a:cs typeface="Calibri" pitchFamily="34" charset="0"/>
            </a:endParaRPr>
          </a:p>
          <a:p>
            <a:pPr marL="744538" lvl="1" indent="-514350">
              <a:buFont typeface="+mj-lt"/>
              <a:buAutoNum type="arabicPeriod"/>
              <a:defRPr/>
            </a:pPr>
            <a:r>
              <a:rPr lang="en-US" sz="2100" dirty="0" smtClean="0">
                <a:solidFill>
                  <a:schemeClr val="tx1"/>
                </a:solidFill>
                <a:ea typeface="Calibri" pitchFamily="34" charset="0"/>
                <a:cs typeface="Calibri" pitchFamily="34" charset="0"/>
              </a:rPr>
              <a:t>No response from applicant or unable to locate</a:t>
            </a:r>
          </a:p>
          <a:p>
            <a:pPr marL="744538" lvl="1" indent="-514350">
              <a:buFont typeface="+mj-lt"/>
              <a:buAutoNum type="arabicPeriod"/>
              <a:defRPr/>
            </a:pPr>
            <a:endParaRPr lang="en-US" sz="2100" dirty="0">
              <a:solidFill>
                <a:schemeClr val="tx1"/>
              </a:solidFill>
              <a:ea typeface="Calibri" pitchFamily="34" charset="0"/>
              <a:cs typeface="Calibri" pitchFamily="34" charset="0"/>
            </a:endParaRPr>
          </a:p>
          <a:p>
            <a:pPr marL="230188" lvl="1" indent="0" algn="ctr">
              <a:buFont typeface="Arial"/>
              <a:buNone/>
              <a:defRPr/>
            </a:pPr>
            <a:r>
              <a:rPr lang="en-US" sz="2200" i="1" dirty="0" smtClean="0">
                <a:solidFill>
                  <a:schemeClr val="tx1"/>
                </a:solidFill>
                <a:ea typeface="Calibri" pitchFamily="34" charset="0"/>
                <a:cs typeface="Calibri" pitchFamily="34" charset="0"/>
              </a:rPr>
              <a:t>If issues are found with BOTH identity and</a:t>
            </a:r>
            <a:br>
              <a:rPr lang="en-US" sz="2200" i="1" dirty="0" smtClean="0">
                <a:solidFill>
                  <a:schemeClr val="tx1"/>
                </a:solidFill>
                <a:ea typeface="Calibri" pitchFamily="34" charset="0"/>
                <a:cs typeface="Calibri" pitchFamily="34" charset="0"/>
              </a:rPr>
            </a:br>
            <a:r>
              <a:rPr lang="en-US" sz="2200" i="1" dirty="0" smtClean="0">
                <a:solidFill>
                  <a:schemeClr val="tx1"/>
                </a:solidFill>
                <a:ea typeface="Calibri" pitchFamily="34" charset="0"/>
                <a:cs typeface="Calibri" pitchFamily="34" charset="0"/>
              </a:rPr>
              <a:t>high school completion, school should indicate issues found with identity (#3)</a:t>
            </a:r>
          </a:p>
        </p:txBody>
      </p:sp>
      <p:sp>
        <p:nvSpPr>
          <p:cNvPr id="5" name="Title 5"/>
          <p:cNvSpPr>
            <a:spLocks noGrp="1"/>
          </p:cNvSpPr>
          <p:nvPr>
            <p:ph type="title"/>
          </p:nvPr>
        </p:nvSpPr>
        <p:spPr>
          <a:xfrm>
            <a:off x="155575" y="381000"/>
            <a:ext cx="8988425" cy="762000"/>
          </a:xfrm>
        </p:spPr>
        <p:txBody>
          <a:bodyPr/>
          <a:lstStyle/>
          <a:p>
            <a:pPr>
              <a:defRPr/>
            </a:pPr>
            <a:r>
              <a:rPr lang="en-US" b="1" dirty="0">
                <a:solidFill>
                  <a:schemeClr val="tx1"/>
                </a:solidFill>
                <a:latin typeface="Arial" charset="0"/>
                <a:cs typeface="Arial" charset="0"/>
              </a:rPr>
              <a:t>V4/V5 Tracking </a:t>
            </a:r>
            <a:r>
              <a:rPr lang="en-US" b="1" dirty="0" smtClean="0">
                <a:solidFill>
                  <a:schemeClr val="tx1"/>
                </a:solidFill>
                <a:latin typeface="Arial" charset="0"/>
                <a:cs typeface="Arial" charset="0"/>
              </a:rPr>
              <a:t>Results</a:t>
            </a:r>
            <a:endParaRPr lang="en-US" dirty="0" smtClean="0">
              <a:latin typeface="Arial" charset="0"/>
              <a:cs typeface="Arial" charset="0"/>
            </a:endParaRPr>
          </a:p>
        </p:txBody>
      </p:sp>
      <p:sp>
        <p:nvSpPr>
          <p:cNvPr id="3" name="Slide Number Placeholder 2"/>
          <p:cNvSpPr>
            <a:spLocks noGrp="1"/>
          </p:cNvSpPr>
          <p:nvPr>
            <p:ph type="sldNum" sz="quarter" idx="10"/>
          </p:nvPr>
        </p:nvSpPr>
        <p:spPr/>
        <p:txBody>
          <a:bodyPr/>
          <a:lstStyle/>
          <a:p>
            <a:pPr>
              <a:defRPr/>
            </a:pPr>
            <a:fld id="{842B56ED-3BD8-418F-94E8-A4620F924A0F}" type="slidenum">
              <a:rPr lang="en-US" smtClean="0"/>
              <a:pPr>
                <a:defRPr/>
              </a:pPr>
              <a:t>8</a:t>
            </a:fld>
            <a:endParaRPr lang="en-US" dirty="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Content Placeholder 2"/>
          <p:cNvSpPr>
            <a:spLocks noGrp="1"/>
          </p:cNvSpPr>
          <p:nvPr>
            <p:ph idx="1"/>
          </p:nvPr>
        </p:nvSpPr>
        <p:spPr>
          <a:xfrm>
            <a:off x="231775" y="1366837"/>
            <a:ext cx="8531225" cy="4805363"/>
          </a:xfrm>
        </p:spPr>
        <p:txBody>
          <a:bodyPr/>
          <a:lstStyle/>
          <a:p>
            <a:pPr marL="0" indent="0">
              <a:buFont typeface="Arial" charset="0"/>
              <a:buNone/>
              <a:defRPr/>
            </a:pPr>
            <a:r>
              <a:rPr lang="en-US" u="sng" dirty="0" smtClean="0">
                <a:solidFill>
                  <a:schemeClr val="tx1"/>
                </a:solidFill>
                <a:latin typeface="Arial" charset="0"/>
                <a:cs typeface="Arial" charset="0"/>
              </a:rPr>
              <a:t>Dropdown options are</a:t>
            </a:r>
            <a:r>
              <a:rPr lang="en-US" dirty="0" smtClean="0">
                <a:solidFill>
                  <a:schemeClr val="tx1"/>
                </a:solidFill>
                <a:latin typeface="Arial" charset="0"/>
                <a:cs typeface="Arial" charset="0"/>
              </a:rPr>
              <a:t>:</a:t>
            </a:r>
            <a:br>
              <a:rPr lang="en-US" dirty="0" smtClean="0">
                <a:solidFill>
                  <a:schemeClr val="tx1"/>
                </a:solidFill>
                <a:latin typeface="Arial" charset="0"/>
                <a:cs typeface="Arial" charset="0"/>
              </a:rPr>
            </a:br>
            <a:endParaRPr lang="en-US" dirty="0" smtClean="0">
              <a:solidFill>
                <a:schemeClr val="tx1"/>
              </a:solidFill>
              <a:latin typeface="Arial" charset="0"/>
              <a:cs typeface="Arial" charset="0"/>
            </a:endParaRPr>
          </a:p>
          <a:p>
            <a:pPr marL="0" indent="0">
              <a:buFont typeface="Arial" charset="0"/>
              <a:buNone/>
              <a:defRPr/>
            </a:pPr>
            <a:endParaRPr lang="en-US" sz="400" dirty="0" smtClean="0">
              <a:solidFill>
                <a:schemeClr val="tx1"/>
              </a:solidFill>
              <a:latin typeface="Arial" charset="0"/>
              <a:cs typeface="Arial" charset="0"/>
            </a:endParaRPr>
          </a:p>
          <a:p>
            <a:pPr marL="744538" lvl="1" indent="-514350">
              <a:buFont typeface="+mj-lt"/>
              <a:buAutoNum type="arabicPeriod"/>
              <a:defRPr/>
            </a:pPr>
            <a:r>
              <a:rPr lang="en-US" sz="2100" dirty="0" smtClean="0">
                <a:solidFill>
                  <a:schemeClr val="tx1"/>
                </a:solidFill>
                <a:latin typeface="Arial" charset="0"/>
                <a:ea typeface="Calibri" pitchFamily="34" charset="0"/>
                <a:cs typeface="Times New Roman" pitchFamily="18" charset="0"/>
              </a:rPr>
              <a:t>Verification completed in person, no issues found</a:t>
            </a:r>
            <a:endParaRPr lang="en-US" sz="2100" dirty="0" smtClean="0">
              <a:solidFill>
                <a:schemeClr val="tx1"/>
              </a:solidFill>
              <a:latin typeface="Arial" charset="0"/>
              <a:cs typeface="Arial" charset="0"/>
            </a:endParaRPr>
          </a:p>
          <a:p>
            <a:pPr marL="744538" lvl="1" indent="-514350">
              <a:buFont typeface="+mj-lt"/>
              <a:buAutoNum type="arabicPeriod"/>
              <a:defRPr/>
            </a:pPr>
            <a:endParaRPr lang="en-US" sz="1050" dirty="0">
              <a:solidFill>
                <a:schemeClr val="tx1"/>
              </a:solidFill>
              <a:latin typeface="Arial" charset="0"/>
              <a:ea typeface="Calibri" pitchFamily="34" charset="0"/>
              <a:cs typeface="Calibri" pitchFamily="34" charset="0"/>
            </a:endParaRPr>
          </a:p>
          <a:p>
            <a:pPr marL="744538" lvl="1" indent="-514350">
              <a:buFont typeface="+mj-lt"/>
              <a:buAutoNum type="arabicPeriod"/>
              <a:defRPr/>
            </a:pPr>
            <a:r>
              <a:rPr lang="en-US" sz="2100" dirty="0" smtClean="0">
                <a:solidFill>
                  <a:schemeClr val="tx1"/>
                </a:solidFill>
                <a:latin typeface="Arial" charset="0"/>
                <a:ea typeface="Calibri" pitchFamily="34" charset="0"/>
                <a:cs typeface="Calibri" pitchFamily="34" charset="0"/>
              </a:rPr>
              <a:t>Verification completed remotely, no issues found</a:t>
            </a:r>
            <a:endParaRPr lang="en-US" sz="2100" dirty="0" smtClean="0">
              <a:solidFill>
                <a:schemeClr val="tx1"/>
              </a:solidFill>
              <a:latin typeface="Arial" charset="0"/>
              <a:cs typeface="Arial" charset="0"/>
            </a:endParaRPr>
          </a:p>
          <a:p>
            <a:pPr marL="744538" lvl="1" indent="-514350">
              <a:buFont typeface="+mj-lt"/>
              <a:buAutoNum type="arabicPeriod"/>
              <a:defRPr/>
            </a:pPr>
            <a:endParaRPr lang="en-US" sz="1050" dirty="0" smtClean="0">
              <a:solidFill>
                <a:schemeClr val="tx1"/>
              </a:solidFill>
              <a:latin typeface="Arial" charset="0"/>
              <a:ea typeface="Calibri" pitchFamily="34" charset="0"/>
              <a:cs typeface="Calibri" pitchFamily="34" charset="0"/>
            </a:endParaRPr>
          </a:p>
          <a:p>
            <a:pPr marL="744538" lvl="1" indent="-514350">
              <a:buFont typeface="+mj-lt"/>
              <a:buAutoNum type="arabicPeriod"/>
              <a:defRPr/>
            </a:pPr>
            <a:r>
              <a:rPr lang="en-US" sz="2100" dirty="0" smtClean="0">
                <a:solidFill>
                  <a:schemeClr val="tx1"/>
                </a:solidFill>
                <a:latin typeface="Arial" charset="0"/>
                <a:ea typeface="Calibri" pitchFamily="34" charset="0"/>
                <a:cs typeface="Calibri" pitchFamily="34" charset="0"/>
              </a:rPr>
              <a:t>Verification attempted, issues found with identity</a:t>
            </a:r>
            <a:endParaRPr lang="en-US" sz="2100" dirty="0" smtClean="0">
              <a:solidFill>
                <a:schemeClr val="tx1"/>
              </a:solidFill>
              <a:latin typeface="Arial" charset="0"/>
              <a:cs typeface="Arial" charset="0"/>
            </a:endParaRPr>
          </a:p>
          <a:p>
            <a:pPr marL="744538" lvl="1" indent="-514350">
              <a:buFont typeface="+mj-lt"/>
              <a:buAutoNum type="arabicPeriod"/>
              <a:defRPr/>
            </a:pPr>
            <a:endParaRPr lang="en-US" sz="1050" dirty="0" smtClean="0">
              <a:solidFill>
                <a:schemeClr val="tx1"/>
              </a:solidFill>
              <a:latin typeface="Arial" charset="0"/>
              <a:ea typeface="Calibri" pitchFamily="34" charset="0"/>
              <a:cs typeface="Calibri" pitchFamily="34" charset="0"/>
            </a:endParaRPr>
          </a:p>
          <a:p>
            <a:pPr marL="744538" lvl="1" indent="-514350">
              <a:buFont typeface="+mj-lt"/>
              <a:buAutoNum type="arabicPeriod"/>
              <a:defRPr/>
            </a:pPr>
            <a:r>
              <a:rPr lang="en-US" sz="2100" dirty="0" smtClean="0">
                <a:solidFill>
                  <a:schemeClr val="tx1"/>
                </a:solidFill>
                <a:latin typeface="Arial" charset="0"/>
                <a:ea typeface="Calibri" pitchFamily="34" charset="0"/>
                <a:cs typeface="Calibri" pitchFamily="34" charset="0"/>
              </a:rPr>
              <a:t>Verification attempted, issues found with high school completion</a:t>
            </a:r>
            <a:endParaRPr lang="en-US" sz="2100" dirty="0" smtClean="0">
              <a:solidFill>
                <a:schemeClr val="tx1"/>
              </a:solidFill>
              <a:latin typeface="Arial" charset="0"/>
              <a:cs typeface="Arial" charset="0"/>
            </a:endParaRPr>
          </a:p>
          <a:p>
            <a:pPr marL="744538" lvl="1" indent="-514350">
              <a:buFont typeface="+mj-lt"/>
              <a:buAutoNum type="arabicPeriod"/>
              <a:defRPr/>
            </a:pPr>
            <a:endParaRPr lang="en-US" sz="1050" dirty="0" smtClean="0">
              <a:solidFill>
                <a:schemeClr val="tx1"/>
              </a:solidFill>
              <a:ea typeface="Calibri" pitchFamily="34" charset="0"/>
              <a:cs typeface="Calibri" pitchFamily="34" charset="0"/>
            </a:endParaRPr>
          </a:p>
          <a:p>
            <a:pPr marL="744538" lvl="1" indent="-514350">
              <a:buFont typeface="+mj-lt"/>
              <a:buAutoNum type="arabicPeriod"/>
              <a:defRPr/>
            </a:pPr>
            <a:r>
              <a:rPr lang="en-US" sz="2100" dirty="0" smtClean="0">
                <a:solidFill>
                  <a:schemeClr val="tx1"/>
                </a:solidFill>
                <a:ea typeface="Calibri" pitchFamily="34" charset="0"/>
                <a:cs typeface="Calibri" pitchFamily="34" charset="0"/>
              </a:rPr>
              <a:t>No response from applicant or unable to locate</a:t>
            </a:r>
          </a:p>
          <a:p>
            <a:pPr marL="744538" lvl="1" indent="-514350">
              <a:buFont typeface="+mj-lt"/>
              <a:buAutoNum type="arabicPeriod"/>
              <a:defRPr/>
            </a:pPr>
            <a:endParaRPr lang="en-US" sz="1400" i="1" dirty="0">
              <a:solidFill>
                <a:schemeClr val="tx1"/>
              </a:solidFill>
              <a:ea typeface="Calibri" pitchFamily="34" charset="0"/>
              <a:cs typeface="Calibri" pitchFamily="34" charset="0"/>
            </a:endParaRPr>
          </a:p>
          <a:p>
            <a:pPr marL="744538" lvl="1" indent="-514350">
              <a:buFont typeface="+mj-lt"/>
              <a:buAutoNum type="arabicPeriod"/>
              <a:defRPr/>
            </a:pPr>
            <a:r>
              <a:rPr lang="en-US" sz="2100" i="1" dirty="0" smtClean="0">
                <a:solidFill>
                  <a:srgbClr val="7030A0"/>
                </a:solidFill>
                <a:ea typeface="Calibri" pitchFamily="34" charset="0"/>
                <a:cs typeface="Calibri" pitchFamily="34" charset="0"/>
              </a:rPr>
              <a:t>Issues with both </a:t>
            </a:r>
            <a:r>
              <a:rPr lang="en-US" sz="2200" i="1" dirty="0" smtClean="0">
                <a:solidFill>
                  <a:srgbClr val="7030A0"/>
                </a:solidFill>
                <a:ea typeface="Calibri" pitchFamily="34" charset="0"/>
                <a:cs typeface="Calibri" pitchFamily="34" charset="0"/>
              </a:rPr>
              <a:t>identity and high school completion</a:t>
            </a:r>
          </a:p>
        </p:txBody>
      </p:sp>
      <p:sp>
        <p:nvSpPr>
          <p:cNvPr id="5" name="Title 5"/>
          <p:cNvSpPr>
            <a:spLocks noGrp="1"/>
          </p:cNvSpPr>
          <p:nvPr>
            <p:ph type="title"/>
          </p:nvPr>
        </p:nvSpPr>
        <p:spPr>
          <a:xfrm>
            <a:off x="155575" y="381000"/>
            <a:ext cx="8988425" cy="762000"/>
          </a:xfrm>
        </p:spPr>
        <p:txBody>
          <a:bodyPr/>
          <a:lstStyle/>
          <a:p>
            <a:pPr>
              <a:defRPr/>
            </a:pPr>
            <a:r>
              <a:rPr lang="en-US" b="1" dirty="0">
                <a:solidFill>
                  <a:schemeClr val="tx1"/>
                </a:solidFill>
                <a:latin typeface="Arial" charset="0"/>
                <a:cs typeface="Arial" charset="0"/>
              </a:rPr>
              <a:t>V4/V5 Tracking </a:t>
            </a:r>
            <a:r>
              <a:rPr lang="en-US" b="1" dirty="0" smtClean="0">
                <a:solidFill>
                  <a:schemeClr val="tx1"/>
                </a:solidFill>
                <a:latin typeface="Arial" charset="0"/>
                <a:cs typeface="Arial" charset="0"/>
              </a:rPr>
              <a:t>Results: 2017-2018</a:t>
            </a:r>
            <a:endParaRPr lang="en-US" dirty="0" smtClean="0">
              <a:latin typeface="Arial" charset="0"/>
              <a:cs typeface="Arial" charset="0"/>
            </a:endParaRPr>
          </a:p>
        </p:txBody>
      </p:sp>
      <p:sp>
        <p:nvSpPr>
          <p:cNvPr id="3" name="Slide Number Placeholder 2"/>
          <p:cNvSpPr>
            <a:spLocks noGrp="1"/>
          </p:cNvSpPr>
          <p:nvPr>
            <p:ph type="sldNum" sz="quarter" idx="10"/>
          </p:nvPr>
        </p:nvSpPr>
        <p:spPr/>
        <p:txBody>
          <a:bodyPr/>
          <a:lstStyle/>
          <a:p>
            <a:pPr>
              <a:defRPr/>
            </a:pPr>
            <a:fld id="{842B56ED-3BD8-418F-94E8-A4620F924A0F}" type="slidenum">
              <a:rPr lang="en-US" smtClean="0"/>
              <a:pPr>
                <a:defRPr/>
              </a:pPr>
              <a:t>9</a:t>
            </a:fld>
            <a:endParaRPr lang="en-US" dirty="0"/>
          </a:p>
        </p:txBody>
      </p:sp>
    </p:spTree>
    <p:extLst>
      <p:ext uri="{BB962C8B-B14F-4D97-AF65-F5344CB8AC3E}">
        <p14:creationId xmlns:p14="http://schemas.microsoft.com/office/powerpoint/2010/main" val="4016448820"/>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37D63EE5034904FBE124CE4C93FC8B0" ma:contentTypeVersion="0" ma:contentTypeDescription="Create a new document." ma:contentTypeScope="" ma:versionID="3f4cfbe723a6cbfb77b4f5b96168ebe0">
  <xsd:schema xmlns:xsd="http://www.w3.org/2001/XMLSchema" xmlns:xs="http://www.w3.org/2001/XMLSchema" xmlns:p="http://schemas.microsoft.com/office/2006/metadata/properties" xmlns:ns2="8f29d4d0-5528-4115-a002-02e36f812ef4" targetNamespace="http://schemas.microsoft.com/office/2006/metadata/properties" ma:root="true" ma:fieldsID="e77b9b358753b7aa374985d1d03930aa" ns2:_="">
    <xsd:import namespace="8f29d4d0-5528-4115-a002-02e36f812ef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29d4d0-5528-4115-a002-02e36f812ef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BA5B24-600F-41EC-B646-0A85BFECDA4E}">
  <ds:schemaRefs>
    <ds:schemaRef ds:uri="http://schemas.microsoft.com/sharepoint/events"/>
  </ds:schemaRefs>
</ds:datastoreItem>
</file>

<file path=customXml/itemProps2.xml><?xml version="1.0" encoding="utf-8"?>
<ds:datastoreItem xmlns:ds="http://schemas.openxmlformats.org/officeDocument/2006/customXml" ds:itemID="{423D5532-AC85-4F6F-8E4B-DC7200A3293A}">
  <ds:schemaRefs>
    <ds:schemaRef ds:uri="8f29d4d0-5528-4115-a002-02e36f812ef4"/>
    <ds:schemaRef ds:uri="http://purl.org/dc/terms/"/>
    <ds:schemaRef ds:uri="http://purl.org/dc/elements/1.1/"/>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04B797C5-6472-47A1-A4BC-E000D76D9B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29d4d0-5528-4115-a002-02e36f812e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7FA2237-5B85-489A-9B25-C4B8DF2B58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11747</TotalTime>
  <Words>1982</Words>
  <Application>Microsoft Office PowerPoint</Application>
  <PresentationFormat>On-screen Show (4:3)</PresentationFormat>
  <Paragraphs>508</Paragraphs>
  <Slides>48</Slides>
  <Notes>36</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Do Not (Yet) Pass Go: Verification and Conflicting Information</vt:lpstr>
      <vt:lpstr>Agenda</vt:lpstr>
      <vt:lpstr>PowerPoint Presentation</vt:lpstr>
      <vt:lpstr>Progress!</vt:lpstr>
      <vt:lpstr>Verification and EFC Changes</vt:lpstr>
      <vt:lpstr>PowerPoint Presentation</vt:lpstr>
      <vt:lpstr>V4/V5 Tracking Results</vt:lpstr>
      <vt:lpstr>V4/V5 Tracking Results</vt:lpstr>
      <vt:lpstr>V4/V5 Tracking Results: 2017-2018</vt:lpstr>
      <vt:lpstr>Undocumented Parents/Spouses</vt:lpstr>
      <vt:lpstr>PowerPoint Presentation</vt:lpstr>
      <vt:lpstr>2016-2017 Verification Overview </vt:lpstr>
      <vt:lpstr>2016-2017 Tracking Group Changes</vt:lpstr>
      <vt:lpstr>2016-2017 Tracking Group Changes</vt:lpstr>
      <vt:lpstr>2016-2017 Tracking Group Changes</vt:lpstr>
      <vt:lpstr>2016-2017 Verification </vt:lpstr>
      <vt:lpstr>2016-2017 Verification</vt:lpstr>
      <vt:lpstr>Not Required to File</vt:lpstr>
      <vt:lpstr>IRS Tax Return Transcript Matrix</vt:lpstr>
      <vt:lpstr>2016-2017 Verification</vt:lpstr>
      <vt:lpstr>2016-2017 Documentation Update</vt:lpstr>
      <vt:lpstr>2016-2017 Documentation Update</vt:lpstr>
      <vt:lpstr>PowerPoint Presentation</vt:lpstr>
      <vt:lpstr>PowerPoint Presentation</vt:lpstr>
      <vt:lpstr>2017-2018 Verification Overview</vt:lpstr>
      <vt:lpstr>Verification of Non-Filing Letter</vt:lpstr>
      <vt:lpstr>Undocumented Parents/Spouses</vt:lpstr>
      <vt:lpstr>IRS Tax Return Transcript Matrix</vt:lpstr>
      <vt:lpstr>2017-2018 Verification</vt:lpstr>
      <vt:lpstr>2017-2018 Documentation Update</vt:lpstr>
      <vt:lpstr>PowerPoint Presentation</vt:lpstr>
      <vt:lpstr>PowerPoint Presentation</vt:lpstr>
      <vt:lpstr> Conflicting Information</vt:lpstr>
      <vt:lpstr>Comment Codes 395-399</vt:lpstr>
      <vt:lpstr>Comment Code 399</vt:lpstr>
      <vt:lpstr>Comment Code 399</vt:lpstr>
      <vt:lpstr>Comment Code 399</vt:lpstr>
      <vt:lpstr>Comment Code 399</vt:lpstr>
      <vt:lpstr>Comment Code 399</vt:lpstr>
      <vt:lpstr>Known Issues</vt:lpstr>
      <vt:lpstr>Resolving Conflicting Information</vt:lpstr>
      <vt:lpstr>Resolving Conflicting Information</vt:lpstr>
      <vt:lpstr>Unable to Resolve</vt:lpstr>
      <vt:lpstr>Overawards and Overpayments</vt:lpstr>
      <vt:lpstr>PowerPoint Presentation</vt:lpstr>
      <vt:lpstr>We Appreciate Your Feedback</vt:lpstr>
      <vt:lpstr>Department of Education Contacts</vt:lpstr>
      <vt:lpstr>PowerPoint Presentation</vt:lpstr>
    </vt:vector>
  </TitlesOfParts>
  <Company>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 ce</dc:creator>
  <cp:lastModifiedBy>U.S. Department of Education</cp:lastModifiedBy>
  <cp:revision>457</cp:revision>
  <cp:lastPrinted>2017-01-17T19:46:36Z</cp:lastPrinted>
  <dcterms:created xsi:type="dcterms:W3CDTF">2012-06-11T19:08:42Z</dcterms:created>
  <dcterms:modified xsi:type="dcterms:W3CDTF">2017-01-17T21:16:09Z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0x010100337D63EE5034904FBE124CE4C93FC8B0</vt:lpwstr>
  </property>
  <property fmtid="{D5CDD505-2E9C-101B-9397-08002B2CF9AE}" pid="3" name="_dlc_DocIdItemGuid">
    <vt:lpwstr>8f810f7d-8a11-484d-ad7f-0aeb8d6ca03d</vt:lpwstr>
  </property>
  <property fmtid="{D5CDD505-2E9C-101B-9397-08002B2CF9AE}" pid="4" name="_dlc_DocId">
    <vt:lpwstr>ZQHRFS737ZVJ-391-3</vt:lpwstr>
  </property>
  <property fmtid="{D5CDD505-2E9C-101B-9397-08002B2CF9AE}" pid="5" name="_dlc_DocIdUrl">
    <vt:lpwstr>https://fsa.share.ed.gov/as/comm/_layouts/DocIdRedir.aspx?ID=ZQHRFS737ZVJ-391-3, ZQHRFS737ZVJ-391-3</vt:lpwstr>
  </property>
</Properties>
</file>