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notesMasterIdLst>
    <p:notesMasterId r:id="rId14"/>
  </p:notesMasterIdLst>
  <p:sldIdLst>
    <p:sldId id="256" r:id="rId2"/>
    <p:sldId id="257" r:id="rId3"/>
    <p:sldId id="269" r:id="rId4"/>
    <p:sldId id="258" r:id="rId5"/>
    <p:sldId id="262" r:id="rId6"/>
    <p:sldId id="263" r:id="rId7"/>
    <p:sldId id="259" r:id="rId8"/>
    <p:sldId id="264" r:id="rId9"/>
    <p:sldId id="270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2" autoAdjust="0"/>
    <p:restoredTop sz="56030" autoAdjust="0"/>
  </p:normalViewPr>
  <p:slideViewPr>
    <p:cSldViewPr snapToGrid="0">
      <p:cViewPr varScale="1">
        <p:scale>
          <a:sx n="59" d="100"/>
          <a:sy n="59" d="100"/>
        </p:scale>
        <p:origin x="11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4D106E-0B06-4F63-8AA5-CCC2B7D5135F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67AA0-ED30-4FB3-95FE-1E53087BD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311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67AA0-ED30-4FB3-95FE-1E53087BDD4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2106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67AA0-ED30-4FB3-95FE-1E53087BDD4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2174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67AA0-ED30-4FB3-95FE-1E53087BDD4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316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67AA0-ED30-4FB3-95FE-1E53087BDD4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3725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67AA0-ED30-4FB3-95FE-1E53087BDD4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2558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67AA0-ED30-4FB3-95FE-1E53087BDD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401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67AA0-ED30-4FB3-95FE-1E53087BDD4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789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67AA0-ED30-4FB3-95FE-1E53087BDD4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5755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67AA0-ED30-4FB3-95FE-1E53087BDD4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0365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67AA0-ED30-4FB3-95FE-1E53087BDD4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91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3584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822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66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822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5070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215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1/17/2017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081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408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1/17/2017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256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7DE6118-2437-4B30-8E3C-4D2BE6020583}" type="datetimeFigureOut">
              <a:rPr lang="en-US" smtClean="0"/>
              <a:pPr/>
              <a:t>1/17/2017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68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011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4887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000" dirty="0" smtClean="0"/>
              <a:t>Working with Academic Advisors to Best Guide Students of SAP Polices and the Impact of INHEA and 21</a:t>
            </a:r>
            <a:r>
              <a:rPr lang="en-US" sz="6000" baseline="30000" dirty="0" smtClean="0"/>
              <a:t>st</a:t>
            </a:r>
            <a:r>
              <a:rPr lang="en-US" sz="6000" dirty="0" smtClean="0"/>
              <a:t> Century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Nicole Trice—Coordinator, Financial aid compliance</a:t>
            </a:r>
          </a:p>
          <a:p>
            <a:r>
              <a:rPr lang="en-US" sz="2000" dirty="0" smtClean="0"/>
              <a:t>Kristen Kampfe—enrollment services advisor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596" y="3521011"/>
            <a:ext cx="2589611" cy="2617577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238309" y="5679122"/>
            <a:ext cx="8609182" cy="623954"/>
            <a:chOff x="238309" y="5943600"/>
            <a:chExt cx="8609182" cy="623954"/>
          </a:xfrm>
        </p:grpSpPr>
        <p:pic>
          <p:nvPicPr>
            <p:cNvPr id="6" name="Picture 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309" y="5943600"/>
              <a:ext cx="1113122" cy="623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1379891" y="6033734"/>
              <a:ext cx="7467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Georgia" panose="02040502050405020303" pitchFamily="18" charset="0"/>
                </a:rPr>
                <a:t>Winter Conference 2017</a:t>
              </a:r>
              <a:endParaRPr lang="en-US" dirty="0">
                <a:latin typeface="Georgia" panose="02040502050405020303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8848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sz="4400" dirty="0"/>
              <a:t>How is SAP effecting our 21</a:t>
            </a:r>
            <a:r>
              <a:rPr lang="en-US" sz="4400" baseline="30000" dirty="0"/>
              <a:t>st</a:t>
            </a:r>
            <a:r>
              <a:rPr lang="en-US" sz="4400" dirty="0"/>
              <a:t> Century </a:t>
            </a:r>
            <a:r>
              <a:rPr lang="en-US" sz="4400" dirty="0" smtClean="0"/>
              <a:t>Students THE GOOD</a:t>
            </a:r>
            <a:endParaRPr lang="en-US" sz="44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anose="020B0604030504040204" pitchFamily="34" charset="0"/>
              </a:rPr>
              <a:t>848 </a:t>
            </a: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</a:rPr>
              <a:t>students with 21st in 1516</a:t>
            </a:r>
            <a:r>
              <a:rPr lang="en-US" dirty="0"/>
              <a:t>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anose="020B0604030504040204" pitchFamily="34" charset="0"/>
              </a:rPr>
              <a:t>432 students (50.9%)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00"/>
                </a:solidFill>
                <a:latin typeface="Tahoma" panose="020B0604030504040204" pitchFamily="34" charset="0"/>
              </a:rPr>
              <a:t>kept 21</a:t>
            </a:r>
            <a:r>
              <a:rPr lang="en-US" baseline="30000" dirty="0" smtClean="0">
                <a:solidFill>
                  <a:srgbClr val="000000"/>
                </a:solidFill>
                <a:latin typeface="Tahoma" panose="020B0604030504040204" pitchFamily="34" charset="0"/>
              </a:rPr>
              <a:t>st</a:t>
            </a: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ahoma" panose="020B0604030504040204" pitchFamily="34" charset="0"/>
              </a:rPr>
              <a:t>in 1617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</a:rPr>
              <a:t>52 students </a:t>
            </a:r>
            <a:r>
              <a:rPr lang="en-US" dirty="0" smtClean="0">
                <a:solidFill>
                  <a:srgbClr val="000000"/>
                </a:solidFill>
                <a:latin typeface="Tahoma" panose="020B0604030504040204" pitchFamily="34" charset="0"/>
              </a:rPr>
              <a:t>(6.1%) graduated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38309" y="5679122"/>
            <a:ext cx="8609182" cy="623954"/>
            <a:chOff x="238309" y="5943600"/>
            <a:chExt cx="8609182" cy="623954"/>
          </a:xfrm>
        </p:grpSpPr>
        <p:pic>
          <p:nvPicPr>
            <p:cNvPr id="9" name="Picture 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309" y="5943600"/>
              <a:ext cx="1113122" cy="623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1379891" y="6033734"/>
              <a:ext cx="7467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Georgia" panose="02040502050405020303" pitchFamily="18" charset="0"/>
                </a:rPr>
                <a:t>Winter Conference 2017</a:t>
              </a:r>
              <a:endParaRPr lang="en-US" dirty="0">
                <a:latin typeface="Georgia" panose="02040502050405020303" pitchFamily="18" charset="0"/>
              </a:endParaRPr>
            </a:p>
          </p:txBody>
        </p: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6849" y="253187"/>
            <a:ext cx="1146187" cy="1158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33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sz="4400" dirty="0"/>
              <a:t>How is SAP effecting our 21</a:t>
            </a:r>
            <a:r>
              <a:rPr lang="en-US" sz="4400" baseline="30000" dirty="0"/>
              <a:t>st</a:t>
            </a:r>
            <a:r>
              <a:rPr lang="en-US" sz="4400" dirty="0"/>
              <a:t> Century </a:t>
            </a:r>
            <a:r>
              <a:rPr lang="en-US" sz="4400" dirty="0" smtClean="0"/>
              <a:t>Students THE BAD</a:t>
            </a:r>
            <a:endParaRPr lang="en-US" sz="44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anose="020B0604030504040204" pitchFamily="34" charset="0"/>
              </a:rPr>
              <a:t>141 </a:t>
            </a: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</a:rPr>
              <a:t>students (16.6%) did not lose 21</a:t>
            </a:r>
            <a:r>
              <a:rPr lang="en-US" baseline="30000" dirty="0">
                <a:solidFill>
                  <a:srgbClr val="000000"/>
                </a:solidFill>
                <a:latin typeface="Tahoma" panose="020B0604030504040204" pitchFamily="34" charset="0"/>
              </a:rPr>
              <a:t>st</a:t>
            </a: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</a:rPr>
              <a:t> scholarship or </a:t>
            </a:r>
            <a:r>
              <a:rPr lang="en-US" dirty="0" smtClean="0">
                <a:solidFill>
                  <a:srgbClr val="000000"/>
                </a:solidFill>
                <a:latin typeface="Tahoma" panose="020B0604030504040204" pitchFamily="34" charset="0"/>
              </a:rPr>
              <a:t>graduate; of these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Tahoma" panose="020B0604030504040204" pitchFamily="34" charset="0"/>
              </a:rPr>
              <a:t>41 students transferred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Tahoma" panose="020B0604030504040204" pitchFamily="34" charset="0"/>
              </a:rPr>
              <a:t>67 students are enrolled at IPFW (used all 4 years of  scholarship)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Tahoma" panose="020B0604030504040204" pitchFamily="34" charset="0"/>
              </a:rPr>
              <a:t>33 students are not enrolled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38309" y="5679122"/>
            <a:ext cx="8609182" cy="623954"/>
            <a:chOff x="238309" y="5943600"/>
            <a:chExt cx="8609182" cy="623954"/>
          </a:xfrm>
        </p:grpSpPr>
        <p:pic>
          <p:nvPicPr>
            <p:cNvPr id="9" name="Picture 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309" y="5943600"/>
              <a:ext cx="1113122" cy="623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1379891" y="6033734"/>
              <a:ext cx="7467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Georgia" panose="02040502050405020303" pitchFamily="18" charset="0"/>
                </a:rPr>
                <a:t>Winter Conference 2017</a:t>
              </a:r>
              <a:endParaRPr lang="en-US" dirty="0">
                <a:latin typeface="Georgia" panose="02040502050405020303" pitchFamily="18" charset="0"/>
              </a:endParaRPr>
            </a:p>
          </p:txBody>
        </p: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6849" y="253187"/>
            <a:ext cx="1146187" cy="1158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4291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sz="4400" dirty="0"/>
              <a:t>How is SAP effecting our 21</a:t>
            </a:r>
            <a:r>
              <a:rPr lang="en-US" sz="4400" baseline="30000" dirty="0"/>
              <a:t>st</a:t>
            </a:r>
            <a:r>
              <a:rPr lang="en-US" sz="4400" dirty="0"/>
              <a:t> Century </a:t>
            </a:r>
            <a:r>
              <a:rPr lang="en-US" sz="4400" dirty="0" smtClean="0"/>
              <a:t>Students THE UGLY</a:t>
            </a:r>
            <a:endParaRPr lang="en-US" sz="44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anose="020B0604030504040204" pitchFamily="34" charset="0"/>
              </a:rPr>
              <a:t>416 </a:t>
            </a: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</a:rPr>
              <a:t>students (49.1%) did not keep 21</a:t>
            </a:r>
            <a:r>
              <a:rPr lang="en-US" baseline="30000" dirty="0">
                <a:solidFill>
                  <a:srgbClr val="000000"/>
                </a:solidFill>
                <a:latin typeface="Tahoma" panose="020B0604030504040204" pitchFamily="34" charset="0"/>
              </a:rPr>
              <a:t>st</a:t>
            </a: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ahoma" panose="020B0604030504040204" pitchFamily="34" charset="0"/>
              </a:rPr>
              <a:t>scholarship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ahoma" panose="020B0604030504040204" pitchFamily="34" charset="0"/>
              </a:rPr>
              <a:t>Confirmed 175 students (20.6%) lost 21</a:t>
            </a:r>
            <a:r>
              <a:rPr lang="en-US" sz="2000" baseline="30000" dirty="0">
                <a:solidFill>
                  <a:srgbClr val="000000"/>
                </a:solidFill>
                <a:latin typeface="Tahoma" panose="020B0604030504040204" pitchFamily="34" charset="0"/>
              </a:rPr>
              <a:t>st</a:t>
            </a:r>
            <a:r>
              <a:rPr lang="en-US" sz="20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Tahoma" panose="020B0604030504040204" pitchFamily="34" charset="0"/>
              </a:rPr>
              <a:t>scholarship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ahoma" panose="020B0604030504040204" pitchFamily="34" charset="0"/>
              </a:rPr>
              <a:t>Additional 48 students (5.7%) probably lost 21</a:t>
            </a:r>
            <a:r>
              <a:rPr lang="en-US" sz="2000" baseline="30000" dirty="0">
                <a:solidFill>
                  <a:srgbClr val="000000"/>
                </a:solidFill>
                <a:latin typeface="Tahoma" panose="020B0604030504040204" pitchFamily="34" charset="0"/>
              </a:rPr>
              <a:t>st</a:t>
            </a:r>
            <a:r>
              <a:rPr lang="en-US" sz="2000" dirty="0">
                <a:solidFill>
                  <a:srgbClr val="000000"/>
                </a:solidFill>
                <a:latin typeface="Tahoma" panose="020B0604030504040204" pitchFamily="34" charset="0"/>
              </a:rPr>
              <a:t> scholarship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38309" y="5679122"/>
            <a:ext cx="8609182" cy="623954"/>
            <a:chOff x="238309" y="5943600"/>
            <a:chExt cx="8609182" cy="623954"/>
          </a:xfrm>
        </p:grpSpPr>
        <p:pic>
          <p:nvPicPr>
            <p:cNvPr id="9" name="Picture 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309" y="5943600"/>
              <a:ext cx="1113122" cy="623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1379891" y="6033734"/>
              <a:ext cx="7467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Georgia" panose="02040502050405020303" pitchFamily="18" charset="0"/>
                </a:rPr>
                <a:t>Winter Conference 2017</a:t>
              </a:r>
              <a:endParaRPr lang="en-US" dirty="0">
                <a:latin typeface="Georgia" panose="02040502050405020303" pitchFamily="18" charset="0"/>
              </a:endParaRPr>
            </a:p>
          </p:txBody>
        </p: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6849" y="253187"/>
            <a:ext cx="1146187" cy="1158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132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4 Top Ways to Build Cross-Departmental Commination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IPFW’s SAP Policy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we work with our Academic/Faculty Advisors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is SAP effecting our 21</a:t>
            </a:r>
            <a:r>
              <a:rPr lang="en-US" baseline="30000" dirty="0"/>
              <a:t>st</a:t>
            </a:r>
            <a:r>
              <a:rPr lang="en-US" dirty="0"/>
              <a:t> Century and Frank O’Bannon Students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38309" y="5679122"/>
            <a:ext cx="8609182" cy="623954"/>
            <a:chOff x="238309" y="5943600"/>
            <a:chExt cx="8609182" cy="623954"/>
          </a:xfrm>
        </p:grpSpPr>
        <p:pic>
          <p:nvPicPr>
            <p:cNvPr id="9" name="Picture 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309" y="5943600"/>
              <a:ext cx="1113122" cy="623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1379891" y="6033734"/>
              <a:ext cx="7467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Georgia" panose="02040502050405020303" pitchFamily="18" charset="0"/>
                </a:rPr>
                <a:t>Winter Conference 2017</a:t>
              </a:r>
              <a:endParaRPr lang="en-US" dirty="0">
                <a:latin typeface="Georgia" panose="02040502050405020303" pitchFamily="18" charset="0"/>
              </a:endParaRPr>
            </a:p>
          </p:txBody>
        </p: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6849" y="253187"/>
            <a:ext cx="1146187" cy="1158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707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4 Top Ways to Build Cross-Departmental Communication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Trust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Customer Service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Efficiency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Conflict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38309" y="5679122"/>
            <a:ext cx="8609182" cy="623954"/>
            <a:chOff x="238309" y="5943600"/>
            <a:chExt cx="8609182" cy="623954"/>
          </a:xfrm>
        </p:grpSpPr>
        <p:pic>
          <p:nvPicPr>
            <p:cNvPr id="9" name="Picture 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309" y="5943600"/>
              <a:ext cx="1113122" cy="623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1379891" y="6033734"/>
              <a:ext cx="7467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Georgia" panose="02040502050405020303" pitchFamily="18" charset="0"/>
                </a:rPr>
                <a:t>Winter Conference 2017</a:t>
              </a:r>
              <a:endParaRPr lang="en-US" dirty="0">
                <a:latin typeface="Georgia" panose="02040502050405020303" pitchFamily="18" charset="0"/>
              </a:endParaRPr>
            </a:p>
          </p:txBody>
        </p: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6849" y="253187"/>
            <a:ext cx="1146187" cy="1158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66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IPFW’s SAP Policy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Completion Rate: 67%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GPA Requirement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UG—CGPA 2.0—for all credits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GR—CGPA 3.0—for </a:t>
            </a:r>
            <a:r>
              <a:rPr lang="en-US" dirty="0"/>
              <a:t>all </a:t>
            </a:r>
            <a:r>
              <a:rPr lang="en-US" dirty="0" smtClean="0"/>
              <a:t>credits (*See your graduate program for further information)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Max Time Frame: 150%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SAP Evaluated after each semester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Warning Period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Appeals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38309" y="5679122"/>
            <a:ext cx="8609182" cy="623954"/>
            <a:chOff x="238309" y="5943600"/>
            <a:chExt cx="8609182" cy="623954"/>
          </a:xfrm>
        </p:grpSpPr>
        <p:pic>
          <p:nvPicPr>
            <p:cNvPr id="9" name="Picture 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309" y="5943600"/>
              <a:ext cx="1113122" cy="623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1379891" y="6033734"/>
              <a:ext cx="7467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Georgia" panose="02040502050405020303" pitchFamily="18" charset="0"/>
                </a:rPr>
                <a:t>Winter Conference 2017</a:t>
              </a:r>
              <a:endParaRPr lang="en-US" dirty="0">
                <a:latin typeface="Georgia" panose="02040502050405020303" pitchFamily="18" charset="0"/>
              </a:endParaRPr>
            </a:p>
          </p:txBody>
        </p: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6849" y="253187"/>
            <a:ext cx="1146187" cy="1158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671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IPFW’s SAP </a:t>
            </a:r>
            <a:r>
              <a:rPr lang="en-US" dirty="0" smtClean="0"/>
              <a:t>Review Process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SAP Status: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SAPWAR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SAPISU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SAPSUS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SABYE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SAPPLN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Students with a SAP Status of SAPISU and SAPSUS are reviewed by Advisors.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Students </a:t>
            </a:r>
            <a:r>
              <a:rPr lang="en-US" dirty="0"/>
              <a:t>with a SAP Status of </a:t>
            </a:r>
            <a:r>
              <a:rPr lang="en-US" dirty="0" smtClean="0"/>
              <a:t>SAPBYE reviewed by SAPBYE Committee.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Students on SAPPLN are reviewed manually during each evaluation process.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38309" y="5679122"/>
            <a:ext cx="8609182" cy="623954"/>
            <a:chOff x="238309" y="5943600"/>
            <a:chExt cx="8609182" cy="623954"/>
          </a:xfrm>
        </p:grpSpPr>
        <p:pic>
          <p:nvPicPr>
            <p:cNvPr id="9" name="Picture 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309" y="5943600"/>
              <a:ext cx="1113122" cy="623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1379891" y="6033734"/>
              <a:ext cx="7467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Georgia" panose="02040502050405020303" pitchFamily="18" charset="0"/>
                </a:rPr>
                <a:t>Winter Conference 2017</a:t>
              </a:r>
              <a:endParaRPr lang="en-US" dirty="0">
                <a:latin typeface="Georgia" panose="02040502050405020303" pitchFamily="18" charset="0"/>
              </a:endParaRPr>
            </a:p>
          </p:txBody>
        </p: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6849" y="253187"/>
            <a:ext cx="1146187" cy="1158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931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sz="4400" dirty="0"/>
              <a:t>How we work with our 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Academic/Faculty </a:t>
            </a:r>
            <a:r>
              <a:rPr lang="en-US" sz="4400" dirty="0"/>
              <a:t>Advisors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Student Success and Transitions (SST)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Works with incoming freshman</a:t>
            </a:r>
            <a:r>
              <a:rPr lang="en-US" dirty="0"/>
              <a:t> </a:t>
            </a:r>
            <a:r>
              <a:rPr lang="en-US" dirty="0" smtClean="0"/>
              <a:t>and transfer students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Academic/Faculty Advisors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Works with students who have declared a specific major.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All Advisors Meeting: Advising Counsel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SST and Academic/Faculty Advisors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38309" y="5679122"/>
            <a:ext cx="8609182" cy="623954"/>
            <a:chOff x="238309" y="5943600"/>
            <a:chExt cx="8609182" cy="623954"/>
          </a:xfrm>
        </p:grpSpPr>
        <p:pic>
          <p:nvPicPr>
            <p:cNvPr id="9" name="Picture 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309" y="5943600"/>
              <a:ext cx="1113122" cy="623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1379891" y="6033734"/>
              <a:ext cx="7467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Georgia" panose="02040502050405020303" pitchFamily="18" charset="0"/>
                </a:rPr>
                <a:t>Winter Conference 2017</a:t>
              </a:r>
              <a:endParaRPr lang="en-US" dirty="0">
                <a:latin typeface="Georgia" panose="02040502050405020303" pitchFamily="18" charset="0"/>
              </a:endParaRPr>
            </a:p>
          </p:txBody>
        </p: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6849" y="253187"/>
            <a:ext cx="1146187" cy="1158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566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097280" y="745585"/>
            <a:ext cx="10058400" cy="837028"/>
          </a:xfrm>
          <a:noFill/>
        </p:spPr>
        <p:txBody>
          <a:bodyPr>
            <a:normAutofit/>
          </a:bodyPr>
          <a:lstStyle/>
          <a:p>
            <a:r>
              <a:rPr lang="en-US" sz="4400" dirty="0"/>
              <a:t>Student Success and Transitions (SST)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01168" lvl="1" indent="0">
              <a:buNone/>
            </a:pPr>
            <a:r>
              <a:rPr lang="en-US" dirty="0" smtClean="0"/>
              <a:t>Incoming freshman</a:t>
            </a:r>
            <a:r>
              <a:rPr lang="en-US" dirty="0"/>
              <a:t> </a:t>
            </a:r>
            <a:r>
              <a:rPr lang="en-US" dirty="0" smtClean="0"/>
              <a:t>and transfer students take </a:t>
            </a:r>
            <a:r>
              <a:rPr lang="en-US" dirty="0"/>
              <a:t>a Pathway Program Pretest to determine which Pathway they should be placed in. </a:t>
            </a:r>
            <a:endParaRPr lang="en-US" dirty="0" smtClean="0"/>
          </a:p>
          <a:p>
            <a:pPr lvl="1"/>
            <a:r>
              <a:rPr lang="en-US" b="1" dirty="0" smtClean="0"/>
              <a:t>Business </a:t>
            </a:r>
            <a:r>
              <a:rPr lang="en-US" b="1" dirty="0"/>
              <a:t>and Leadership: </a:t>
            </a:r>
            <a:r>
              <a:rPr lang="en-US" dirty="0"/>
              <a:t>Business, Accounting, Org. Leadership, Public </a:t>
            </a:r>
            <a:r>
              <a:rPr lang="en-US" dirty="0" smtClean="0"/>
              <a:t>Affairs</a:t>
            </a:r>
          </a:p>
          <a:p>
            <a:pPr lvl="1"/>
            <a:r>
              <a:rPr lang="en-US" b="1" dirty="0" smtClean="0"/>
              <a:t>Education</a:t>
            </a:r>
            <a:r>
              <a:rPr lang="en-US" b="1" dirty="0"/>
              <a:t>:</a:t>
            </a:r>
            <a:r>
              <a:rPr lang="en-US" dirty="0"/>
              <a:t> Ed. Policy. Elem/Secondary Ed. Math, Biology, Social </a:t>
            </a:r>
            <a:r>
              <a:rPr lang="en-US" dirty="0" smtClean="0"/>
              <a:t>Studies</a:t>
            </a:r>
          </a:p>
          <a:p>
            <a:pPr lvl="1"/>
            <a:r>
              <a:rPr lang="en-US" b="1" dirty="0" smtClean="0"/>
              <a:t>Humanities </a:t>
            </a:r>
            <a:r>
              <a:rPr lang="en-US" b="1" dirty="0"/>
              <a:t>and Social &amp; Behavioral Sciences: </a:t>
            </a:r>
            <a:r>
              <a:rPr lang="en-US" dirty="0"/>
              <a:t>Anthropology , Communication, English, Gen Studies, Political </a:t>
            </a:r>
            <a:r>
              <a:rPr lang="en-US" dirty="0" smtClean="0"/>
              <a:t>Science</a:t>
            </a:r>
          </a:p>
          <a:p>
            <a:pPr lvl="1"/>
            <a:r>
              <a:rPr lang="en-US" b="1" dirty="0" smtClean="0"/>
              <a:t>Allied </a:t>
            </a:r>
            <a:r>
              <a:rPr lang="en-US" b="1" dirty="0"/>
              <a:t>Health Sciences: </a:t>
            </a:r>
            <a:r>
              <a:rPr lang="en-US" dirty="0"/>
              <a:t>Nursing, Dental Hygiene, Medical </a:t>
            </a:r>
            <a:r>
              <a:rPr lang="en-US" dirty="0" smtClean="0"/>
              <a:t>Imaging</a:t>
            </a:r>
          </a:p>
          <a:p>
            <a:pPr lvl="1"/>
            <a:r>
              <a:rPr lang="en-US" b="1" dirty="0" smtClean="0"/>
              <a:t>Engineering </a:t>
            </a:r>
            <a:r>
              <a:rPr lang="en-US" b="1" dirty="0"/>
              <a:t>and Science:</a:t>
            </a:r>
            <a:r>
              <a:rPr lang="en-US" dirty="0"/>
              <a:t> Civil, Electrical and Mechanical Engineering, Biology, </a:t>
            </a:r>
            <a:r>
              <a:rPr lang="en-US" dirty="0" smtClean="0"/>
              <a:t>Physics</a:t>
            </a:r>
          </a:p>
          <a:p>
            <a:pPr lvl="1"/>
            <a:r>
              <a:rPr lang="en-US" b="1" dirty="0" smtClean="0"/>
              <a:t>Polytechnic</a:t>
            </a:r>
            <a:r>
              <a:rPr lang="en-US" b="1" dirty="0"/>
              <a:t>:</a:t>
            </a:r>
            <a:r>
              <a:rPr lang="en-US" dirty="0"/>
              <a:t> Information Technology along with Computer, Electrical and Mechanical Engineering </a:t>
            </a:r>
            <a:r>
              <a:rPr lang="en-US" dirty="0" smtClean="0"/>
              <a:t>Technology</a:t>
            </a:r>
          </a:p>
          <a:p>
            <a:pPr lvl="1"/>
            <a:r>
              <a:rPr lang="en-US" b="1" dirty="0" smtClean="0"/>
              <a:t>Visual </a:t>
            </a:r>
            <a:r>
              <a:rPr lang="en-US" b="1" dirty="0"/>
              <a:t>and Performing Arts: </a:t>
            </a:r>
            <a:r>
              <a:rPr lang="en-US" dirty="0"/>
              <a:t>Fine Arts, Music, Graphic </a:t>
            </a:r>
            <a:r>
              <a:rPr lang="en-US" dirty="0" smtClean="0"/>
              <a:t>Design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38309" y="5679122"/>
            <a:ext cx="8609182" cy="623954"/>
            <a:chOff x="238309" y="5943600"/>
            <a:chExt cx="8609182" cy="623954"/>
          </a:xfrm>
        </p:grpSpPr>
        <p:pic>
          <p:nvPicPr>
            <p:cNvPr id="9" name="Picture 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309" y="5943600"/>
              <a:ext cx="1113122" cy="623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1379891" y="6033734"/>
              <a:ext cx="7467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Georgia" panose="02040502050405020303" pitchFamily="18" charset="0"/>
                </a:rPr>
                <a:t>Winter Conference 2017</a:t>
              </a:r>
              <a:endParaRPr lang="en-US" dirty="0">
                <a:latin typeface="Georgia" panose="02040502050405020303" pitchFamily="18" charset="0"/>
              </a:endParaRPr>
            </a:p>
          </p:txBody>
        </p: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6849" y="253187"/>
            <a:ext cx="1146187" cy="1158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788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sz="4400" dirty="0" smtClean="0"/>
              <a:t>Academic/Faculty </a:t>
            </a:r>
            <a:r>
              <a:rPr lang="en-US" sz="4400" dirty="0"/>
              <a:t>Advisors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01168" lvl="1" indent="0">
              <a:buNone/>
            </a:pPr>
            <a:r>
              <a:rPr lang="en-US" dirty="0" smtClean="0"/>
              <a:t>Works with students who have declared a specific major.</a:t>
            </a:r>
          </a:p>
          <a:p>
            <a:pPr lvl="1"/>
            <a:r>
              <a:rPr lang="en-US" dirty="0"/>
              <a:t>College of Arts and Sciences</a:t>
            </a:r>
          </a:p>
          <a:p>
            <a:pPr lvl="1"/>
            <a:r>
              <a:rPr lang="en-US" dirty="0"/>
              <a:t>Doermer School of Business and Management Sciences</a:t>
            </a:r>
          </a:p>
          <a:p>
            <a:pPr lvl="1"/>
            <a:r>
              <a:rPr lang="en-US" dirty="0"/>
              <a:t>Division of Continuing Studies—General Studies</a:t>
            </a:r>
          </a:p>
          <a:p>
            <a:pPr lvl="1"/>
            <a:r>
              <a:rPr lang="en-US" dirty="0"/>
              <a:t> College of Education and Public Policy</a:t>
            </a:r>
          </a:p>
          <a:p>
            <a:pPr lvl="1"/>
            <a:r>
              <a:rPr lang="en-US" dirty="0"/>
              <a:t>College of Engineering, Technology, and Computer Science</a:t>
            </a:r>
          </a:p>
          <a:p>
            <a:pPr lvl="1"/>
            <a:r>
              <a:rPr lang="en-US" dirty="0"/>
              <a:t>College of Health and Human Services</a:t>
            </a:r>
          </a:p>
          <a:p>
            <a:pPr lvl="1"/>
            <a:r>
              <a:rPr lang="en-US" dirty="0"/>
              <a:t>Division of Labor Studies</a:t>
            </a:r>
          </a:p>
          <a:p>
            <a:pPr lvl="1"/>
            <a:r>
              <a:rPr lang="en-US" dirty="0"/>
              <a:t>Division of Organizational Leadership and Supervision</a:t>
            </a:r>
          </a:p>
          <a:p>
            <a:pPr lvl="1"/>
            <a:r>
              <a:rPr lang="en-US" dirty="0"/>
              <a:t>College of Visual and Performing Arts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en-US" dirty="0"/>
              <a:t>**Honors Program—any major, but must be accepted into the program…and yes these kids sometimes have issues!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500" dirty="0"/>
          </a:p>
        </p:txBody>
      </p:sp>
      <p:grpSp>
        <p:nvGrpSpPr>
          <p:cNvPr id="8" name="Group 7"/>
          <p:cNvGrpSpPr/>
          <p:nvPr/>
        </p:nvGrpSpPr>
        <p:grpSpPr>
          <a:xfrm>
            <a:off x="238309" y="5679122"/>
            <a:ext cx="8609182" cy="623954"/>
            <a:chOff x="238309" y="5943600"/>
            <a:chExt cx="8609182" cy="623954"/>
          </a:xfrm>
        </p:grpSpPr>
        <p:pic>
          <p:nvPicPr>
            <p:cNvPr id="9" name="Picture 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309" y="5943600"/>
              <a:ext cx="1113122" cy="623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1379891" y="6033734"/>
              <a:ext cx="7467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Georgia" panose="02040502050405020303" pitchFamily="18" charset="0"/>
                </a:rPr>
                <a:t>Winter Conference 2017</a:t>
              </a:r>
              <a:endParaRPr lang="en-US" dirty="0">
                <a:latin typeface="Georgia" panose="02040502050405020303" pitchFamily="18" charset="0"/>
              </a:endParaRPr>
            </a:p>
          </p:txBody>
        </p: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6849" y="253187"/>
            <a:ext cx="1146187" cy="1158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380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sz="4400" dirty="0" smtClean="0"/>
              <a:t>Advising Counsel</a:t>
            </a:r>
            <a:endParaRPr lang="en-US" sz="44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24710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All of Student </a:t>
            </a:r>
            <a:r>
              <a:rPr lang="en-US" dirty="0"/>
              <a:t>Success and Transitions (SST</a:t>
            </a:r>
            <a:r>
              <a:rPr lang="en-US" dirty="0" smtClean="0"/>
              <a:t>) and the head from each department  represent the Academic/Faculty </a:t>
            </a:r>
            <a:r>
              <a:rPr lang="en-US" dirty="0"/>
              <a:t>Advisors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Meet </a:t>
            </a:r>
            <a:r>
              <a:rPr lang="en-US" dirty="0"/>
              <a:t>once a </a:t>
            </a:r>
            <a:r>
              <a:rPr lang="en-US" dirty="0" smtClean="0"/>
              <a:t>month to discuss </a:t>
            </a:r>
            <a:r>
              <a:rPr lang="en-US" dirty="0"/>
              <a:t>policy/procedures and what’s new.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238309" y="5679122"/>
            <a:ext cx="8609182" cy="623954"/>
            <a:chOff x="238309" y="5943600"/>
            <a:chExt cx="8609182" cy="623954"/>
          </a:xfrm>
        </p:grpSpPr>
        <p:pic>
          <p:nvPicPr>
            <p:cNvPr id="9" name="Picture 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309" y="5943600"/>
              <a:ext cx="1113122" cy="623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1379891" y="6033734"/>
              <a:ext cx="7467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Georgia" panose="02040502050405020303" pitchFamily="18" charset="0"/>
                </a:rPr>
                <a:t>Winter Conference 2017</a:t>
              </a:r>
              <a:endParaRPr lang="en-US" dirty="0">
                <a:latin typeface="Georgia" panose="02040502050405020303" pitchFamily="18" charset="0"/>
              </a:endParaRPr>
            </a:p>
          </p:txBody>
        </p: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6849" y="253187"/>
            <a:ext cx="1146187" cy="115856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335015" y="3812719"/>
            <a:ext cx="2137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2907 + 3825 = 6192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29580" y="3098115"/>
            <a:ext cx="2520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Student taking 12 credits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542451" y="3810348"/>
            <a:ext cx="2137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2108 + 0 = 2108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259218" y="3087594"/>
            <a:ext cx="30150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Student taking 12 credits of which 3 credits are repeat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983571" y="3095283"/>
            <a:ext cx="30150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Student taking 15 credits of which 3 credits are repeat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8237562" y="3810348"/>
            <a:ext cx="2137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2907 + 3825 = 6192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51431" y="4698609"/>
            <a:ext cx="1876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Tuition Cost: 3285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335015" y="5019822"/>
            <a:ext cx="143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Refund: 2907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514316" y="4724397"/>
            <a:ext cx="1876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Tuition Cost: 3285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497900" y="5045610"/>
            <a:ext cx="1051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Bill: 1177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253978" y="4806457"/>
            <a:ext cx="1876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Tuition Cost: 4106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8237562" y="5127670"/>
            <a:ext cx="143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Refund: 2086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27432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5">
      <a:dk1>
        <a:srgbClr val="000000"/>
      </a:dk1>
      <a:lt1>
        <a:sysClr val="window" lastClr="FFFFFF"/>
      </a:lt1>
      <a:dk2>
        <a:srgbClr val="000000"/>
      </a:dk2>
      <a:lt2>
        <a:srgbClr val="E3DED1"/>
      </a:lt2>
      <a:accent1>
        <a:srgbClr val="000000"/>
      </a:accent1>
      <a:accent2>
        <a:srgbClr val="CDE6D0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1259</TotalTime>
  <Words>666</Words>
  <Application>Microsoft Office PowerPoint</Application>
  <PresentationFormat>Widescreen</PresentationFormat>
  <Paragraphs>120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Georgia</vt:lpstr>
      <vt:lpstr>Tahoma</vt:lpstr>
      <vt:lpstr>Retrospect</vt:lpstr>
      <vt:lpstr>Working with Academic Advisors to Best Guide Students of SAP Polices and the Impact of INHEA and 21st Century</vt:lpstr>
      <vt:lpstr>Overview</vt:lpstr>
      <vt:lpstr>4 Top Ways to Build Cross-Departmental Communication</vt:lpstr>
      <vt:lpstr>IPFW’s SAP Policy</vt:lpstr>
      <vt:lpstr>IPFW’s SAP Review Process</vt:lpstr>
      <vt:lpstr>How we work with our  Academic/Faculty Advisors</vt:lpstr>
      <vt:lpstr>Student Success and Transitions (SST)</vt:lpstr>
      <vt:lpstr>Academic/Faculty Advisors</vt:lpstr>
      <vt:lpstr>Advising Counsel</vt:lpstr>
      <vt:lpstr>How is SAP effecting our 21st Century Students THE GOOD</vt:lpstr>
      <vt:lpstr>How is SAP effecting our 21st Century Students THE BAD</vt:lpstr>
      <vt:lpstr>How is SAP effecting our 21st Century Students THE UGLY</vt:lpstr>
    </vt:vector>
  </TitlesOfParts>
  <Company>Indiana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Myers, Melissa Ann</dc:creator>
  <cp:lastModifiedBy>Nicole Trice</cp:lastModifiedBy>
  <cp:revision>54</cp:revision>
  <dcterms:created xsi:type="dcterms:W3CDTF">2016-11-23T16:52:15Z</dcterms:created>
  <dcterms:modified xsi:type="dcterms:W3CDTF">2017-01-17T20:27:08Z</dcterms:modified>
</cp:coreProperties>
</file>